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41"/>
  </p:notesMasterIdLst>
  <p:sldIdLst>
    <p:sldId id="543" r:id="rId5"/>
    <p:sldId id="329" r:id="rId6"/>
    <p:sldId id="517" r:id="rId7"/>
    <p:sldId id="513" r:id="rId8"/>
    <p:sldId id="512" r:id="rId9"/>
    <p:sldId id="282" r:id="rId10"/>
    <p:sldId id="508" r:id="rId11"/>
    <p:sldId id="515" r:id="rId12"/>
    <p:sldId id="519" r:id="rId13"/>
    <p:sldId id="538" r:id="rId14"/>
    <p:sldId id="537" r:id="rId15"/>
    <p:sldId id="521" r:id="rId16"/>
    <p:sldId id="523" r:id="rId17"/>
    <p:sldId id="533" r:id="rId18"/>
    <p:sldId id="514" r:id="rId19"/>
    <p:sldId id="334" r:id="rId20"/>
    <p:sldId id="510" r:id="rId21"/>
    <p:sldId id="540" r:id="rId22"/>
    <p:sldId id="541" r:id="rId23"/>
    <p:sldId id="542" r:id="rId24"/>
    <p:sldId id="330" r:id="rId25"/>
    <p:sldId id="525" r:id="rId26"/>
    <p:sldId id="534" r:id="rId27"/>
    <p:sldId id="518" r:id="rId28"/>
    <p:sldId id="527" r:id="rId29"/>
    <p:sldId id="528" r:id="rId30"/>
    <p:sldId id="529" r:id="rId31"/>
    <p:sldId id="539" r:id="rId32"/>
    <p:sldId id="530" r:id="rId33"/>
    <p:sldId id="531" r:id="rId34"/>
    <p:sldId id="535" r:id="rId35"/>
    <p:sldId id="536" r:id="rId36"/>
    <p:sldId id="393" r:id="rId37"/>
    <p:sldId id="286" r:id="rId38"/>
    <p:sldId id="332" r:id="rId39"/>
    <p:sldId id="50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80" autoAdjust="0"/>
    <p:restoredTop sz="82716" autoAdjust="0"/>
  </p:normalViewPr>
  <p:slideViewPr>
    <p:cSldViewPr snapToGrid="0">
      <p:cViewPr varScale="1">
        <p:scale>
          <a:sx n="52" d="100"/>
          <a:sy n="52" d="100"/>
        </p:scale>
        <p:origin x="1468" y="5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thoff, Rob" userId="d3a6be77-a378-406d-b453-a7f650687276" providerId="ADAL" clId="{C842A7B1-731E-4E69-B917-C99BCA532959}"/>
    <pc:docChg chg="custSel addSld modSld sldOrd">
      <pc:chgData name="Althoff, Rob" userId="d3a6be77-a378-406d-b453-a7f650687276" providerId="ADAL" clId="{C842A7B1-731E-4E69-B917-C99BCA532959}" dt="2026-04-09T16:06:19.577" v="23"/>
      <pc:docMkLst>
        <pc:docMk/>
      </pc:docMkLst>
      <pc:sldChg chg="addSp delSp modSp new mod ord modClrScheme chgLayout">
        <pc:chgData name="Althoff, Rob" userId="d3a6be77-a378-406d-b453-a7f650687276" providerId="ADAL" clId="{C842A7B1-731E-4E69-B917-C99BCA532959}" dt="2026-04-09T16:06:19.577" v="23"/>
        <pc:sldMkLst>
          <pc:docMk/>
          <pc:sldMk cId="3090559169" sldId="543"/>
        </pc:sldMkLst>
        <pc:spChg chg="del mod ord">
          <ac:chgData name="Althoff, Rob" userId="d3a6be77-a378-406d-b453-a7f650687276" providerId="ADAL" clId="{C842A7B1-731E-4E69-B917-C99BCA532959}" dt="2026-04-09T16:06:04.652" v="1" actId="700"/>
          <ac:spMkLst>
            <pc:docMk/>
            <pc:sldMk cId="3090559169" sldId="543"/>
            <ac:spMk id="2" creationId="{42A9AD6F-1CAE-DF1F-E3ED-D48DB288724E}"/>
          </ac:spMkLst>
        </pc:spChg>
        <pc:spChg chg="del mod ord">
          <ac:chgData name="Althoff, Rob" userId="d3a6be77-a378-406d-b453-a7f650687276" providerId="ADAL" clId="{C842A7B1-731E-4E69-B917-C99BCA532959}" dt="2026-04-09T16:06:04.652" v="1" actId="700"/>
          <ac:spMkLst>
            <pc:docMk/>
            <pc:sldMk cId="3090559169" sldId="543"/>
            <ac:spMk id="3" creationId="{734F103D-94BF-806B-969F-45011EFA3E6E}"/>
          </ac:spMkLst>
        </pc:spChg>
        <pc:spChg chg="add mod ord">
          <ac:chgData name="Althoff, Rob" userId="d3a6be77-a378-406d-b453-a7f650687276" providerId="ADAL" clId="{C842A7B1-731E-4E69-B917-C99BCA532959}" dt="2026-04-09T16:06:15.955" v="21" actId="20577"/>
          <ac:spMkLst>
            <pc:docMk/>
            <pc:sldMk cId="3090559169" sldId="543"/>
            <ac:spMk id="4" creationId="{5BF53E59-E39D-DB7A-6A29-05700FB959D1}"/>
          </ac:spMkLst>
        </pc:spChg>
        <pc:spChg chg="add mod ord">
          <ac:chgData name="Althoff, Rob" userId="d3a6be77-a378-406d-b453-a7f650687276" providerId="ADAL" clId="{C842A7B1-731E-4E69-B917-C99BCA532959}" dt="2026-04-09T16:06:04.652" v="1" actId="700"/>
          <ac:spMkLst>
            <pc:docMk/>
            <pc:sldMk cId="3090559169" sldId="543"/>
            <ac:spMk id="5" creationId="{C2DAF27D-926F-332C-FCC4-89E4B5BE8F87}"/>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E2C8B08-4C21-2E40-9167-F323521F700D}" type="doc">
      <dgm:prSet loTypeId="urn:microsoft.com/office/officeart/2005/8/layout/default" loCatId="" qsTypeId="urn:microsoft.com/office/officeart/2005/8/quickstyle/simple1" qsCatId="simple" csTypeId="urn:microsoft.com/office/officeart/2005/8/colors/accent1_2" csCatId="accent1" phldr="1"/>
      <dgm:spPr/>
      <dgm:t>
        <a:bodyPr/>
        <a:lstStyle/>
        <a:p>
          <a:endParaRPr lang="en-US"/>
        </a:p>
      </dgm:t>
    </dgm:pt>
    <dgm:pt modelId="{B5AEF9C8-8428-0B45-A108-A43771191D6A}">
      <dgm:prSet phldrT="[Text]"/>
      <dgm:spPr/>
      <dgm:t>
        <a:bodyPr/>
        <a:lstStyle/>
        <a:p>
          <a:r>
            <a:rPr lang="en-US" b="1" dirty="0"/>
            <a:t>Cardiac</a:t>
          </a:r>
          <a:r>
            <a:rPr lang="en-US" dirty="0"/>
            <a:t>: Post-MI depression (25% have major depression, 25% have minor depression) </a:t>
          </a:r>
        </a:p>
      </dgm:t>
    </dgm:pt>
    <dgm:pt modelId="{E150FD45-E505-1F47-8D43-C67411D649C3}" type="parTrans" cxnId="{8C64BE84-39F1-DB4F-99C9-90958B3C91B1}">
      <dgm:prSet/>
      <dgm:spPr/>
      <dgm:t>
        <a:bodyPr/>
        <a:lstStyle/>
        <a:p>
          <a:endParaRPr lang="en-US"/>
        </a:p>
      </dgm:t>
    </dgm:pt>
    <dgm:pt modelId="{D9A988A4-B373-9346-92CD-297794DCDF94}" type="sibTrans" cxnId="{8C64BE84-39F1-DB4F-99C9-90958B3C91B1}">
      <dgm:prSet/>
      <dgm:spPr/>
      <dgm:t>
        <a:bodyPr/>
        <a:lstStyle/>
        <a:p>
          <a:endParaRPr lang="en-US"/>
        </a:p>
      </dgm:t>
    </dgm:pt>
    <dgm:pt modelId="{9B7D8FE1-8B2D-CA48-B4D8-9997BE5DB919}">
      <dgm:prSet phldrT="[Text]"/>
      <dgm:spPr/>
      <dgm:t>
        <a:bodyPr/>
        <a:lstStyle/>
        <a:p>
          <a:r>
            <a:rPr lang="en-US" b="1" dirty="0"/>
            <a:t>Endocrine</a:t>
          </a:r>
          <a:r>
            <a:rPr lang="en-US" dirty="0"/>
            <a:t>: Hypothyroidism, hyperthyroidism, Cushing's disease, hypoadrenocorticism </a:t>
          </a:r>
        </a:p>
      </dgm:t>
    </dgm:pt>
    <dgm:pt modelId="{F44F7741-04FB-6645-8236-EA24A6EF98E2}" type="parTrans" cxnId="{99E5CDF5-EDC6-F842-AEE3-689CF4130FB5}">
      <dgm:prSet/>
      <dgm:spPr/>
      <dgm:t>
        <a:bodyPr/>
        <a:lstStyle/>
        <a:p>
          <a:endParaRPr lang="en-US"/>
        </a:p>
      </dgm:t>
    </dgm:pt>
    <dgm:pt modelId="{B02CD02F-4818-834A-AD9A-81FDADD7AF82}" type="sibTrans" cxnId="{99E5CDF5-EDC6-F842-AEE3-689CF4130FB5}">
      <dgm:prSet/>
      <dgm:spPr/>
      <dgm:t>
        <a:bodyPr/>
        <a:lstStyle/>
        <a:p>
          <a:endParaRPr lang="en-US"/>
        </a:p>
      </dgm:t>
    </dgm:pt>
    <dgm:pt modelId="{14092612-E49C-D644-8270-95F1F9DE9EA9}">
      <dgm:prSet phldrT="[Text]"/>
      <dgm:spPr/>
      <dgm:t>
        <a:bodyPr/>
        <a:lstStyle/>
        <a:p>
          <a:r>
            <a:rPr lang="en-US" b="1" dirty="0"/>
            <a:t>Infectious</a:t>
          </a:r>
          <a:r>
            <a:rPr lang="en-US" dirty="0"/>
            <a:t>: HIV, syphilis, Lyme disease</a:t>
          </a:r>
        </a:p>
      </dgm:t>
    </dgm:pt>
    <dgm:pt modelId="{61627F99-C7A8-1F42-964F-E5CBEAAB45E7}" type="parTrans" cxnId="{B340FB9E-3834-9E4E-9E7B-4F87B4781E23}">
      <dgm:prSet/>
      <dgm:spPr/>
      <dgm:t>
        <a:bodyPr/>
        <a:lstStyle/>
        <a:p>
          <a:endParaRPr lang="en-US"/>
        </a:p>
      </dgm:t>
    </dgm:pt>
    <dgm:pt modelId="{89A38DEC-9DA0-894C-8043-36714E7F0DF8}" type="sibTrans" cxnId="{B340FB9E-3834-9E4E-9E7B-4F87B4781E23}">
      <dgm:prSet/>
      <dgm:spPr/>
      <dgm:t>
        <a:bodyPr/>
        <a:lstStyle/>
        <a:p>
          <a:endParaRPr lang="en-US"/>
        </a:p>
      </dgm:t>
    </dgm:pt>
    <dgm:pt modelId="{02744595-7B47-F54A-A601-7A0B38D8395D}">
      <dgm:prSet phldrT="[Text]"/>
      <dgm:spPr/>
      <dgm:t>
        <a:bodyPr/>
        <a:lstStyle/>
        <a:p>
          <a:r>
            <a:rPr lang="en-US" b="1" dirty="0"/>
            <a:t>Medications</a:t>
          </a:r>
          <a:r>
            <a:rPr lang="en-US" dirty="0"/>
            <a:t>: Beta-blockers, steroids, opioids, fluoroquinolones, oral contraceptives, levodopa</a:t>
          </a:r>
        </a:p>
      </dgm:t>
    </dgm:pt>
    <dgm:pt modelId="{54357BB8-0264-2E4E-8764-6D5629B7E9C0}" type="parTrans" cxnId="{5B9EA51F-3483-6D46-A52A-2BD240D4BB48}">
      <dgm:prSet/>
      <dgm:spPr/>
      <dgm:t>
        <a:bodyPr/>
        <a:lstStyle/>
        <a:p>
          <a:endParaRPr lang="en-US"/>
        </a:p>
      </dgm:t>
    </dgm:pt>
    <dgm:pt modelId="{02A2194B-BD27-5B49-B1A4-81ABBE816BC0}" type="sibTrans" cxnId="{5B9EA51F-3483-6D46-A52A-2BD240D4BB48}">
      <dgm:prSet/>
      <dgm:spPr/>
      <dgm:t>
        <a:bodyPr/>
        <a:lstStyle/>
        <a:p>
          <a:endParaRPr lang="en-US"/>
        </a:p>
      </dgm:t>
    </dgm:pt>
    <dgm:pt modelId="{64670EE7-D0BF-F743-8529-0D05944079DE}">
      <dgm:prSet phldrT="[Text]"/>
      <dgm:spPr/>
      <dgm:t>
        <a:bodyPr/>
        <a:lstStyle/>
        <a:p>
          <a:r>
            <a:rPr lang="en-US" b="1" dirty="0"/>
            <a:t>Metabolic</a:t>
          </a:r>
          <a:r>
            <a:rPr lang="en-US" dirty="0"/>
            <a:t>: Hypoglycemia, vitamin B12 deficiency, folate deficiency, anemia </a:t>
          </a:r>
        </a:p>
      </dgm:t>
    </dgm:pt>
    <dgm:pt modelId="{6BD95966-2311-A743-A26B-1A1F976DB75B}" type="parTrans" cxnId="{C4E0CF00-EB4C-4845-B6EA-69EDD979595D}">
      <dgm:prSet/>
      <dgm:spPr/>
      <dgm:t>
        <a:bodyPr/>
        <a:lstStyle/>
        <a:p>
          <a:endParaRPr lang="en-US"/>
        </a:p>
      </dgm:t>
    </dgm:pt>
    <dgm:pt modelId="{57772681-473B-2F4B-8522-33379763543A}" type="sibTrans" cxnId="{C4E0CF00-EB4C-4845-B6EA-69EDD979595D}">
      <dgm:prSet/>
      <dgm:spPr/>
      <dgm:t>
        <a:bodyPr/>
        <a:lstStyle/>
        <a:p>
          <a:endParaRPr lang="en-US"/>
        </a:p>
      </dgm:t>
    </dgm:pt>
    <dgm:pt modelId="{9027974C-54F1-FB45-BB55-0D211C58C7D0}">
      <dgm:prSet/>
      <dgm:spPr/>
      <dgm:t>
        <a:bodyPr/>
        <a:lstStyle/>
        <a:p>
          <a:r>
            <a:rPr lang="en-US" b="1" dirty="0"/>
            <a:t>Neurologic</a:t>
          </a:r>
          <a:r>
            <a:rPr lang="en-US" dirty="0"/>
            <a:t>: Dementia, delirium, stroke, Parkinson's disease, seizures </a:t>
          </a:r>
        </a:p>
      </dgm:t>
    </dgm:pt>
    <dgm:pt modelId="{650874F6-02A6-DB4C-9314-224900FCAA06}" type="parTrans" cxnId="{03761D44-D4FD-0743-BFAB-9FE5A617A8F5}">
      <dgm:prSet/>
      <dgm:spPr/>
      <dgm:t>
        <a:bodyPr/>
        <a:lstStyle/>
        <a:p>
          <a:endParaRPr lang="en-US"/>
        </a:p>
      </dgm:t>
    </dgm:pt>
    <dgm:pt modelId="{BA9AB35F-421D-1D46-8D75-8C7ECD99E086}" type="sibTrans" cxnId="{03761D44-D4FD-0743-BFAB-9FE5A617A8F5}">
      <dgm:prSet/>
      <dgm:spPr/>
      <dgm:t>
        <a:bodyPr/>
        <a:lstStyle/>
        <a:p>
          <a:endParaRPr lang="en-US"/>
        </a:p>
      </dgm:t>
    </dgm:pt>
    <dgm:pt modelId="{EC16AF3B-1FA6-D046-8938-61BB2AB2B17D}">
      <dgm:prSet/>
      <dgm:spPr/>
      <dgm:t>
        <a:bodyPr/>
        <a:lstStyle/>
        <a:p>
          <a:r>
            <a:rPr lang="en-US" b="1" dirty="0"/>
            <a:t>Chronic Pain</a:t>
          </a:r>
        </a:p>
      </dgm:t>
    </dgm:pt>
    <dgm:pt modelId="{EC675A71-AAB4-7D40-8700-0A61635C432B}" type="parTrans" cxnId="{7C9DFDA4-1419-A34F-B706-ABBB05E6A101}">
      <dgm:prSet/>
      <dgm:spPr/>
      <dgm:t>
        <a:bodyPr/>
        <a:lstStyle/>
        <a:p>
          <a:endParaRPr lang="en-US"/>
        </a:p>
      </dgm:t>
    </dgm:pt>
    <dgm:pt modelId="{3B42D86A-2081-EC40-874E-06520F5C23E0}" type="sibTrans" cxnId="{7C9DFDA4-1419-A34F-B706-ABBB05E6A101}">
      <dgm:prSet/>
      <dgm:spPr/>
      <dgm:t>
        <a:bodyPr/>
        <a:lstStyle/>
        <a:p>
          <a:endParaRPr lang="en-US"/>
        </a:p>
      </dgm:t>
    </dgm:pt>
    <dgm:pt modelId="{9A19236D-FF41-6F43-B7D4-55D9AAA34FA4}">
      <dgm:prSet/>
      <dgm:spPr/>
      <dgm:t>
        <a:bodyPr/>
        <a:lstStyle/>
        <a:p>
          <a:r>
            <a:rPr lang="en-US" b="1" dirty="0"/>
            <a:t>Autoimmune: </a:t>
          </a:r>
          <a:r>
            <a:rPr lang="en-US" dirty="0"/>
            <a:t>SLE, RA</a:t>
          </a:r>
          <a:endParaRPr lang="en-US" b="1" dirty="0"/>
        </a:p>
      </dgm:t>
    </dgm:pt>
    <dgm:pt modelId="{E5B155F4-69E5-C24B-B2E4-7544D65C3DAF}" type="parTrans" cxnId="{B30EABB4-DB5A-9144-A2D3-753760F50FF8}">
      <dgm:prSet/>
      <dgm:spPr/>
      <dgm:t>
        <a:bodyPr/>
        <a:lstStyle/>
        <a:p>
          <a:endParaRPr lang="en-US"/>
        </a:p>
      </dgm:t>
    </dgm:pt>
    <dgm:pt modelId="{299FCF45-B9E7-EF41-9133-88BB33EB1D75}" type="sibTrans" cxnId="{B30EABB4-DB5A-9144-A2D3-753760F50FF8}">
      <dgm:prSet/>
      <dgm:spPr/>
      <dgm:t>
        <a:bodyPr/>
        <a:lstStyle/>
        <a:p>
          <a:endParaRPr lang="en-US"/>
        </a:p>
      </dgm:t>
    </dgm:pt>
    <dgm:pt modelId="{E0C5FF35-C440-1244-941C-89CCA4A32E3B}" type="pres">
      <dgm:prSet presAssocID="{9E2C8B08-4C21-2E40-9167-F323521F700D}" presName="diagram" presStyleCnt="0">
        <dgm:presLayoutVars>
          <dgm:dir/>
          <dgm:resizeHandles val="exact"/>
        </dgm:presLayoutVars>
      </dgm:prSet>
      <dgm:spPr/>
    </dgm:pt>
    <dgm:pt modelId="{125934C3-B6CB-5A4B-A7E5-5241D0FEB21B}" type="pres">
      <dgm:prSet presAssocID="{B5AEF9C8-8428-0B45-A108-A43771191D6A}" presName="node" presStyleLbl="node1" presStyleIdx="0" presStyleCnt="8">
        <dgm:presLayoutVars>
          <dgm:bulletEnabled val="1"/>
        </dgm:presLayoutVars>
      </dgm:prSet>
      <dgm:spPr/>
    </dgm:pt>
    <dgm:pt modelId="{6037AA03-5A8B-2042-9EDE-DDA1A5DE26E6}" type="pres">
      <dgm:prSet presAssocID="{D9A988A4-B373-9346-92CD-297794DCDF94}" presName="sibTrans" presStyleCnt="0"/>
      <dgm:spPr/>
    </dgm:pt>
    <dgm:pt modelId="{2CFB68A1-2E12-0741-9013-B0B1E59A9977}" type="pres">
      <dgm:prSet presAssocID="{9B7D8FE1-8B2D-CA48-B4D8-9997BE5DB919}" presName="node" presStyleLbl="node1" presStyleIdx="1" presStyleCnt="8">
        <dgm:presLayoutVars>
          <dgm:bulletEnabled val="1"/>
        </dgm:presLayoutVars>
      </dgm:prSet>
      <dgm:spPr/>
    </dgm:pt>
    <dgm:pt modelId="{E439E502-DF2F-8347-AFB1-72B2907A9D20}" type="pres">
      <dgm:prSet presAssocID="{B02CD02F-4818-834A-AD9A-81FDADD7AF82}" presName="sibTrans" presStyleCnt="0"/>
      <dgm:spPr/>
    </dgm:pt>
    <dgm:pt modelId="{2BE693E7-AD2F-E048-9A70-22BAD3879FBE}" type="pres">
      <dgm:prSet presAssocID="{14092612-E49C-D644-8270-95F1F9DE9EA9}" presName="node" presStyleLbl="node1" presStyleIdx="2" presStyleCnt="8">
        <dgm:presLayoutVars>
          <dgm:bulletEnabled val="1"/>
        </dgm:presLayoutVars>
      </dgm:prSet>
      <dgm:spPr/>
    </dgm:pt>
    <dgm:pt modelId="{76418C33-11EF-AE40-90A2-CB0418EB3C1E}" type="pres">
      <dgm:prSet presAssocID="{89A38DEC-9DA0-894C-8043-36714E7F0DF8}" presName="sibTrans" presStyleCnt="0"/>
      <dgm:spPr/>
    </dgm:pt>
    <dgm:pt modelId="{B8C082C9-4765-7748-9A9A-31FA076429EE}" type="pres">
      <dgm:prSet presAssocID="{02744595-7B47-F54A-A601-7A0B38D8395D}" presName="node" presStyleLbl="node1" presStyleIdx="3" presStyleCnt="8">
        <dgm:presLayoutVars>
          <dgm:bulletEnabled val="1"/>
        </dgm:presLayoutVars>
      </dgm:prSet>
      <dgm:spPr/>
    </dgm:pt>
    <dgm:pt modelId="{A2A32472-9748-D740-87BF-1675298A4E6E}" type="pres">
      <dgm:prSet presAssocID="{02A2194B-BD27-5B49-B1A4-81ABBE816BC0}" presName="sibTrans" presStyleCnt="0"/>
      <dgm:spPr/>
    </dgm:pt>
    <dgm:pt modelId="{2C8527E6-72F6-544A-80BA-8BC7DB76427D}" type="pres">
      <dgm:prSet presAssocID="{64670EE7-D0BF-F743-8529-0D05944079DE}" presName="node" presStyleLbl="node1" presStyleIdx="4" presStyleCnt="8">
        <dgm:presLayoutVars>
          <dgm:bulletEnabled val="1"/>
        </dgm:presLayoutVars>
      </dgm:prSet>
      <dgm:spPr/>
    </dgm:pt>
    <dgm:pt modelId="{BC5F8077-447A-1746-A59D-2482DDE9EDBB}" type="pres">
      <dgm:prSet presAssocID="{57772681-473B-2F4B-8522-33379763543A}" presName="sibTrans" presStyleCnt="0"/>
      <dgm:spPr/>
    </dgm:pt>
    <dgm:pt modelId="{D972086B-AF53-BE43-BA39-82627F1B4645}" type="pres">
      <dgm:prSet presAssocID="{9027974C-54F1-FB45-BB55-0D211C58C7D0}" presName="node" presStyleLbl="node1" presStyleIdx="5" presStyleCnt="8">
        <dgm:presLayoutVars>
          <dgm:bulletEnabled val="1"/>
        </dgm:presLayoutVars>
      </dgm:prSet>
      <dgm:spPr/>
    </dgm:pt>
    <dgm:pt modelId="{FCB69A41-2E3B-9B47-9C1F-2842BC8D36DE}" type="pres">
      <dgm:prSet presAssocID="{BA9AB35F-421D-1D46-8D75-8C7ECD99E086}" presName="sibTrans" presStyleCnt="0"/>
      <dgm:spPr/>
    </dgm:pt>
    <dgm:pt modelId="{46369A45-E3BB-4F46-BCC0-6BC1FCD2138F}" type="pres">
      <dgm:prSet presAssocID="{EC16AF3B-1FA6-D046-8938-61BB2AB2B17D}" presName="node" presStyleLbl="node1" presStyleIdx="6" presStyleCnt="8">
        <dgm:presLayoutVars>
          <dgm:bulletEnabled val="1"/>
        </dgm:presLayoutVars>
      </dgm:prSet>
      <dgm:spPr/>
    </dgm:pt>
    <dgm:pt modelId="{774CA439-2146-A446-BDCA-9C8556FEDD14}" type="pres">
      <dgm:prSet presAssocID="{3B42D86A-2081-EC40-874E-06520F5C23E0}" presName="sibTrans" presStyleCnt="0"/>
      <dgm:spPr/>
    </dgm:pt>
    <dgm:pt modelId="{3BF23D5C-24C2-3D4D-92D3-675B6E72EDEE}" type="pres">
      <dgm:prSet presAssocID="{9A19236D-FF41-6F43-B7D4-55D9AAA34FA4}" presName="node" presStyleLbl="node1" presStyleIdx="7" presStyleCnt="8">
        <dgm:presLayoutVars>
          <dgm:bulletEnabled val="1"/>
        </dgm:presLayoutVars>
      </dgm:prSet>
      <dgm:spPr/>
    </dgm:pt>
  </dgm:ptLst>
  <dgm:cxnLst>
    <dgm:cxn modelId="{C4E0CF00-EB4C-4845-B6EA-69EDD979595D}" srcId="{9E2C8B08-4C21-2E40-9167-F323521F700D}" destId="{64670EE7-D0BF-F743-8529-0D05944079DE}" srcOrd="4" destOrd="0" parTransId="{6BD95966-2311-A743-A26B-1A1F976DB75B}" sibTransId="{57772681-473B-2F4B-8522-33379763543A}"/>
    <dgm:cxn modelId="{A032F102-DC0F-0A48-A704-3146118973EE}" type="presOf" srcId="{9A19236D-FF41-6F43-B7D4-55D9AAA34FA4}" destId="{3BF23D5C-24C2-3D4D-92D3-675B6E72EDEE}" srcOrd="0" destOrd="0" presId="urn:microsoft.com/office/officeart/2005/8/layout/default"/>
    <dgm:cxn modelId="{5B9EA51F-3483-6D46-A52A-2BD240D4BB48}" srcId="{9E2C8B08-4C21-2E40-9167-F323521F700D}" destId="{02744595-7B47-F54A-A601-7A0B38D8395D}" srcOrd="3" destOrd="0" parTransId="{54357BB8-0264-2E4E-8764-6D5629B7E9C0}" sibTransId="{02A2194B-BD27-5B49-B1A4-81ABBE816BC0}"/>
    <dgm:cxn modelId="{CDFF4722-757D-4241-935C-113BAB84D6CA}" type="presOf" srcId="{9B7D8FE1-8B2D-CA48-B4D8-9997BE5DB919}" destId="{2CFB68A1-2E12-0741-9013-B0B1E59A9977}" srcOrd="0" destOrd="0" presId="urn:microsoft.com/office/officeart/2005/8/layout/default"/>
    <dgm:cxn modelId="{48963941-42FF-624B-9B87-A194F3EF5BD6}" type="presOf" srcId="{B5AEF9C8-8428-0B45-A108-A43771191D6A}" destId="{125934C3-B6CB-5A4B-A7E5-5241D0FEB21B}" srcOrd="0" destOrd="0" presId="urn:microsoft.com/office/officeart/2005/8/layout/default"/>
    <dgm:cxn modelId="{AEB93C42-0AFF-8D4B-AA23-57EF320A03F1}" type="presOf" srcId="{64670EE7-D0BF-F743-8529-0D05944079DE}" destId="{2C8527E6-72F6-544A-80BA-8BC7DB76427D}" srcOrd="0" destOrd="0" presId="urn:microsoft.com/office/officeart/2005/8/layout/default"/>
    <dgm:cxn modelId="{03761D44-D4FD-0743-BFAB-9FE5A617A8F5}" srcId="{9E2C8B08-4C21-2E40-9167-F323521F700D}" destId="{9027974C-54F1-FB45-BB55-0D211C58C7D0}" srcOrd="5" destOrd="0" parTransId="{650874F6-02A6-DB4C-9314-224900FCAA06}" sibTransId="{BA9AB35F-421D-1D46-8D75-8C7ECD99E086}"/>
    <dgm:cxn modelId="{C241F053-4258-1A4B-8F2F-4043E4013048}" type="presOf" srcId="{14092612-E49C-D644-8270-95F1F9DE9EA9}" destId="{2BE693E7-AD2F-E048-9A70-22BAD3879FBE}" srcOrd="0" destOrd="0" presId="urn:microsoft.com/office/officeart/2005/8/layout/default"/>
    <dgm:cxn modelId="{8C64BE84-39F1-DB4F-99C9-90958B3C91B1}" srcId="{9E2C8B08-4C21-2E40-9167-F323521F700D}" destId="{B5AEF9C8-8428-0B45-A108-A43771191D6A}" srcOrd="0" destOrd="0" parTransId="{E150FD45-E505-1F47-8D43-C67411D649C3}" sibTransId="{D9A988A4-B373-9346-92CD-297794DCDF94}"/>
    <dgm:cxn modelId="{76828890-E0F1-E344-A71C-A75DAA21CC82}" type="presOf" srcId="{9E2C8B08-4C21-2E40-9167-F323521F700D}" destId="{E0C5FF35-C440-1244-941C-89CCA4A32E3B}" srcOrd="0" destOrd="0" presId="urn:microsoft.com/office/officeart/2005/8/layout/default"/>
    <dgm:cxn modelId="{B33EB392-9A5B-9B43-BA9F-A31839B88210}" type="presOf" srcId="{9027974C-54F1-FB45-BB55-0D211C58C7D0}" destId="{D972086B-AF53-BE43-BA39-82627F1B4645}" srcOrd="0" destOrd="0" presId="urn:microsoft.com/office/officeart/2005/8/layout/default"/>
    <dgm:cxn modelId="{B340FB9E-3834-9E4E-9E7B-4F87B4781E23}" srcId="{9E2C8B08-4C21-2E40-9167-F323521F700D}" destId="{14092612-E49C-D644-8270-95F1F9DE9EA9}" srcOrd="2" destOrd="0" parTransId="{61627F99-C7A8-1F42-964F-E5CBEAAB45E7}" sibTransId="{89A38DEC-9DA0-894C-8043-36714E7F0DF8}"/>
    <dgm:cxn modelId="{7C9DFDA4-1419-A34F-B706-ABBB05E6A101}" srcId="{9E2C8B08-4C21-2E40-9167-F323521F700D}" destId="{EC16AF3B-1FA6-D046-8938-61BB2AB2B17D}" srcOrd="6" destOrd="0" parTransId="{EC675A71-AAB4-7D40-8700-0A61635C432B}" sibTransId="{3B42D86A-2081-EC40-874E-06520F5C23E0}"/>
    <dgm:cxn modelId="{B30EABB4-DB5A-9144-A2D3-753760F50FF8}" srcId="{9E2C8B08-4C21-2E40-9167-F323521F700D}" destId="{9A19236D-FF41-6F43-B7D4-55D9AAA34FA4}" srcOrd="7" destOrd="0" parTransId="{E5B155F4-69E5-C24B-B2E4-7544D65C3DAF}" sibTransId="{299FCF45-B9E7-EF41-9133-88BB33EB1D75}"/>
    <dgm:cxn modelId="{CE938AC5-AB2A-3648-8267-9B3419DB6B47}" type="presOf" srcId="{02744595-7B47-F54A-A601-7A0B38D8395D}" destId="{B8C082C9-4765-7748-9A9A-31FA076429EE}" srcOrd="0" destOrd="0" presId="urn:microsoft.com/office/officeart/2005/8/layout/default"/>
    <dgm:cxn modelId="{B75CA9CB-EEA6-B642-90CF-4363E4C8D994}" type="presOf" srcId="{EC16AF3B-1FA6-D046-8938-61BB2AB2B17D}" destId="{46369A45-E3BB-4F46-BCC0-6BC1FCD2138F}" srcOrd="0" destOrd="0" presId="urn:microsoft.com/office/officeart/2005/8/layout/default"/>
    <dgm:cxn modelId="{99E5CDF5-EDC6-F842-AEE3-689CF4130FB5}" srcId="{9E2C8B08-4C21-2E40-9167-F323521F700D}" destId="{9B7D8FE1-8B2D-CA48-B4D8-9997BE5DB919}" srcOrd="1" destOrd="0" parTransId="{F44F7741-04FB-6645-8236-EA24A6EF98E2}" sibTransId="{B02CD02F-4818-834A-AD9A-81FDADD7AF82}"/>
    <dgm:cxn modelId="{EA9BB3A4-8E3A-774E-96FD-0FF234B2282D}" type="presParOf" srcId="{E0C5FF35-C440-1244-941C-89CCA4A32E3B}" destId="{125934C3-B6CB-5A4B-A7E5-5241D0FEB21B}" srcOrd="0" destOrd="0" presId="urn:microsoft.com/office/officeart/2005/8/layout/default"/>
    <dgm:cxn modelId="{5D76DE2E-0FA1-7C49-90BC-3A47CC05CABB}" type="presParOf" srcId="{E0C5FF35-C440-1244-941C-89CCA4A32E3B}" destId="{6037AA03-5A8B-2042-9EDE-DDA1A5DE26E6}" srcOrd="1" destOrd="0" presId="urn:microsoft.com/office/officeart/2005/8/layout/default"/>
    <dgm:cxn modelId="{2C565068-041C-494D-94CC-0E4F13B8409B}" type="presParOf" srcId="{E0C5FF35-C440-1244-941C-89CCA4A32E3B}" destId="{2CFB68A1-2E12-0741-9013-B0B1E59A9977}" srcOrd="2" destOrd="0" presId="urn:microsoft.com/office/officeart/2005/8/layout/default"/>
    <dgm:cxn modelId="{21001817-DB23-994C-B08C-07F5E3B11550}" type="presParOf" srcId="{E0C5FF35-C440-1244-941C-89CCA4A32E3B}" destId="{E439E502-DF2F-8347-AFB1-72B2907A9D20}" srcOrd="3" destOrd="0" presId="urn:microsoft.com/office/officeart/2005/8/layout/default"/>
    <dgm:cxn modelId="{07E1279C-9F65-2B49-9AB5-6FBE929C5DA7}" type="presParOf" srcId="{E0C5FF35-C440-1244-941C-89CCA4A32E3B}" destId="{2BE693E7-AD2F-E048-9A70-22BAD3879FBE}" srcOrd="4" destOrd="0" presId="urn:microsoft.com/office/officeart/2005/8/layout/default"/>
    <dgm:cxn modelId="{99BE6EC5-8F01-D74C-BB22-0924E9B8C543}" type="presParOf" srcId="{E0C5FF35-C440-1244-941C-89CCA4A32E3B}" destId="{76418C33-11EF-AE40-90A2-CB0418EB3C1E}" srcOrd="5" destOrd="0" presId="urn:microsoft.com/office/officeart/2005/8/layout/default"/>
    <dgm:cxn modelId="{0DCB6AD9-3BAD-1946-8676-45166A7F60FF}" type="presParOf" srcId="{E0C5FF35-C440-1244-941C-89CCA4A32E3B}" destId="{B8C082C9-4765-7748-9A9A-31FA076429EE}" srcOrd="6" destOrd="0" presId="urn:microsoft.com/office/officeart/2005/8/layout/default"/>
    <dgm:cxn modelId="{D194B948-5019-9C41-BBC2-657C9BEF0337}" type="presParOf" srcId="{E0C5FF35-C440-1244-941C-89CCA4A32E3B}" destId="{A2A32472-9748-D740-87BF-1675298A4E6E}" srcOrd="7" destOrd="0" presId="urn:microsoft.com/office/officeart/2005/8/layout/default"/>
    <dgm:cxn modelId="{0AC1468B-FA3E-3E44-81E9-027261D916E5}" type="presParOf" srcId="{E0C5FF35-C440-1244-941C-89CCA4A32E3B}" destId="{2C8527E6-72F6-544A-80BA-8BC7DB76427D}" srcOrd="8" destOrd="0" presId="urn:microsoft.com/office/officeart/2005/8/layout/default"/>
    <dgm:cxn modelId="{52CA53ED-EA81-CF48-81C2-ADB04F65843E}" type="presParOf" srcId="{E0C5FF35-C440-1244-941C-89CCA4A32E3B}" destId="{BC5F8077-447A-1746-A59D-2482DDE9EDBB}" srcOrd="9" destOrd="0" presId="urn:microsoft.com/office/officeart/2005/8/layout/default"/>
    <dgm:cxn modelId="{E8521F7E-4A68-804C-8C52-A3271C930CB6}" type="presParOf" srcId="{E0C5FF35-C440-1244-941C-89CCA4A32E3B}" destId="{D972086B-AF53-BE43-BA39-82627F1B4645}" srcOrd="10" destOrd="0" presId="urn:microsoft.com/office/officeart/2005/8/layout/default"/>
    <dgm:cxn modelId="{1A6FD2E8-4837-9A47-AD6B-718CCC50A8B3}" type="presParOf" srcId="{E0C5FF35-C440-1244-941C-89CCA4A32E3B}" destId="{FCB69A41-2E3B-9B47-9C1F-2842BC8D36DE}" srcOrd="11" destOrd="0" presId="urn:microsoft.com/office/officeart/2005/8/layout/default"/>
    <dgm:cxn modelId="{8042442A-49F2-4C4B-B201-F85D11C50968}" type="presParOf" srcId="{E0C5FF35-C440-1244-941C-89CCA4A32E3B}" destId="{46369A45-E3BB-4F46-BCC0-6BC1FCD2138F}" srcOrd="12" destOrd="0" presId="urn:microsoft.com/office/officeart/2005/8/layout/default"/>
    <dgm:cxn modelId="{E7DB2D3D-5765-7D4A-9EA0-9704058D9E1A}" type="presParOf" srcId="{E0C5FF35-C440-1244-941C-89CCA4A32E3B}" destId="{774CA439-2146-A446-BDCA-9C8556FEDD14}" srcOrd="13" destOrd="0" presId="urn:microsoft.com/office/officeart/2005/8/layout/default"/>
    <dgm:cxn modelId="{D615CDCE-5AD7-4941-B025-61FEA0FD7EB0}" type="presParOf" srcId="{E0C5FF35-C440-1244-941C-89CCA4A32E3B}" destId="{3BF23D5C-24C2-3D4D-92D3-675B6E72EDEE}"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5934C3-B6CB-5A4B-A7E5-5241D0FEB21B}">
      <dsp:nvSpPr>
        <dsp:cNvPr id="0" name=""/>
        <dsp:cNvSpPr/>
      </dsp:nvSpPr>
      <dsp:spPr>
        <a:xfrm>
          <a:off x="3080" y="287572"/>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Cardiac</a:t>
          </a:r>
          <a:r>
            <a:rPr lang="en-US" sz="1600" kern="1200" dirty="0"/>
            <a:t>: Post-MI depression (25% have major depression, 25% have minor depression) </a:t>
          </a:r>
        </a:p>
      </dsp:txBody>
      <dsp:txXfrm>
        <a:off x="3080" y="287572"/>
        <a:ext cx="2444055" cy="1466433"/>
      </dsp:txXfrm>
    </dsp:sp>
    <dsp:sp modelId="{2CFB68A1-2E12-0741-9013-B0B1E59A9977}">
      <dsp:nvSpPr>
        <dsp:cNvPr id="0" name=""/>
        <dsp:cNvSpPr/>
      </dsp:nvSpPr>
      <dsp:spPr>
        <a:xfrm>
          <a:off x="2691541" y="287572"/>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Endocrine</a:t>
          </a:r>
          <a:r>
            <a:rPr lang="en-US" sz="1600" kern="1200" dirty="0"/>
            <a:t>: Hypothyroidism, hyperthyroidism, Cushing's disease, hypoadrenocorticism </a:t>
          </a:r>
        </a:p>
      </dsp:txBody>
      <dsp:txXfrm>
        <a:off x="2691541" y="287572"/>
        <a:ext cx="2444055" cy="1466433"/>
      </dsp:txXfrm>
    </dsp:sp>
    <dsp:sp modelId="{2BE693E7-AD2F-E048-9A70-22BAD3879FBE}">
      <dsp:nvSpPr>
        <dsp:cNvPr id="0" name=""/>
        <dsp:cNvSpPr/>
      </dsp:nvSpPr>
      <dsp:spPr>
        <a:xfrm>
          <a:off x="5380002" y="287572"/>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Infectious</a:t>
          </a:r>
          <a:r>
            <a:rPr lang="en-US" sz="1600" kern="1200" dirty="0"/>
            <a:t>: HIV, syphilis, Lyme disease</a:t>
          </a:r>
        </a:p>
      </dsp:txBody>
      <dsp:txXfrm>
        <a:off x="5380002" y="287572"/>
        <a:ext cx="2444055" cy="1466433"/>
      </dsp:txXfrm>
    </dsp:sp>
    <dsp:sp modelId="{B8C082C9-4765-7748-9A9A-31FA076429EE}">
      <dsp:nvSpPr>
        <dsp:cNvPr id="0" name=""/>
        <dsp:cNvSpPr/>
      </dsp:nvSpPr>
      <dsp:spPr>
        <a:xfrm>
          <a:off x="8068463" y="287572"/>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Medications</a:t>
          </a:r>
          <a:r>
            <a:rPr lang="en-US" sz="1600" kern="1200" dirty="0"/>
            <a:t>: Beta-blockers, steroids, opioids, fluoroquinolones, oral contraceptives, levodopa</a:t>
          </a:r>
        </a:p>
      </dsp:txBody>
      <dsp:txXfrm>
        <a:off x="8068463" y="287572"/>
        <a:ext cx="2444055" cy="1466433"/>
      </dsp:txXfrm>
    </dsp:sp>
    <dsp:sp modelId="{2C8527E6-72F6-544A-80BA-8BC7DB76427D}">
      <dsp:nvSpPr>
        <dsp:cNvPr id="0" name=""/>
        <dsp:cNvSpPr/>
      </dsp:nvSpPr>
      <dsp:spPr>
        <a:xfrm>
          <a:off x="3080" y="1998411"/>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Metabolic</a:t>
          </a:r>
          <a:r>
            <a:rPr lang="en-US" sz="1600" kern="1200" dirty="0"/>
            <a:t>: Hypoglycemia, vitamin B12 deficiency, folate deficiency, anemia </a:t>
          </a:r>
        </a:p>
      </dsp:txBody>
      <dsp:txXfrm>
        <a:off x="3080" y="1998411"/>
        <a:ext cx="2444055" cy="1466433"/>
      </dsp:txXfrm>
    </dsp:sp>
    <dsp:sp modelId="{D972086B-AF53-BE43-BA39-82627F1B4645}">
      <dsp:nvSpPr>
        <dsp:cNvPr id="0" name=""/>
        <dsp:cNvSpPr/>
      </dsp:nvSpPr>
      <dsp:spPr>
        <a:xfrm>
          <a:off x="2691541" y="1998411"/>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Neurologic</a:t>
          </a:r>
          <a:r>
            <a:rPr lang="en-US" sz="1600" kern="1200" dirty="0"/>
            <a:t>: Dementia, delirium, stroke, Parkinson's disease, seizures </a:t>
          </a:r>
        </a:p>
      </dsp:txBody>
      <dsp:txXfrm>
        <a:off x="2691541" y="1998411"/>
        <a:ext cx="2444055" cy="1466433"/>
      </dsp:txXfrm>
    </dsp:sp>
    <dsp:sp modelId="{46369A45-E3BB-4F46-BCC0-6BC1FCD2138F}">
      <dsp:nvSpPr>
        <dsp:cNvPr id="0" name=""/>
        <dsp:cNvSpPr/>
      </dsp:nvSpPr>
      <dsp:spPr>
        <a:xfrm>
          <a:off x="5380002" y="1998411"/>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Chronic Pain</a:t>
          </a:r>
        </a:p>
      </dsp:txBody>
      <dsp:txXfrm>
        <a:off x="5380002" y="1998411"/>
        <a:ext cx="2444055" cy="1466433"/>
      </dsp:txXfrm>
    </dsp:sp>
    <dsp:sp modelId="{3BF23D5C-24C2-3D4D-92D3-675B6E72EDEE}">
      <dsp:nvSpPr>
        <dsp:cNvPr id="0" name=""/>
        <dsp:cNvSpPr/>
      </dsp:nvSpPr>
      <dsp:spPr>
        <a:xfrm>
          <a:off x="8068463" y="1998411"/>
          <a:ext cx="2444055" cy="1466433"/>
        </a:xfrm>
        <a:prstGeom prst="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kern="1200" dirty="0"/>
            <a:t>Autoimmune: </a:t>
          </a:r>
          <a:r>
            <a:rPr lang="en-US" sz="1600" kern="1200" dirty="0"/>
            <a:t>SLE, RA</a:t>
          </a:r>
          <a:endParaRPr lang="en-US" sz="1600" b="1" kern="1200" dirty="0"/>
        </a:p>
      </dsp:txBody>
      <dsp:txXfrm>
        <a:off x="8068463" y="1998411"/>
        <a:ext cx="2444055" cy="146643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BADFBD-CAB7-43A1-B261-7842FD160A27}" type="datetimeFigureOut">
              <a:rPr lang="en-US" smtClean="0"/>
              <a:t>4/9/2026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C54E9F8-92F8-4B55-82EC-A02EDCD01654}" type="slidenum">
              <a:rPr lang="en-US" smtClean="0"/>
              <a:t>‹#›</a:t>
            </a:fld>
            <a:endParaRPr lang="en-US"/>
          </a:p>
        </p:txBody>
      </p:sp>
    </p:spTree>
    <p:extLst>
      <p:ext uri="{BB962C8B-B14F-4D97-AF65-F5344CB8AC3E}">
        <p14:creationId xmlns:p14="http://schemas.microsoft.com/office/powerpoint/2010/main" val="1426040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nejm.org/doi/full/10.1056/NEJMcp1712493"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jamanetwork.com/journals/jama/fullarticle/10.1001/jama.2023.9297" TargetMode="External"/><Relationship Id="rId2" Type="http://schemas.openxmlformats.org/officeDocument/2006/relationships/slide" Target="../slides/slide13.xml"/><Relationship Id="rId1" Type="http://schemas.openxmlformats.org/officeDocument/2006/relationships/notesMaster" Target="../notesMasters/notesMaster1.xml"/><Relationship Id="rId5" Type="http://schemas.openxmlformats.org/officeDocument/2006/relationships/hyperlink" Target="https://publications.aap.org/pediatrics/article-lookup/doi/10.1542/peds.2023-063256" TargetMode="External"/><Relationship Id="rId4" Type="http://schemas.openxmlformats.org/officeDocument/2006/relationships/hyperlink" Target="https://jamanetwork.com/journals/jama/fullarticle/10.1001/jama.2023.7787?utm_source=openevidence&amp;utm_medium=referral"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publications.aap.org/pediatrics/article-lookup/doi/10.1542/peds.2023-063256"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publications.aap.org/pediatrics/article-lookup/doi/10.1542/peds.2023-064800"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www.uptodate.com/contents/image?imageKey=PSYCH%2F89994&amp;topicKey=PSYCH%2F1721&amp;search=depression&amp;rank=2%7E150&amp;source=see_link" TargetMode="External"/><Relationship Id="rId2" Type="http://schemas.openxmlformats.org/officeDocument/2006/relationships/slide" Target="../slides/slide16.xml"/><Relationship Id="rId1" Type="http://schemas.openxmlformats.org/officeDocument/2006/relationships/notesMaster" Target="../notesMasters/notesMaster1.xml"/><Relationship Id="rId5" Type="http://schemas.openxmlformats.org/officeDocument/2006/relationships/hyperlink" Target="https://www.uptodate.com/contents/unipolar-depression-in-adults-assessment-and-diagnosis/abstract/8" TargetMode="External"/><Relationship Id="rId4" Type="http://schemas.openxmlformats.org/officeDocument/2006/relationships/hyperlink" Target="https://www.uptodate.com/contents/unipolar-depression-in-adults-assessment-and-diagnosis/abstract/45,46"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uptodate.com/contents/unipolar-depression-in-adults-assessment-and-diagnosis/abstract/26" TargetMode="External"/><Relationship Id="rId2" Type="http://schemas.openxmlformats.org/officeDocument/2006/relationships/slide" Target="../slides/slide19.xml"/><Relationship Id="rId1" Type="http://schemas.openxmlformats.org/officeDocument/2006/relationships/notesMaster" Target="../notesMasters/notesMaster1.xml"/><Relationship Id="rId4" Type="http://schemas.openxmlformats.org/officeDocument/2006/relationships/hyperlink" Target="https://www.uptodate.com/contents/unipolar-depression-in-adults-assessment-and-diagnosis/abstract/27,28"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jamanetwork.com/journals/jama/fullarticle/10.1001/jama.2023.4809?utm_source=openevidence&amp;utm_medium=referral"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jamanetwork.com/journals/jamapsychiatry/fullarticle/10.1001/jamapsychiatry.2022.0164?utm_source=openevidence&amp;utm_medium=referral" TargetMode="External"/><Relationship Id="rId4" Type="http://schemas.openxmlformats.org/officeDocument/2006/relationships/hyperlink" Target="https://pubmed.ncbi.nlm.nih.gov/32726001" TargetMode="Externa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pubmed.ncbi.nlm.nih.gov/34469269" TargetMode="External"/><Relationship Id="rId2" Type="http://schemas.openxmlformats.org/officeDocument/2006/relationships/slide" Target="../slides/slide24.xml"/><Relationship Id="rId1" Type="http://schemas.openxmlformats.org/officeDocument/2006/relationships/notesMaster" Target="../notesMasters/notesMaster1.xml"/><Relationship Id="rId4" Type="http://schemas.openxmlformats.org/officeDocument/2006/relationships/hyperlink" Target="https://pubmed.ncbi.nlm.nih.gov/40069024" TargetMode="Externa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www.uptodate.com/contents/unipolar-depression-in-adults-assessment-and-diagnosis/abstract/19"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www.uptodate.com/contents/unipolar-depression-in-adults-assessment-and-diagnosis/abstract/26" TargetMode="External"/><Relationship Id="rId2" Type="http://schemas.openxmlformats.org/officeDocument/2006/relationships/slide" Target="../slides/slide34.xml"/><Relationship Id="rId1" Type="http://schemas.openxmlformats.org/officeDocument/2006/relationships/notesMaster" Target="../notesMasters/notesMaster1.xml"/><Relationship Id="rId4" Type="http://schemas.openxmlformats.org/officeDocument/2006/relationships/hyperlink" Target="https://www.uptodate.com/contents/unipolar-depression-in-adults-assessment-and-diagnosis/abstract/27,28" TargetMode="Externa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pubmed.ncbi.nlm.nih.gov/34469269"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www.thelancet.com/journals/lancet/article/PIIS0140-6736%2821%2902143-7/fulltext?utm_source=chatgpt.com" TargetMode="External"/><Relationship Id="rId5" Type="http://schemas.openxmlformats.org/officeDocument/2006/relationships/hyperlink" Target="https://www.thelancet.com/journals/lanpsy/article/PIIS2215-0366%2821%2900395-3/fulltext?utm_source=chatgpt.com" TargetMode="External"/><Relationship Id="rId4" Type="http://schemas.openxmlformats.org/officeDocument/2006/relationships/hyperlink" Target="https://pubmed.ncbi.nlm.nih.gov/40069024"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pmc.ncbi.nlm.nih.gov/articles/PMC9483000/#bib0029"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uptodate.com/contents/unipolar-depression-in-adults-assessment-and-diagnosis/abstract/19"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uptodate.com/contents/unipolar-depression-in-adults-assessment-and-diagnosis/abstract/35" TargetMode="External"/><Relationship Id="rId7" Type="http://schemas.openxmlformats.org/officeDocument/2006/relationships/hyperlink" Target="https://health.clevelandclinic.org/afab-and-amab-meaning/"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my.clevelandclinic.org/health/diseases/21591-hypersomnia" TargetMode="External"/><Relationship Id="rId5" Type="http://schemas.openxmlformats.org/officeDocument/2006/relationships/hyperlink" Target="https://www.uptodate.com/contents/unipolar-depression-in-adults-assessment-and-diagnosis/abstract/8" TargetMode="External"/><Relationship Id="rId4" Type="http://schemas.openxmlformats.org/officeDocument/2006/relationships/hyperlink" Target="https://www.uptodate.com/contents/unipolar-depression-in-adults-assessment-and-diagnosis/abstract/36" TargetMode="Externa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Opening Statement</a:t>
            </a:r>
            <a:r>
              <a:rPr lang="en-US" sz="1200" b="0" i="0" kern="1200" dirty="0">
                <a:solidFill>
                  <a:schemeClr val="tx1"/>
                </a:solidFill>
                <a:effectLst/>
                <a:latin typeface="+mn-lt"/>
                <a:ea typeface="+mn-ea"/>
                <a:cs typeface="+mn-cs"/>
              </a:rPr>
              <a:t>: "Depression and anxiety are the most common psychiatric conditions you will encounter. Your approach in the first minutes can determine whether a crisis escalates or resolves."</a:t>
            </a:r>
          </a:p>
          <a:p>
            <a:r>
              <a:rPr lang="en-US" sz="1200" b="1" i="0" kern="1200" dirty="0">
                <a:solidFill>
                  <a:schemeClr val="tx1"/>
                </a:solidFill>
                <a:effectLst/>
                <a:latin typeface="+mn-lt"/>
                <a:ea typeface="+mn-ea"/>
                <a:cs typeface="+mn-cs"/>
              </a:rPr>
              <a:t>National Data:</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Global prevalence of anxiety and depression increased by 25%</a:t>
            </a:r>
            <a:r>
              <a:rPr lang="en-US" sz="1200" b="0" i="0" kern="1200" dirty="0">
                <a:solidFill>
                  <a:schemeClr val="tx1"/>
                </a:solidFill>
                <a:effectLst/>
                <a:latin typeface="+mn-lt"/>
                <a:ea typeface="+mn-ea"/>
                <a:cs typeface="+mn-cs"/>
              </a:rPr>
              <a:t> during the first year of the COVID-19 pandemic [3]</a:t>
            </a:r>
          </a:p>
          <a:p>
            <a:r>
              <a:rPr lang="en-US" sz="1200" b="0" i="0" kern="1200" dirty="0">
                <a:solidFill>
                  <a:schemeClr val="tx1"/>
                </a:solidFill>
                <a:effectLst/>
                <a:latin typeface="+mn-lt"/>
                <a:ea typeface="+mn-ea"/>
                <a:cs typeface="+mn-cs"/>
              </a:rPr>
              <a:t>Patients with severe anxiety AND depression visit the ED </a:t>
            </a:r>
            <a:r>
              <a:rPr lang="en-US" sz="1200" b="1" i="0" kern="1200" dirty="0">
                <a:solidFill>
                  <a:schemeClr val="tx1"/>
                </a:solidFill>
                <a:effectLst/>
                <a:latin typeface="+mn-lt"/>
                <a:ea typeface="+mn-ea"/>
                <a:cs typeface="+mn-cs"/>
              </a:rPr>
              <a:t>nearly twice as often</a:t>
            </a:r>
            <a:r>
              <a:rPr lang="en-US" sz="1200" b="0" i="0" kern="1200" dirty="0">
                <a:solidFill>
                  <a:schemeClr val="tx1"/>
                </a:solidFill>
                <a:effectLst/>
                <a:latin typeface="+mn-lt"/>
                <a:ea typeface="+mn-ea"/>
                <a:cs typeface="+mn-cs"/>
              </a:rPr>
              <a:t> as non-anxious, non-depressed patients [4]</a:t>
            </a:r>
          </a:p>
          <a:p>
            <a:r>
              <a:rPr lang="en-US" sz="1200" b="1" i="0" kern="1200" dirty="0">
                <a:solidFill>
                  <a:schemeClr val="tx1"/>
                </a:solidFill>
                <a:effectLst/>
                <a:latin typeface="+mn-lt"/>
                <a:ea typeface="+mn-ea"/>
                <a:cs typeface="+mn-cs"/>
              </a:rPr>
              <a:t>Key Point</a:t>
            </a:r>
            <a:r>
              <a:rPr lang="en-US" sz="1200" b="0" i="0" kern="1200" dirty="0">
                <a:solidFill>
                  <a:schemeClr val="tx1"/>
                </a:solidFill>
                <a:effectLst/>
                <a:latin typeface="+mn-lt"/>
                <a:ea typeface="+mn-ea"/>
                <a:cs typeface="+mn-cs"/>
              </a:rPr>
              <a:t>: These patients often have </a:t>
            </a:r>
            <a:r>
              <a:rPr lang="en-US" sz="1200" b="1" i="0" kern="1200" dirty="0">
                <a:solidFill>
                  <a:schemeClr val="tx1"/>
                </a:solidFill>
                <a:effectLst/>
                <a:latin typeface="+mn-lt"/>
                <a:ea typeface="+mn-ea"/>
                <a:cs typeface="+mn-cs"/>
              </a:rPr>
              <a:t>greater perceived barriers to care</a:t>
            </a:r>
            <a:r>
              <a:rPr lang="en-US" sz="1200" b="0" i="0" kern="1200" dirty="0">
                <a:solidFill>
                  <a:schemeClr val="tx1"/>
                </a:solidFill>
                <a:effectLst/>
                <a:latin typeface="+mn-lt"/>
                <a:ea typeface="+mn-ea"/>
                <a:cs typeface="+mn-cs"/>
              </a:rPr>
              <a:t>—your encounter may be their only healthcare contact. </a:t>
            </a:r>
          </a:p>
          <a:p>
            <a:br>
              <a:rPr lang="en-US" dirty="0"/>
            </a:br>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2</a:t>
            </a:fld>
            <a:endParaRPr lang="en-US"/>
          </a:p>
        </p:txBody>
      </p:sp>
    </p:spTree>
    <p:extLst>
      <p:ext uri="{BB962C8B-B14F-4D97-AF65-F5344CB8AC3E}">
        <p14:creationId xmlns:p14="http://schemas.microsoft.com/office/powerpoint/2010/main" val="1125575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Nearly half (47.9%) of behavioral health emergencies are initially dispatched for non-behavioral complaints</a:t>
            </a:r>
          </a:p>
          <a:p>
            <a:endParaRPr lang="en-US" sz="1200" b="0" i="0" u="none" strike="noStrike" kern="1200" dirty="0">
              <a:solidFill>
                <a:schemeClr val="tx1"/>
              </a:solidFill>
              <a:effectLst/>
              <a:latin typeface="+mn-lt"/>
              <a:ea typeface="+mn-ea"/>
              <a:cs typeface="+mn-cs"/>
              <a:hlinkClick r:id="rId3"/>
            </a:endParaRPr>
          </a:p>
          <a:p>
            <a:endParaRPr lang="en-US" sz="1200" b="0" i="0" u="none" strike="noStrike" kern="1200" dirty="0">
              <a:solidFill>
                <a:schemeClr val="tx1"/>
              </a:solidFill>
              <a:effectLst/>
              <a:latin typeface="+mn-lt"/>
              <a:ea typeface="+mn-ea"/>
              <a:cs typeface="+mn-cs"/>
              <a:hlinkClick r:id="rId3"/>
            </a:endParaRPr>
          </a:p>
          <a:p>
            <a:r>
              <a:rPr lang="en-US" sz="1200" b="0" i="0" u="none" strike="noStrike" kern="1200" dirty="0">
                <a:solidFill>
                  <a:schemeClr val="tx1"/>
                </a:solidFill>
                <a:effectLst/>
                <a:latin typeface="+mn-lt"/>
                <a:ea typeface="+mn-ea"/>
                <a:cs typeface="+mn-cs"/>
                <a:hlinkClick r:id="rId3"/>
              </a:rPr>
              <a:t>Depression in the Primary Care Setting.</a:t>
            </a:r>
            <a:r>
              <a:rPr lang="en-US" sz="1200" b="0" i="0" kern="1200" dirty="0">
                <a:solidFill>
                  <a:schemeClr val="tx1"/>
                </a:solidFill>
                <a:effectLst/>
                <a:latin typeface="+mn-lt"/>
                <a:ea typeface="+mn-ea"/>
                <a:cs typeface="+mn-cs"/>
              </a:rPr>
              <a:t> N Engl J Med. February 6, 2019.</a:t>
            </a:r>
          </a:p>
          <a:p>
            <a:endParaRPr lang="en-US" sz="1200" b="0" i="0" kern="1200" dirty="0">
              <a:solidFill>
                <a:schemeClr val="tx1"/>
              </a:solidFill>
              <a:effectLst/>
              <a:latin typeface="+mn-lt"/>
              <a:ea typeface="+mn-ea"/>
              <a:cs typeface="+mn-cs"/>
            </a:endParaRPr>
          </a:p>
          <a:p>
            <a:r>
              <a:rPr lang="en-US" b="1" dirty="0"/>
              <a:t>The Two-Stage Screening Approach</a:t>
            </a:r>
            <a:endParaRPr lang="en-US" dirty="0"/>
          </a:p>
          <a:p>
            <a:r>
              <a:rPr lang="en-US" b="1" dirty="0"/>
              <a:t>PHQ-2 (Primary Screen)</a:t>
            </a:r>
            <a:r>
              <a:rPr lang="en-US" dirty="0"/>
              <a:t> - Can be administered verbally in under 1 minute:</a:t>
            </a:r>
          </a:p>
          <a:p>
            <a:r>
              <a:rPr lang="en-US" dirty="0"/>
              <a:t>"Over the past 2 weeks, have you felt down, depressed, or hopeless?"</a:t>
            </a:r>
          </a:p>
          <a:p>
            <a:r>
              <a:rPr lang="en-US" dirty="0"/>
              <a:t>"Over the past 2 weeks, have you had little interest or pleasure in doing things?"</a:t>
            </a:r>
          </a:p>
          <a:p>
            <a:r>
              <a:rPr lang="en-US" dirty="0"/>
              <a:t>Scoring: 0-3 for each question (0=not at all, 1=several days, 2=more than half the days, 3=nearly every day)</a:t>
            </a:r>
          </a:p>
          <a:p>
            <a:r>
              <a:rPr lang="en-US" b="1" dirty="0"/>
              <a:t>Cutoff ≥2: Sensitivity 91%, Specificity 67%</a:t>
            </a:r>
            <a:r>
              <a:rPr lang="en-US" dirty="0"/>
              <a:t> [10-11]</a:t>
            </a:r>
          </a:p>
          <a:p>
            <a:r>
              <a:rPr lang="en-US" dirty="0"/>
              <a:t>Positive screen triggers PHQ-9</a:t>
            </a:r>
          </a:p>
          <a:p>
            <a:r>
              <a:rPr lang="en-US" b="1" dirty="0"/>
              <a:t>Cutoff ≥10: Sensitivity 85%, Specificity 85%</a:t>
            </a:r>
            <a:r>
              <a:rPr lang="en-US" dirty="0"/>
              <a:t> [10-11]</a:t>
            </a:r>
          </a:p>
          <a:p>
            <a:r>
              <a:rPr lang="en-US" b="1" dirty="0"/>
              <a:t>Question 9 is critical</a:t>
            </a:r>
            <a:r>
              <a:rPr lang="en-US" dirty="0"/>
              <a:t>: "Thoughts that you would be better off dead or of hurting yourself in some way" - This is your suicide risk flag</a:t>
            </a:r>
          </a:p>
          <a:p>
            <a:endParaRPr lang="en-US" dirty="0"/>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12</a:t>
            </a:fld>
            <a:endParaRPr lang="en-US"/>
          </a:p>
        </p:txBody>
      </p:sp>
    </p:spTree>
    <p:extLst>
      <p:ext uri="{BB962C8B-B14F-4D97-AF65-F5344CB8AC3E}">
        <p14:creationId xmlns:p14="http://schemas.microsoft.com/office/powerpoint/2010/main" val="12899191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PHQ-A (Patient Health Questionnaire-Adolescents)</a:t>
            </a:r>
            <a:r>
              <a:rPr lang="en-US" sz="1200" b="0" i="0" kern="1200" dirty="0">
                <a:solidFill>
                  <a:schemeClr val="tx1"/>
                </a:solidFill>
                <a:effectLst/>
                <a:latin typeface="+mn-lt"/>
                <a:ea typeface="+mn-ea"/>
                <a:cs typeface="+mn-cs"/>
              </a:rPr>
              <a:t>, a modified version, which showed sensitivity of 73% and specificity of 94%. </a:t>
            </a:r>
          </a:p>
          <a:p>
            <a:r>
              <a:rPr lang="en-US" sz="1200" b="1" i="0" kern="1200" dirty="0">
                <a:solidFill>
                  <a:schemeClr val="tx1"/>
                </a:solidFill>
                <a:effectLst/>
                <a:latin typeface="+mn-lt"/>
                <a:ea typeface="+mn-ea"/>
                <a:cs typeface="+mn-cs"/>
              </a:rPr>
              <a:t>Alternative validated tools</a:t>
            </a:r>
            <a:r>
              <a:rPr lang="en-US" sz="1200" b="0" i="0" kern="1200" dirty="0">
                <a:solidFill>
                  <a:schemeClr val="tx1"/>
                </a:solidFill>
                <a:effectLst/>
                <a:latin typeface="+mn-lt"/>
                <a:ea typeface="+mn-ea"/>
                <a:cs typeface="+mn-cs"/>
              </a:rPr>
              <a:t> include the </a:t>
            </a:r>
            <a:r>
              <a:rPr lang="en-US" sz="1200" b="1" i="0" kern="1200" dirty="0">
                <a:solidFill>
                  <a:schemeClr val="tx1"/>
                </a:solidFill>
                <a:effectLst/>
                <a:latin typeface="+mn-lt"/>
                <a:ea typeface="+mn-ea"/>
                <a:cs typeface="+mn-cs"/>
              </a:rPr>
              <a:t>Mood and Feelings Questionnaire (MFQ)</a:t>
            </a:r>
            <a:r>
              <a:rPr lang="en-US" sz="1200" b="0" i="0" kern="1200" dirty="0">
                <a:solidFill>
                  <a:schemeClr val="tx1"/>
                </a:solidFill>
                <a:effectLst/>
                <a:latin typeface="+mn-lt"/>
                <a:ea typeface="+mn-ea"/>
                <a:cs typeface="+mn-cs"/>
              </a:rPr>
              <a:t>, which has good psychometric properties and is recommended for assessment and treatment monitoring, and the </a:t>
            </a:r>
            <a:r>
              <a:rPr lang="en-US" sz="1200" b="1" i="0" kern="1200" dirty="0">
                <a:solidFill>
                  <a:schemeClr val="tx1"/>
                </a:solidFill>
                <a:effectLst/>
                <a:latin typeface="+mn-lt"/>
                <a:ea typeface="+mn-ea"/>
                <a:cs typeface="+mn-cs"/>
              </a:rPr>
              <a:t>Revised Child Anxiety and Depression Scale (RCADS-25)</a:t>
            </a:r>
            <a:r>
              <a:rPr lang="en-US" sz="1200" b="0" i="0" kern="1200" dirty="0">
                <a:solidFill>
                  <a:schemeClr val="tx1"/>
                </a:solidFill>
                <a:effectLst/>
                <a:latin typeface="+mn-lt"/>
                <a:ea typeface="+mn-ea"/>
                <a:cs typeface="+mn-cs"/>
              </a:rPr>
              <a:t>, recommended by international consortia for measuring treatment response. [8] The </a:t>
            </a:r>
            <a:r>
              <a:rPr lang="en-US" sz="1200" b="1" i="0" kern="1200" dirty="0">
                <a:solidFill>
                  <a:schemeClr val="tx1"/>
                </a:solidFill>
                <a:effectLst/>
                <a:latin typeface="+mn-lt"/>
                <a:ea typeface="+mn-ea"/>
                <a:cs typeface="+mn-cs"/>
              </a:rPr>
              <a:t>Beck Depression Inventory</a:t>
            </a:r>
            <a:r>
              <a:rPr lang="en-US" sz="1200" b="0" i="0" kern="1200" dirty="0">
                <a:solidFill>
                  <a:schemeClr val="tx1"/>
                </a:solidFill>
                <a:effectLst/>
                <a:latin typeface="+mn-lt"/>
                <a:ea typeface="+mn-ea"/>
                <a:cs typeface="+mn-cs"/>
              </a:rPr>
              <a:t> is also suggested as appropriate for screening.</a:t>
            </a:r>
            <a:endParaRPr lang="en-US" dirty="0"/>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Older adults (≥65 years)</a:t>
            </a:r>
            <a:r>
              <a:rPr lang="en-US" dirty="0"/>
              <a:t>: Use Geriatric Depression Scale-15 (GDS-15) at cutoff ≥5 (Sensitivity 94%, Specificity 81%) </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GDS-15 is preferred over the PHQ-9 in older adults because it </a:t>
            </a:r>
            <a:r>
              <a:rPr lang="en-US" sz="1200" b="1" i="0" kern="1200" dirty="0">
                <a:solidFill>
                  <a:schemeClr val="tx1"/>
                </a:solidFill>
                <a:effectLst/>
                <a:latin typeface="+mn-lt"/>
                <a:ea typeface="+mn-ea"/>
                <a:cs typeface="+mn-cs"/>
              </a:rPr>
              <a:t>excludes somatic symptoms</a:t>
            </a:r>
            <a:r>
              <a:rPr lang="en-US" sz="1200" b="0" i="0" kern="1200" dirty="0">
                <a:solidFill>
                  <a:schemeClr val="tx1"/>
                </a:solidFill>
                <a:effectLst/>
                <a:latin typeface="+mn-lt"/>
                <a:ea typeface="+mn-ea"/>
                <a:cs typeface="+mn-cs"/>
              </a:rPr>
              <a:t> (like fatigue, sleep disturbance) that may be confounded by medical comorbidities common in aging.</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t>
            </a:r>
            <a:r>
              <a:rPr lang="en-US" sz="1200" b="0" i="0" u="none" strike="noStrike" kern="1200" dirty="0">
                <a:solidFill>
                  <a:schemeClr val="tx1"/>
                </a:solidFill>
                <a:effectLst/>
                <a:latin typeface="+mn-lt"/>
                <a:ea typeface="+mn-ea"/>
                <a:cs typeface="+mn-cs"/>
                <a:hlinkClick r:id="rId3"/>
              </a:rPr>
              <a:t>Screening for Depression and Suicide Risk in Adults: US Preventive Services Task Force Recommendation Statement.</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Journal of the American Medical Association. 2023. US Preventive Services Task Force, Barry MJ, Nicholson WK, et </a:t>
            </a:r>
            <a:r>
              <a:rPr lang="en-US" sz="1200" b="0" i="0" kern="1200" dirty="0" err="1">
                <a:solidFill>
                  <a:schemeClr val="tx1"/>
                </a:solidFill>
                <a:effectLst/>
                <a:latin typeface="+mn-lt"/>
                <a:ea typeface="+mn-ea"/>
                <a:cs typeface="+mn-cs"/>
              </a:rPr>
              <a:t>al.Guideline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11.</a:t>
            </a:r>
            <a:r>
              <a:rPr lang="en-US" sz="1200" b="0" i="0" u="none" strike="noStrike" kern="1200" dirty="0">
                <a:solidFill>
                  <a:schemeClr val="tx1"/>
                </a:solidFill>
                <a:effectLst/>
                <a:latin typeface="+mn-lt"/>
                <a:ea typeface="+mn-ea"/>
                <a:cs typeface="+mn-cs"/>
                <a:hlinkClick r:id="rId4"/>
              </a:rPr>
              <a:t>Depression and Suicide Risk Screening: Updated Evidence Report and Systematic Review for the US Preventive Services Task Force.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Journal of the American Medical Association. 2023. O'Connor EA, Perdue LA, Coppola EL, et al.</a:t>
            </a:r>
          </a:p>
          <a:p>
            <a:endParaRPr lang="en-US" dirty="0"/>
          </a:p>
          <a:p>
            <a:endParaRPr lang="en-US" dirty="0"/>
          </a:p>
          <a:p>
            <a:r>
              <a:rPr lang="en-US" sz="1200" b="0" i="0" u="sng" kern="1200" dirty="0">
                <a:solidFill>
                  <a:schemeClr val="tx1"/>
                </a:solidFill>
                <a:effectLst/>
                <a:latin typeface="+mn-lt"/>
                <a:ea typeface="+mn-ea"/>
                <a:cs typeface="+mn-cs"/>
                <a:hlinkClick r:id="rId5"/>
              </a:rPr>
              <a:t>The Management of Children and Youth With Pediatric Mental and Behavioral Health Emergencies.</a:t>
            </a:r>
            <a:endParaRPr lang="en-US" dirty="0"/>
          </a:p>
          <a:p>
            <a:r>
              <a:rPr lang="en-US" sz="1200" b="0" i="0" kern="1200" dirty="0">
                <a:solidFill>
                  <a:schemeClr val="tx1"/>
                </a:solidFill>
                <a:effectLst/>
                <a:latin typeface="+mn-lt"/>
                <a:ea typeface="+mn-ea"/>
                <a:cs typeface="+mn-cs"/>
              </a:rPr>
              <a:t>Pediatrics. 2023. </a:t>
            </a:r>
            <a:r>
              <a:rPr lang="en-US" sz="1200" b="0" i="0" kern="1200" dirty="0" err="1">
                <a:solidFill>
                  <a:schemeClr val="tx1"/>
                </a:solidFill>
                <a:effectLst/>
                <a:latin typeface="+mn-lt"/>
                <a:ea typeface="+mn-ea"/>
                <a:cs typeface="+mn-cs"/>
              </a:rPr>
              <a:t>Saidinejad</a:t>
            </a:r>
            <a:r>
              <a:rPr lang="en-US" sz="1200" b="0" i="0" kern="1200" dirty="0">
                <a:solidFill>
                  <a:schemeClr val="tx1"/>
                </a:solidFill>
                <a:effectLst/>
                <a:latin typeface="+mn-lt"/>
                <a:ea typeface="+mn-ea"/>
                <a:cs typeface="+mn-cs"/>
              </a:rPr>
              <a:t> M, Duffy S, Wallin D, et </a:t>
            </a:r>
            <a:r>
              <a:rPr lang="en-US" sz="1200" b="0" i="0" kern="1200" dirty="0" err="1">
                <a:solidFill>
                  <a:schemeClr val="tx1"/>
                </a:solidFill>
                <a:effectLst/>
                <a:latin typeface="+mn-lt"/>
                <a:ea typeface="+mn-ea"/>
                <a:cs typeface="+mn-cs"/>
              </a:rPr>
              <a:t>al.Guideline</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13</a:t>
            </a:fld>
            <a:endParaRPr lang="en-US"/>
          </a:p>
        </p:txBody>
      </p:sp>
    </p:spTree>
    <p:extLst>
      <p:ext uri="{BB962C8B-B14F-4D97-AF65-F5344CB8AC3E}">
        <p14:creationId xmlns:p14="http://schemas.microsoft.com/office/powerpoint/2010/main" val="2334031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10+ on PHQ-9 is positive screen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Less than one-third of patients with suicidal behaviors express their intent to healthcare professionals, making proactive screening essential.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Ask Suicide-Screening Questions (ASQ)</a:t>
            </a:r>
            <a:r>
              <a:rPr lang="en-US" dirty="0"/>
              <a:t> - Validated for ages 10+: [13-14]</a:t>
            </a:r>
          </a:p>
          <a:p>
            <a:r>
              <a:rPr lang="en-US" sz="1200" b="0" i="0" kern="1200" dirty="0">
                <a:solidFill>
                  <a:schemeClr val="tx1"/>
                </a:solidFill>
                <a:effectLst/>
                <a:latin typeface="+mn-lt"/>
                <a:ea typeface="+mn-ea"/>
                <a:cs typeface="+mn-cs"/>
              </a:rPr>
              <a:t>13.</a:t>
            </a:r>
            <a:r>
              <a:rPr lang="en-US" sz="1200" b="0" i="0" u="none" strike="noStrike" kern="1200" dirty="0">
                <a:solidFill>
                  <a:schemeClr val="tx1"/>
                </a:solidFill>
                <a:effectLst/>
                <a:latin typeface="+mn-lt"/>
                <a:ea typeface="+mn-ea"/>
                <a:cs typeface="+mn-cs"/>
                <a:hlinkClick r:id="rId3"/>
              </a:rPr>
              <a:t>The Management of Children and Youth With Pediatric Mental and Behavioral Health Emergencies.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Pediatrics. 2023. </a:t>
            </a:r>
            <a:r>
              <a:rPr lang="en-US" sz="1200" b="0" i="0" kern="1200" dirty="0" err="1">
                <a:solidFill>
                  <a:schemeClr val="tx1"/>
                </a:solidFill>
                <a:effectLst/>
                <a:latin typeface="+mn-lt"/>
                <a:ea typeface="+mn-ea"/>
                <a:cs typeface="+mn-cs"/>
              </a:rPr>
              <a:t>Saidinejad</a:t>
            </a:r>
            <a:r>
              <a:rPr lang="en-US" sz="1200" b="0" i="0" kern="1200" dirty="0">
                <a:solidFill>
                  <a:schemeClr val="tx1"/>
                </a:solidFill>
                <a:effectLst/>
                <a:latin typeface="+mn-lt"/>
                <a:ea typeface="+mn-ea"/>
                <a:cs typeface="+mn-cs"/>
              </a:rPr>
              <a:t> M, Duffy S, Wallin D, et </a:t>
            </a:r>
            <a:r>
              <a:rPr lang="en-US" sz="1200" b="0" i="0" kern="1200" dirty="0" err="1">
                <a:solidFill>
                  <a:schemeClr val="tx1"/>
                </a:solidFill>
                <a:effectLst/>
                <a:latin typeface="+mn-lt"/>
                <a:ea typeface="+mn-ea"/>
                <a:cs typeface="+mn-cs"/>
              </a:rPr>
              <a:t>al.Guideline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14.</a:t>
            </a:r>
            <a:r>
              <a:rPr lang="en-US" sz="1200" b="0" i="0" u="none" strike="noStrike" kern="1200" dirty="0">
                <a:solidFill>
                  <a:schemeClr val="tx1"/>
                </a:solidFill>
                <a:effectLst/>
                <a:latin typeface="+mn-lt"/>
                <a:ea typeface="+mn-ea"/>
                <a:cs typeface="+mn-cs"/>
                <a:hlinkClick r:id="rId4"/>
              </a:rPr>
              <a:t>Suicide and Suicide Risk in Adolescents.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Pediatrics. 2023. Hua LL, Lee J, </a:t>
            </a:r>
            <a:r>
              <a:rPr lang="en-US" sz="1200" b="0" i="0" kern="1200" dirty="0" err="1">
                <a:solidFill>
                  <a:schemeClr val="tx1"/>
                </a:solidFill>
                <a:effectLst/>
                <a:latin typeface="+mn-lt"/>
                <a:ea typeface="+mn-ea"/>
                <a:cs typeface="+mn-cs"/>
              </a:rPr>
              <a:t>Rahmandar</a:t>
            </a:r>
            <a:r>
              <a:rPr lang="en-US" sz="1200" b="0" i="0" kern="1200" dirty="0">
                <a:solidFill>
                  <a:schemeClr val="tx1"/>
                </a:solidFill>
                <a:effectLst/>
                <a:latin typeface="+mn-lt"/>
                <a:ea typeface="+mn-ea"/>
                <a:cs typeface="+mn-cs"/>
              </a:rPr>
              <a:t> MH, Sigel </a:t>
            </a:r>
            <a:r>
              <a:rPr lang="en-US" sz="1200" b="0" i="0" kern="1200" dirty="0" err="1">
                <a:solidFill>
                  <a:schemeClr val="tx1"/>
                </a:solidFill>
                <a:effectLst/>
                <a:latin typeface="+mn-lt"/>
                <a:ea typeface="+mn-ea"/>
                <a:cs typeface="+mn-cs"/>
              </a:rPr>
              <a:t>EJ.Guideline</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dirty="0"/>
              <a:t>"In the past few weeks, have you wished you were dead?"</a:t>
            </a:r>
          </a:p>
          <a:p>
            <a:r>
              <a:rPr lang="en-US" dirty="0"/>
              <a:t>"In the past few weeks, have you felt that you or your family would be better off if you were dead?"</a:t>
            </a:r>
          </a:p>
          <a:p>
            <a:r>
              <a:rPr lang="en-US" dirty="0"/>
              <a:t>"In the past week, have you been having thoughts about killing yourself?"</a:t>
            </a:r>
          </a:p>
          <a:p>
            <a:r>
              <a:rPr lang="en-US" dirty="0"/>
              <a:t>"Have you ever tried to kill yourself?"</a:t>
            </a:r>
          </a:p>
          <a:p>
            <a:r>
              <a:rPr lang="en-US" b="1" dirty="0"/>
              <a:t>Any "yes" answer requires immediate comprehensive suicide safety assessment</a:t>
            </a:r>
            <a:endParaRPr lang="en-US" dirty="0"/>
          </a:p>
          <a:p>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14</a:t>
            </a:fld>
            <a:endParaRPr lang="en-US"/>
          </a:p>
        </p:txBody>
      </p:sp>
    </p:spTree>
    <p:extLst>
      <p:ext uri="{BB962C8B-B14F-4D97-AF65-F5344CB8AC3E}">
        <p14:creationId xmlns:p14="http://schemas.microsoft.com/office/powerpoint/2010/main" val="22371189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15</a:t>
            </a:fld>
            <a:endParaRPr lang="en-US"/>
          </a:p>
        </p:txBody>
      </p:sp>
    </p:spTree>
    <p:extLst>
      <p:ext uri="{BB962C8B-B14F-4D97-AF65-F5344CB8AC3E}">
        <p14:creationId xmlns:p14="http://schemas.microsoft.com/office/powerpoint/2010/main" val="9527817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1" i="0" dirty="0">
                <a:solidFill>
                  <a:srgbClr val="232323"/>
                </a:solidFill>
                <a:effectLst/>
                <a:latin typeface="Noto Sans" panose="020B0502040504020204" pitchFamily="34" charset="0"/>
              </a:rPr>
              <a:t>Adjustment – don’t want to </a:t>
            </a:r>
            <a:r>
              <a:rPr lang="en-US" b="1" i="0" dirty="0" err="1">
                <a:solidFill>
                  <a:srgbClr val="232323"/>
                </a:solidFill>
                <a:effectLst/>
                <a:latin typeface="Noto Sans" panose="020B0502040504020204" pitchFamily="34" charset="0"/>
              </a:rPr>
              <a:t>overpathologize</a:t>
            </a:r>
            <a:endParaRPr lang="en-US" b="1" i="0" dirty="0">
              <a:solidFill>
                <a:srgbClr val="232323"/>
              </a:solidFill>
              <a:effectLst/>
              <a:latin typeface="Noto Sans" panose="020B0502040504020204" pitchFamily="34" charset="0"/>
            </a:endParaRPr>
          </a:p>
          <a:p>
            <a:pPr algn="l"/>
            <a:endParaRPr lang="en-US" b="1" i="0" dirty="0">
              <a:solidFill>
                <a:srgbClr val="232323"/>
              </a:solidFill>
              <a:effectLst/>
              <a:latin typeface="Noto Sans" panose="020B0502040504020204" pitchFamily="34" charset="0"/>
            </a:endParaRPr>
          </a:p>
          <a:p>
            <a:pPr algn="l"/>
            <a:r>
              <a:rPr lang="en-US" b="1" i="0" dirty="0">
                <a:solidFill>
                  <a:srgbClr val="232323"/>
                </a:solidFill>
                <a:effectLst/>
                <a:latin typeface="Noto Sans" panose="020B0502040504020204" pitchFamily="34" charset="0"/>
              </a:rPr>
              <a:t>Sadness</a:t>
            </a:r>
            <a:r>
              <a:rPr lang="en-US" b="0" i="0" dirty="0">
                <a:solidFill>
                  <a:srgbClr val="232323"/>
                </a:solidFill>
                <a:effectLst/>
                <a:latin typeface="Noto Sans" panose="020B0502040504020204" pitchFamily="34" charset="0"/>
              </a:rPr>
              <a:t> — Periods of sadness and irritability (dysphoria) in the absence of other symptoms do not warrant the diagnosis of a depressive disorder. As an example, the diagnosis of unipolar major depression (</a:t>
            </a:r>
            <a:r>
              <a:rPr lang="en-US" b="0" i="0" u="none" strike="noStrike" dirty="0">
                <a:solidFill>
                  <a:srgbClr val="005B92"/>
                </a:solidFill>
                <a:effectLst/>
                <a:latin typeface="Noto Sans" panose="020B0502040504020204" pitchFamily="34" charset="0"/>
                <a:hlinkClick r:id="rId3"/>
              </a:rPr>
              <a:t>table 3</a:t>
            </a:r>
            <a:r>
              <a:rPr lang="en-US" b="0" i="0" dirty="0">
                <a:solidFill>
                  <a:srgbClr val="232323"/>
                </a:solidFill>
                <a:effectLst/>
                <a:latin typeface="Noto Sans" panose="020B0502040504020204" pitchFamily="34" charset="0"/>
              </a:rPr>
              <a:t>) requires not only that the dysphoria occurs for most of the day for nearly every day for at least two weeks, but that the dysphoria is accompanied by at least four other depressive symptoms as well as significant distress or psychosocial impairment. Sadness and irritability are generally a normal, adaptive part of the human condition, particularly in response to loss, disappointment, or perceived failure.</a:t>
            </a:r>
          </a:p>
          <a:p>
            <a:pPr algn="l"/>
            <a:endParaRPr lang="en-US" b="1" i="0" dirty="0">
              <a:solidFill>
                <a:srgbClr val="232323"/>
              </a:solidFill>
              <a:effectLst/>
              <a:latin typeface="Noto Sans" panose="020B0502040504020204" pitchFamily="34" charset="0"/>
            </a:endParaRPr>
          </a:p>
          <a:p>
            <a:pPr algn="l"/>
            <a:r>
              <a:rPr lang="en-US" b="1" i="0" dirty="0">
                <a:solidFill>
                  <a:srgbClr val="232323"/>
                </a:solidFill>
                <a:effectLst/>
                <a:latin typeface="Noto Sans" panose="020B0502040504020204" pitchFamily="34" charset="0"/>
              </a:rPr>
              <a:t>Burnout</a:t>
            </a:r>
            <a:r>
              <a:rPr lang="en-US" b="0" i="0" dirty="0">
                <a:solidFill>
                  <a:srgbClr val="232323"/>
                </a:solidFill>
                <a:effectLst/>
                <a:latin typeface="Noto Sans" panose="020B0502040504020204" pitchFamily="34" charset="0"/>
              </a:rPr>
              <a:t> — Burnout is a work-related condition that is characterized by emotional exhaustion, dissatisfaction with one’s accomplishments, and depersonalization (detachment from one’s job) [</a:t>
            </a:r>
            <a:r>
              <a:rPr lang="en-US" b="0" i="0" u="none" strike="noStrike" dirty="0">
                <a:solidFill>
                  <a:srgbClr val="005B92"/>
                </a:solidFill>
                <a:effectLst/>
                <a:latin typeface="Noto Sans" panose="020B0502040504020204" pitchFamily="34" charset="0"/>
                <a:hlinkClick r:id="rId4"/>
              </a:rPr>
              <a:t>45,46</a:t>
            </a:r>
            <a:r>
              <a:rPr lang="en-US" b="0" i="0" dirty="0">
                <a:solidFill>
                  <a:srgbClr val="232323"/>
                </a:solidFill>
                <a:effectLst/>
                <a:latin typeface="Noto Sans" panose="020B0502040504020204" pitchFamily="34" charset="0"/>
              </a:rPr>
              <a:t>]. The condition can occur in the context of chronic job-related stress, including medical practice.</a:t>
            </a:r>
          </a:p>
          <a:p>
            <a:pPr algn="l">
              <a:buFont typeface="+mj-lt"/>
              <a:buAutoNum type="arabicPeriod"/>
            </a:pPr>
            <a:endParaRPr lang="en-US" b="1" i="0" dirty="0">
              <a:solidFill>
                <a:srgbClr val="374151"/>
              </a:solidFill>
              <a:effectLst/>
              <a:latin typeface="Söhne"/>
            </a:endParaRPr>
          </a:p>
          <a:p>
            <a:pPr algn="l"/>
            <a:r>
              <a:rPr lang="en-US" b="0" i="0" dirty="0">
                <a:solidFill>
                  <a:srgbClr val="232323"/>
                </a:solidFill>
                <a:effectLst/>
                <a:latin typeface="Noto Sans" panose="020B0502040504020204" pitchFamily="34" charset="0"/>
              </a:rPr>
              <a:t>The diagnostic criteria for </a:t>
            </a:r>
            <a:r>
              <a:rPr lang="en-US" b="1" i="0" dirty="0">
                <a:solidFill>
                  <a:srgbClr val="232323"/>
                </a:solidFill>
                <a:effectLst/>
                <a:latin typeface="Noto Sans" panose="020B0502040504020204" pitchFamily="34" charset="0"/>
              </a:rPr>
              <a:t>adjustment disorder with depressed mood </a:t>
            </a:r>
            <a:r>
              <a:rPr lang="en-US" b="0" i="0" dirty="0">
                <a:solidFill>
                  <a:srgbClr val="232323"/>
                </a:solidFill>
                <a:effectLst/>
                <a:latin typeface="Noto Sans" panose="020B0502040504020204" pitchFamily="34" charset="0"/>
              </a:rPr>
              <a:t>are as follows [</a:t>
            </a:r>
            <a:r>
              <a:rPr lang="en-US" b="0" i="0" u="none" strike="noStrike" dirty="0">
                <a:solidFill>
                  <a:srgbClr val="005B92"/>
                </a:solidFill>
                <a:effectLst/>
                <a:latin typeface="Noto Sans" panose="020B0502040504020204" pitchFamily="34" charset="0"/>
                <a:hlinkClick r:id="rId5"/>
              </a:rPr>
              <a:t>8</a:t>
            </a:r>
            <a:r>
              <a:rPr lang="en-US" b="0" i="0" dirty="0">
                <a:solidFill>
                  <a:srgbClr val="232323"/>
                </a:solidFill>
                <a:effectLst/>
                <a:latin typeface="Noto Sans" panose="020B0502040504020204" pitchFamily="34" charset="0"/>
              </a:rPr>
              <a:t>]: within 3 months, no more than 6 months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Low mood, tearfulness, or feelings of hopelessness that occur in response to an identifiable stressor within three months of onset of the stressor.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Symptoms are clinically significant as evidenced by at least one of the following:</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Significant distress that exceeds what would be expected given the nature of the stressor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Impaired social or occupational functioning</a:t>
            </a:r>
          </a:p>
          <a:p>
            <a:pPr algn="l"/>
            <a:r>
              <a:rPr lang="en-US" b="0" i="0" dirty="0">
                <a:solidFill>
                  <a:srgbClr val="232323"/>
                </a:solidFill>
                <a:effectLst/>
                <a:latin typeface="Noto Sans" panose="020B0502040504020204" pitchFamily="34" charset="0"/>
              </a:rPr>
              <a:t>-</a:t>
            </a:r>
            <a:r>
              <a:rPr lang="en-US" b="0" i="0" dirty="0" err="1">
                <a:solidFill>
                  <a:srgbClr val="232323"/>
                </a:solidFill>
                <a:effectLst/>
                <a:latin typeface="Noto Sans" panose="020B0502040504020204" pitchFamily="34" charset="0"/>
              </a:rPr>
              <a:t>sx</a:t>
            </a:r>
            <a:r>
              <a:rPr lang="en-US" b="0" i="0" dirty="0">
                <a:solidFill>
                  <a:srgbClr val="232323"/>
                </a:solidFill>
                <a:effectLst/>
                <a:latin typeface="Noto Sans" panose="020B0502040504020204" pitchFamily="34" charset="0"/>
              </a:rPr>
              <a:t> do not last more than 6 months</a:t>
            </a:r>
          </a:p>
          <a:p>
            <a:pPr algn="l"/>
            <a:r>
              <a:rPr lang="en-US" b="0" i="0" dirty="0">
                <a:solidFill>
                  <a:srgbClr val="232323"/>
                </a:solidFill>
                <a:effectLst/>
                <a:latin typeface="Noto Sans" panose="020B0502040504020204" pitchFamily="34" charset="0"/>
              </a:rPr>
              <a:t>-do not meet criteria for other disorder like MDD</a:t>
            </a:r>
          </a:p>
          <a:p>
            <a:pPr algn="l"/>
            <a:endParaRPr lang="en-US" b="0" i="0" dirty="0">
              <a:solidFill>
                <a:srgbClr val="232323"/>
              </a:solidFill>
              <a:effectLst/>
              <a:latin typeface="Noto Sans" panose="020B0502040504020204" pitchFamily="34" charset="0"/>
            </a:endParaRPr>
          </a:p>
          <a:p>
            <a:pPr algn="l"/>
            <a:r>
              <a:rPr lang="en-US" b="1" i="0" dirty="0">
                <a:solidFill>
                  <a:srgbClr val="333333"/>
                </a:solidFill>
                <a:effectLst/>
                <a:latin typeface="Open Sans" panose="020F0502020204030204" pitchFamily="34" charset="0"/>
              </a:rPr>
              <a:t>Persistent depressive disorder (dysthymia).</a:t>
            </a:r>
            <a:r>
              <a:rPr lang="en-US" b="0" i="0" dirty="0">
                <a:solidFill>
                  <a:srgbClr val="333333"/>
                </a:solidFill>
                <a:effectLst/>
                <a:latin typeface="Open Sans" panose="020B0606030504020204" pitchFamily="34" charset="0"/>
              </a:rPr>
              <a:t> The essential feature of this mood disorder is a low, dark or sad mood that is persistently present for most of the day and on most days, for at least 2 years (children and adolescents may experience predominantly irritability and the mood persist for at least 1 year).</a:t>
            </a:r>
          </a:p>
          <a:p>
            <a:pPr algn="l"/>
            <a:r>
              <a:rPr lang="en-US" b="0" i="0" dirty="0">
                <a:solidFill>
                  <a:srgbClr val="333333"/>
                </a:solidFill>
                <a:effectLst/>
                <a:latin typeface="Open Sans" panose="020B0606030504020204" pitchFamily="34" charset="0"/>
              </a:rPr>
              <a:t>at least 2 </a:t>
            </a:r>
            <a:r>
              <a:rPr lang="en-US" b="0" i="0" dirty="0" err="1">
                <a:solidFill>
                  <a:srgbClr val="333333"/>
                </a:solidFill>
                <a:effectLst/>
                <a:latin typeface="Open Sans" panose="020B0606030504020204" pitchFamily="34" charset="0"/>
              </a:rPr>
              <a:t>neuroveg</a:t>
            </a:r>
            <a:r>
              <a:rPr lang="en-US" b="0" i="0" dirty="0">
                <a:solidFill>
                  <a:srgbClr val="333333"/>
                </a:solidFill>
                <a:effectLst/>
                <a:latin typeface="Open Sans" panose="020B0606030504020204" pitchFamily="34" charset="0"/>
              </a:rPr>
              <a:t> </a:t>
            </a:r>
            <a:r>
              <a:rPr lang="en-US" b="0" i="0" dirty="0" err="1">
                <a:solidFill>
                  <a:srgbClr val="333333"/>
                </a:solidFill>
                <a:effectLst/>
                <a:latin typeface="Open Sans" panose="020B0606030504020204" pitchFamily="34" charset="0"/>
              </a:rPr>
              <a:t>sx</a:t>
            </a:r>
            <a:r>
              <a:rPr lang="en-US" b="0" i="0" dirty="0">
                <a:solidFill>
                  <a:srgbClr val="333333"/>
                </a:solidFill>
                <a:effectLst/>
                <a:latin typeface="Open Sans" panose="020B0606030504020204" pitchFamily="34" charset="0"/>
              </a:rPr>
              <a:t>, persist with no more than 2 months of relief, </a:t>
            </a:r>
            <a:r>
              <a:rPr lang="en-US" b="0" i="0" dirty="0" err="1">
                <a:solidFill>
                  <a:srgbClr val="333333"/>
                </a:solidFill>
                <a:effectLst/>
                <a:latin typeface="Open Sans" panose="020B0606030504020204" pitchFamily="34" charset="0"/>
              </a:rPr>
              <a:t>sx</a:t>
            </a:r>
            <a:r>
              <a:rPr lang="en-US" b="0" i="0" dirty="0">
                <a:solidFill>
                  <a:srgbClr val="333333"/>
                </a:solidFill>
                <a:effectLst/>
                <a:latin typeface="Open Sans" panose="020B0606030504020204" pitchFamily="34" charset="0"/>
              </a:rPr>
              <a:t> not as severe as with MDD</a:t>
            </a:r>
            <a:endParaRPr lang="en-US" b="0" i="0" dirty="0">
              <a:solidFill>
                <a:srgbClr val="232323"/>
              </a:solidFill>
              <a:effectLst/>
              <a:latin typeface="Noto Sans" panose="020B0502040504020204" pitchFamily="34" charset="0"/>
            </a:endParaRP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However, </a:t>
            </a:r>
            <a:r>
              <a:rPr lang="en-US" b="1" i="0" dirty="0">
                <a:solidFill>
                  <a:srgbClr val="232323"/>
                </a:solidFill>
                <a:effectLst/>
                <a:latin typeface="Noto Sans" panose="020B0502040504020204" pitchFamily="34" charset="0"/>
              </a:rPr>
              <a:t>borderline personality disorder </a:t>
            </a:r>
            <a:r>
              <a:rPr lang="en-US" b="0" i="0" dirty="0">
                <a:solidFill>
                  <a:srgbClr val="232323"/>
                </a:solidFill>
                <a:effectLst/>
                <a:latin typeface="Noto Sans" panose="020B0502040504020204" pitchFamily="34" charset="0"/>
              </a:rPr>
              <a:t>is characterized by mood states that fluctuate within a single day, whereas major depression is marked by dysphoria that is present most of the day, nearly every day, for at least two weeks. (Other personality disorders, such as antisocial, histrionic, and narcissistic, can also include fluctuating mood states.)</a:t>
            </a:r>
          </a:p>
          <a:p>
            <a:pPr algn="l"/>
            <a:r>
              <a:rPr lang="en-US" b="0" i="0" dirty="0">
                <a:solidFill>
                  <a:srgbClr val="232323"/>
                </a:solidFill>
                <a:effectLst/>
                <a:latin typeface="Noto Sans" panose="020B0502040504020204" pitchFamily="34" charset="0"/>
              </a:rPr>
              <a:t>In addition, borderline personality disorder can include identity disturbance, frantic efforts to avoid abandonment, and chronic feelings of emptiness, which are not features of major depression [</a:t>
            </a:r>
            <a:r>
              <a:rPr lang="en-US" b="0" i="0" u="none" strike="noStrike" dirty="0">
                <a:solidFill>
                  <a:srgbClr val="005B92"/>
                </a:solidFill>
                <a:effectLst/>
                <a:latin typeface="Noto Sans" panose="020B0502040504020204" pitchFamily="34" charset="0"/>
                <a:hlinkClick r:id="rId5"/>
              </a:rPr>
              <a:t>8</a:t>
            </a:r>
            <a:r>
              <a:rPr lang="en-US" b="0" i="0" dirty="0">
                <a:solidFill>
                  <a:srgbClr val="232323"/>
                </a:solidFill>
                <a:effectLst/>
                <a:latin typeface="Noto Sans" panose="020B0502040504020204" pitchFamily="34" charset="0"/>
              </a:rPr>
              <a:t>].</a:t>
            </a:r>
          </a:p>
          <a:p>
            <a:pPr algn="l"/>
            <a:endParaRPr lang="en-US" b="0" i="0" dirty="0">
              <a:solidFill>
                <a:srgbClr val="232323"/>
              </a:solidFill>
              <a:effectLst/>
              <a:latin typeface="Noto Sans" panose="020B0502040504020204" pitchFamily="34" charset="0"/>
            </a:endParaRPr>
          </a:p>
          <a:p>
            <a:pPr algn="l">
              <a:buFont typeface="+mj-lt"/>
              <a:buAutoNum type="arabicPeriod"/>
            </a:pPr>
            <a:endParaRPr lang="en-US" b="1" i="0" dirty="0">
              <a:solidFill>
                <a:srgbClr val="374151"/>
              </a:solidFill>
              <a:effectLst/>
              <a:latin typeface="Söhne"/>
            </a:endParaRPr>
          </a:p>
          <a:p>
            <a:pPr algn="l">
              <a:buFont typeface="+mj-lt"/>
              <a:buAutoNum type="arabicPeriod"/>
            </a:pPr>
            <a:endParaRPr lang="en-US" b="1" i="0" dirty="0">
              <a:solidFill>
                <a:srgbClr val="374151"/>
              </a:solidFill>
              <a:effectLst/>
              <a:latin typeface="Söhne"/>
            </a:endParaRPr>
          </a:p>
          <a:p>
            <a:pPr algn="l">
              <a:buFont typeface="+mj-lt"/>
              <a:buAutoNum type="arabicPeriod"/>
            </a:pPr>
            <a:r>
              <a:rPr lang="en-US" b="1" i="0" dirty="0">
                <a:solidFill>
                  <a:srgbClr val="374151"/>
                </a:solidFill>
                <a:effectLst/>
                <a:latin typeface="Söhne"/>
              </a:rPr>
              <a:t>Hypothyroidism:</a:t>
            </a:r>
            <a:r>
              <a:rPr lang="en-US" b="0" i="0" dirty="0">
                <a:solidFill>
                  <a:srgbClr val="374151"/>
                </a:solidFill>
                <a:effectLst/>
                <a:latin typeface="Söhne"/>
              </a:rPr>
              <a:t> An underactive thyroid can lead to fatigue, low energy, and changes in mood, resembling depressive symptoms.</a:t>
            </a:r>
          </a:p>
          <a:p>
            <a:pPr algn="l">
              <a:buFont typeface="+mj-lt"/>
              <a:buAutoNum type="arabicPeriod"/>
            </a:pPr>
            <a:r>
              <a:rPr lang="en-US" b="1" i="0" dirty="0">
                <a:solidFill>
                  <a:srgbClr val="374151"/>
                </a:solidFill>
                <a:effectLst/>
                <a:latin typeface="Söhne"/>
              </a:rPr>
              <a:t>Vitamin Deficiencies:</a:t>
            </a:r>
            <a:r>
              <a:rPr lang="en-US" b="0" i="0" dirty="0">
                <a:solidFill>
                  <a:srgbClr val="374151"/>
                </a:solidFill>
                <a:effectLst/>
                <a:latin typeface="Söhne"/>
              </a:rPr>
              <a:t> Deficiencies in certain vitamins (such as B vitamins and vitamin D) can contribute to symptoms like fatigue, low mood, and cognitive impairment.</a:t>
            </a:r>
          </a:p>
          <a:p>
            <a:pPr algn="l">
              <a:buFont typeface="+mj-lt"/>
              <a:buAutoNum type="arabicPeriod"/>
            </a:pPr>
            <a:r>
              <a:rPr lang="en-US" b="1" i="0" dirty="0">
                <a:solidFill>
                  <a:srgbClr val="374151"/>
                </a:solidFill>
                <a:effectLst/>
                <a:latin typeface="Söhne"/>
              </a:rPr>
              <a:t>Anemia:</a:t>
            </a:r>
            <a:r>
              <a:rPr lang="en-US" b="0" i="0" dirty="0">
                <a:solidFill>
                  <a:srgbClr val="374151"/>
                </a:solidFill>
                <a:effectLst/>
                <a:latin typeface="Söhne"/>
              </a:rPr>
              <a:t> Low red blood cell count (anemia) can result in fatigue, weakness, and a sense of low energy, which may be mistaken for depression.</a:t>
            </a:r>
          </a:p>
          <a:p>
            <a:pPr algn="l">
              <a:buFont typeface="+mj-lt"/>
              <a:buAutoNum type="arabicPeriod"/>
            </a:pPr>
            <a:r>
              <a:rPr lang="en-US" b="1" i="0" dirty="0">
                <a:solidFill>
                  <a:srgbClr val="374151"/>
                </a:solidFill>
                <a:effectLst/>
                <a:latin typeface="Söhne"/>
              </a:rPr>
              <a:t>Chronic Fatigue Syndrome:</a:t>
            </a:r>
            <a:r>
              <a:rPr lang="en-US" b="0" i="0" dirty="0">
                <a:solidFill>
                  <a:srgbClr val="374151"/>
                </a:solidFill>
                <a:effectLst/>
                <a:latin typeface="Söhne"/>
              </a:rPr>
              <a:t> This condition is characterized by persistent, unexplained fatigue, and individuals may experience symptoms similar to depression.</a:t>
            </a:r>
          </a:p>
          <a:p>
            <a:pPr algn="l">
              <a:buFont typeface="+mj-lt"/>
              <a:buAutoNum type="arabicPeriod"/>
            </a:pPr>
            <a:r>
              <a:rPr lang="en-US" b="1" i="0" dirty="0">
                <a:solidFill>
                  <a:srgbClr val="374151"/>
                </a:solidFill>
                <a:effectLst/>
                <a:latin typeface="Söhne"/>
              </a:rPr>
              <a:t>Neurological Disorders:</a:t>
            </a:r>
            <a:r>
              <a:rPr lang="en-US" b="0" i="0" dirty="0">
                <a:solidFill>
                  <a:srgbClr val="374151"/>
                </a:solidFill>
                <a:effectLst/>
                <a:latin typeface="Söhne"/>
              </a:rPr>
              <a:t> Conditions affecting the central nervous system, such as multiple sclerosis or Parkinson's disease, can impact mood and cause depressive symptoms.</a:t>
            </a:r>
          </a:p>
          <a:p>
            <a:pPr algn="l">
              <a:buFont typeface="+mj-lt"/>
              <a:buAutoNum type="arabicPeriod"/>
            </a:pPr>
            <a:r>
              <a:rPr lang="en-US" b="1" i="0" dirty="0">
                <a:solidFill>
                  <a:srgbClr val="374151"/>
                </a:solidFill>
                <a:effectLst/>
                <a:latin typeface="Söhne"/>
              </a:rPr>
              <a:t>Autoimmune Diseases:</a:t>
            </a:r>
            <a:r>
              <a:rPr lang="en-US" b="0" i="0" dirty="0">
                <a:solidFill>
                  <a:srgbClr val="374151"/>
                </a:solidFill>
                <a:effectLst/>
                <a:latin typeface="Söhne"/>
              </a:rPr>
              <a:t> Some autoimmune conditions, like lupus or rheumatoid arthritis, can have associated mood changes.</a:t>
            </a:r>
          </a:p>
          <a:p>
            <a:pPr algn="l">
              <a:buFont typeface="+mj-lt"/>
              <a:buAutoNum type="arabicPeriod"/>
            </a:pPr>
            <a:r>
              <a:rPr lang="en-US" b="1" i="0" dirty="0">
                <a:solidFill>
                  <a:srgbClr val="374151"/>
                </a:solidFill>
                <a:effectLst/>
                <a:latin typeface="Söhne"/>
              </a:rPr>
              <a:t>Endocrine Disorders:</a:t>
            </a:r>
            <a:r>
              <a:rPr lang="en-US" b="0" i="0" dirty="0">
                <a:solidFill>
                  <a:srgbClr val="374151"/>
                </a:solidFill>
                <a:effectLst/>
                <a:latin typeface="Söhne"/>
              </a:rPr>
              <a:t> Disorders of the endocrine system, such as Cushing's disease, can lead to mood disturbances.</a:t>
            </a:r>
          </a:p>
          <a:p>
            <a:pPr algn="l">
              <a:buFont typeface="+mj-lt"/>
              <a:buAutoNum type="arabicPeriod"/>
            </a:pPr>
            <a:r>
              <a:rPr lang="en-US" b="1" i="0" dirty="0">
                <a:solidFill>
                  <a:srgbClr val="374151"/>
                </a:solidFill>
                <a:effectLst/>
                <a:latin typeface="Söhne"/>
              </a:rPr>
              <a:t>Chronic Pain Conditions:</a:t>
            </a:r>
            <a:r>
              <a:rPr lang="en-US" b="0" i="0" dirty="0">
                <a:solidFill>
                  <a:srgbClr val="374151"/>
                </a:solidFill>
                <a:effectLst/>
                <a:latin typeface="Söhne"/>
              </a:rPr>
              <a:t> Conditions causing persistent pain, such as fibromyalgia or chronic migraines, can contribute to the development of depressive symptoms.</a:t>
            </a:r>
          </a:p>
          <a:p>
            <a:pPr algn="l">
              <a:buFont typeface="+mj-lt"/>
              <a:buAutoNum type="arabicPeriod"/>
            </a:pPr>
            <a:r>
              <a:rPr lang="en-US" b="1" i="0" dirty="0">
                <a:solidFill>
                  <a:srgbClr val="374151"/>
                </a:solidFill>
                <a:effectLst/>
                <a:latin typeface="Söhne"/>
              </a:rPr>
              <a:t>Certain Medications:</a:t>
            </a:r>
            <a:r>
              <a:rPr lang="en-US" b="0" i="0" dirty="0">
                <a:solidFill>
                  <a:srgbClr val="374151"/>
                </a:solidFill>
                <a:effectLst/>
                <a:latin typeface="Söhne"/>
              </a:rPr>
              <a:t> Some medications, including corticosteroids, beta-blockers, and hormonal contraceptives, may have depressive side effects.</a:t>
            </a:r>
          </a:p>
          <a:p>
            <a:pPr algn="l">
              <a:buFont typeface="+mj-lt"/>
              <a:buAutoNum type="arabicPeriod"/>
            </a:pPr>
            <a:r>
              <a:rPr lang="en-US" b="1" i="0" dirty="0">
                <a:solidFill>
                  <a:srgbClr val="374151"/>
                </a:solidFill>
                <a:effectLst/>
                <a:latin typeface="Söhne"/>
              </a:rPr>
              <a:t>Sleep Disorders:</a:t>
            </a:r>
            <a:r>
              <a:rPr lang="en-US" b="0" i="0" dirty="0">
                <a:solidFill>
                  <a:srgbClr val="374151"/>
                </a:solidFill>
                <a:effectLst/>
                <a:latin typeface="Söhne"/>
              </a:rPr>
              <a:t> Conditions like sleep apnea or insomnia can affect sleep patterns, leading to fatigue and mood changes.</a:t>
            </a:r>
          </a:p>
          <a:p>
            <a:pPr algn="l">
              <a:buFont typeface="+mj-lt"/>
              <a:buAutoNum type="arabicPeriod"/>
            </a:pPr>
            <a:r>
              <a:rPr lang="en-US" b="1" i="0" dirty="0">
                <a:solidFill>
                  <a:srgbClr val="374151"/>
                </a:solidFill>
                <a:effectLst/>
                <a:latin typeface="Söhne"/>
              </a:rPr>
              <a:t>Cardiovascular Conditions:</a:t>
            </a:r>
            <a:r>
              <a:rPr lang="en-US" b="0" i="0" dirty="0">
                <a:solidFill>
                  <a:srgbClr val="374151"/>
                </a:solidFill>
                <a:effectLst/>
                <a:latin typeface="Söhne"/>
              </a:rPr>
              <a:t> Heart conditions and related treatments can impact mood and contribute to symptoms of depression.</a:t>
            </a:r>
          </a:p>
          <a:p>
            <a:pPr algn="l">
              <a:buFont typeface="+mj-lt"/>
              <a:buAutoNum type="arabicPeriod"/>
            </a:pPr>
            <a:r>
              <a:rPr lang="en-US" b="1" i="0" dirty="0">
                <a:solidFill>
                  <a:srgbClr val="374151"/>
                </a:solidFill>
                <a:effectLst/>
                <a:latin typeface="Söhne"/>
              </a:rPr>
              <a:t>Cancer:</a:t>
            </a:r>
            <a:r>
              <a:rPr lang="en-US" b="0" i="0" dirty="0">
                <a:solidFill>
                  <a:srgbClr val="374151"/>
                </a:solidFill>
                <a:effectLst/>
                <a:latin typeface="Söhne"/>
              </a:rPr>
              <a:t> Individuals dealing with cancer and undergoing treatments may experience emotional distress and depressive symptoms.</a:t>
            </a:r>
          </a:p>
          <a:p>
            <a:endParaRPr lang="en-US" dirty="0"/>
          </a:p>
          <a:p>
            <a:r>
              <a:rPr lang="en-US" b="0" i="0" dirty="0">
                <a:solidFill>
                  <a:srgbClr val="232323"/>
                </a:solidFill>
                <a:effectLst/>
                <a:latin typeface="Noto Sans" panose="020B0502040504020204" pitchFamily="34" charset="0"/>
              </a:rPr>
              <a:t>(</a:t>
            </a:r>
            <a:r>
              <a:rPr lang="en-US" b="0" i="0" dirty="0" err="1">
                <a:solidFill>
                  <a:srgbClr val="232323"/>
                </a:solidFill>
                <a:effectLst/>
                <a:latin typeface="Noto Sans" panose="020B0502040504020204" pitchFamily="34" charset="0"/>
              </a:rPr>
              <a:t>eg</a:t>
            </a:r>
            <a:r>
              <a:rPr lang="en-US" b="0" i="0" dirty="0">
                <a:solidFill>
                  <a:srgbClr val="232323"/>
                </a:solidFill>
                <a:effectLst/>
                <a:latin typeface="Noto Sans" panose="020B0502040504020204" pitchFamily="34" charset="0"/>
              </a:rPr>
              <a:t>, adrenal insufficiency, Huntington disease, hypercortisolism, hypothyroidism, mononucleosis, multiple sclerosis, obstructive sleep apnea, Parkinson disease, stroke, systemic lupus erythematosus, traumatic brain injury, or vitamin B12 insufficiency)</a:t>
            </a:r>
          </a:p>
          <a:p>
            <a:r>
              <a:rPr lang="en-US" b="0" i="0" dirty="0">
                <a:solidFill>
                  <a:srgbClr val="232323"/>
                </a:solidFill>
                <a:effectLst/>
                <a:latin typeface="Noto Sans" panose="020B0502040504020204" pitchFamily="34" charset="0"/>
              </a:rPr>
              <a:t>Depression that results from the treatment of chronic illnesses, such as corticosteroids or interferon, is diagnosed as substance/medication-induced depressive disorder</a:t>
            </a:r>
          </a:p>
          <a:p>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While clinicians should always remain vigilant for the presence of other medical illnesses causing or contributing to a depressive episode, the following circumstances raise the possibility of an otherwise clinically occult medical condition contributing to the depressive presentation:</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Severe new-onset depression, including melancholia and psychotic depression</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New-onset depression in an older adult, or in a younger adult with significant chronic or acute medical conditions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New-onset or recurrent depression that is not readily understood in the context of the patient's psychosocial stressors and circumstances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Depression that has not responded to treatment attempts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Depression with significant coexisting anxiety or neurocognitive impairment</a:t>
            </a:r>
          </a:p>
          <a:p>
            <a:br>
              <a:rPr lang="en-US" dirty="0"/>
            </a:br>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16</a:t>
            </a:fld>
            <a:endParaRPr lang="en-US"/>
          </a:p>
        </p:txBody>
      </p:sp>
    </p:spTree>
    <p:extLst>
      <p:ext uri="{BB962C8B-B14F-4D97-AF65-F5344CB8AC3E}">
        <p14:creationId xmlns:p14="http://schemas.microsoft.com/office/powerpoint/2010/main" val="4628275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b="1" dirty="0"/>
              <a:t>Suicide Risk Assessment</a:t>
            </a:r>
          </a:p>
          <a:p>
            <a:pPr>
              <a:buFont typeface="Arial" panose="020B0604020202020204" pitchFamily="34" charset="0"/>
              <a:buChar char="•"/>
            </a:pPr>
            <a:r>
              <a:rPr lang="en-US" b="1" dirty="0"/>
              <a:t>Key elements</a:t>
            </a:r>
            <a:r>
              <a:rPr lang="en-US" dirty="0"/>
              <a:t>: Ideation, intent, plan, means, deterrents</a:t>
            </a:r>
          </a:p>
          <a:p>
            <a:pPr>
              <a:buFont typeface="Arial" panose="020B0604020202020204" pitchFamily="34" charset="0"/>
              <a:buChar char="•"/>
            </a:pPr>
            <a:r>
              <a:rPr lang="en-US" b="1" dirty="0"/>
              <a:t>Red flags</a:t>
            </a:r>
            <a:r>
              <a:rPr lang="en-US" dirty="0"/>
              <a:t>: Hopelessness, prior attempts, command hallucinations</a:t>
            </a:r>
          </a:p>
          <a:p>
            <a:pPr>
              <a:buFont typeface="Arial" panose="020B0604020202020204" pitchFamily="34" charset="0"/>
              <a:buChar char="•"/>
            </a:pPr>
            <a:r>
              <a:rPr lang="en-US" dirty="0"/>
              <a:t>Use tools like the Columbia-Suicide Severity Rating Scale (C-SSRS)</a:t>
            </a:r>
          </a:p>
          <a:p>
            <a:pPr>
              <a:buFont typeface="Arial" panose="020B0604020202020204" pitchFamily="34" charset="0"/>
              <a:buChar char="•"/>
            </a:pPr>
            <a:endParaRPr lang="en-US" dirty="0"/>
          </a:p>
          <a:p>
            <a:r>
              <a:rPr lang="en-US" b="1" dirty="0"/>
              <a:t>When to Refer</a:t>
            </a:r>
          </a:p>
          <a:p>
            <a:pPr>
              <a:buFont typeface="Arial" panose="020B0604020202020204" pitchFamily="34" charset="0"/>
              <a:buChar char="•"/>
            </a:pPr>
            <a:r>
              <a:rPr lang="en-US" dirty="0"/>
              <a:t>Suicidality with plan</a:t>
            </a:r>
          </a:p>
          <a:p>
            <a:pPr>
              <a:buFont typeface="Arial" panose="020B0604020202020204" pitchFamily="34" charset="0"/>
              <a:buChar char="•"/>
            </a:pPr>
            <a:r>
              <a:rPr lang="en-US" dirty="0"/>
              <a:t>Suspected psychosis or mania</a:t>
            </a:r>
          </a:p>
          <a:p>
            <a:pPr>
              <a:buFont typeface="Arial" panose="020B0604020202020204" pitchFamily="34" charset="0"/>
              <a:buChar char="•"/>
            </a:pPr>
            <a:r>
              <a:rPr lang="en-US" dirty="0"/>
              <a:t>Treatment resistance</a:t>
            </a:r>
          </a:p>
          <a:p>
            <a:pPr>
              <a:buFont typeface="Arial" panose="020B0604020202020204" pitchFamily="34" charset="0"/>
              <a:buChar char="•"/>
            </a:pPr>
            <a:r>
              <a:rPr lang="en-US" dirty="0"/>
              <a:t>Diagnostic uncertainty</a:t>
            </a:r>
          </a:p>
          <a:p>
            <a:pPr>
              <a:buFont typeface="Arial" panose="020B0604020202020204" pitchFamily="34" charset="0"/>
              <a:buChar char="•"/>
            </a:pPr>
            <a:r>
              <a:rPr lang="en-US" dirty="0"/>
              <a:t>Complex comorbidities</a:t>
            </a:r>
          </a:p>
          <a:p>
            <a:pPr>
              <a:buFont typeface="Arial" panose="020B0604020202020204" pitchFamily="34" charset="0"/>
              <a:buChar char="•"/>
            </a:pPr>
            <a:endParaRPr lang="en-US" dirty="0"/>
          </a:p>
          <a:p>
            <a:endParaRPr lang="en-US" dirty="0"/>
          </a:p>
          <a:p>
            <a:r>
              <a:rPr lang="en-US" b="1" dirty="0"/>
              <a:t>Screening Tools</a:t>
            </a:r>
          </a:p>
          <a:p>
            <a:pPr>
              <a:buFont typeface="Arial" panose="020B0604020202020204" pitchFamily="34" charset="0"/>
              <a:buChar char="•"/>
            </a:pPr>
            <a:r>
              <a:rPr lang="en-US" dirty="0"/>
              <a:t>PHQ-9: brief, validated, widely used</a:t>
            </a:r>
          </a:p>
          <a:p>
            <a:pPr>
              <a:buFont typeface="Arial" panose="020B0604020202020204" pitchFamily="34" charset="0"/>
              <a:buChar char="•"/>
            </a:pPr>
            <a:r>
              <a:rPr lang="en-US" dirty="0"/>
              <a:t>GDS for older adults</a:t>
            </a:r>
          </a:p>
          <a:p>
            <a:pPr>
              <a:buFont typeface="Arial" panose="020B0604020202020204" pitchFamily="34" charset="0"/>
              <a:buChar char="•"/>
            </a:pPr>
            <a:r>
              <a:rPr lang="en-US" dirty="0"/>
              <a:t>Beck’s Depression Inventory (BDI) – more in psychiatry</a:t>
            </a:r>
          </a:p>
          <a:p>
            <a:pPr>
              <a:buFont typeface="Arial" panose="020B0604020202020204" pitchFamily="34" charset="0"/>
              <a:buChar char="•"/>
            </a:pPr>
            <a:r>
              <a:rPr lang="en-US" dirty="0"/>
              <a:t>PHQ-2 for initial screen</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17</a:t>
            </a:fld>
            <a:endParaRPr lang="en-US"/>
          </a:p>
        </p:txBody>
      </p:sp>
    </p:spTree>
    <p:extLst>
      <p:ext uri="{BB962C8B-B14F-4D97-AF65-F5344CB8AC3E}">
        <p14:creationId xmlns:p14="http://schemas.microsoft.com/office/powerpoint/2010/main" val="32285373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CE3FEEB6-6EE4-6D03-9BA8-A41DDFD4F674}"/>
              </a:ext>
            </a:extLst>
          </p:cNvPr>
          <p:cNvSpPr>
            <a:spLocks noGrp="1" noRot="1" noChangeAspect="1" noChangeArrowheads="1" noTextEdit="1"/>
          </p:cNvSpPr>
          <p:nvPr>
            <p:ph type="sldImg"/>
          </p:nvPr>
        </p:nvSpPr>
        <p:spPr>
          <a:ln/>
        </p:spPr>
      </p:sp>
      <p:sp>
        <p:nvSpPr>
          <p:cNvPr id="65539" name="Rectangle 3">
            <a:extLst>
              <a:ext uri="{FF2B5EF4-FFF2-40B4-BE49-F238E27FC236}">
                <a16:creationId xmlns:a16="http://schemas.microsoft.com/office/drawing/2014/main" id="{990767F7-7792-3910-4FC1-73E2A2CE04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Hypomanic episode: Elevated/irritable mood + increased energy lasting </a:t>
            </a:r>
            <a:r>
              <a:rPr lang="en-US" sz="1200" b="1" i="0" kern="1200" dirty="0">
                <a:solidFill>
                  <a:schemeClr val="tx1"/>
                </a:solidFill>
                <a:effectLst/>
                <a:latin typeface="+mn-lt"/>
                <a:ea typeface="+mn-ea"/>
                <a:cs typeface="+mn-cs"/>
              </a:rPr>
              <a:t>≥4 consecutive days</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Psychotic symptoms do NOT occur</a:t>
            </a:r>
            <a:r>
              <a:rPr lang="en-US" sz="1200" b="0" i="0" kern="1200" dirty="0">
                <a:solidFill>
                  <a:schemeClr val="tx1"/>
                </a:solidFill>
                <a:effectLst/>
                <a:latin typeface="+mn-lt"/>
                <a:ea typeface="+mn-ea"/>
                <a:cs typeface="+mn-cs"/>
              </a:rPr>
              <a:t> in hypomania by definition</a:t>
            </a:r>
          </a:p>
          <a:p>
            <a:pPr eaLnBrk="1" hangingPunct="1"/>
            <a:endParaRPr lang="en-US" altLang="en-US" dirty="0">
              <a:latin typeface="Arial" panose="020B0604020202020204" pitchFamily="34" charset="0"/>
            </a:endParaRP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highlight that mania is episodic and a change from baseline </a:t>
            </a:r>
          </a:p>
          <a:p>
            <a:pPr eaLnBrk="1" hangingPunct="1"/>
            <a:r>
              <a:rPr lang="en-US" altLang="en-US" dirty="0">
                <a:latin typeface="Arial" panose="020B0604020202020204" pitchFamily="34" charset="0"/>
              </a:rPr>
              <a:t>behavior is out of character</a:t>
            </a:r>
          </a:p>
          <a:p>
            <a:pPr eaLnBrk="1" hangingPunct="1"/>
            <a:r>
              <a:rPr lang="en-US" altLang="en-US" dirty="0">
                <a:latin typeface="Arial" panose="020B0604020202020204" pitchFamily="34" charset="0"/>
              </a:rPr>
              <a:t>the person is energetic, euphoric, but disorganized – great ideas that are not going to lead to anything productive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DIG FAST</a:t>
            </a:r>
          </a:p>
          <a:p>
            <a:pPr eaLnBrk="1" hangingPunct="1"/>
            <a:r>
              <a:rPr lang="en-US" altLang="en-US" dirty="0">
                <a:latin typeface="Arial" panose="020B0604020202020204" pitchFamily="34" charset="0"/>
              </a:rPr>
              <a:t>Distractibility</a:t>
            </a:r>
          </a:p>
          <a:p>
            <a:pPr eaLnBrk="1" hangingPunct="1"/>
            <a:r>
              <a:rPr lang="en-US" altLang="en-US" dirty="0">
                <a:latin typeface="Arial" panose="020B0604020202020204" pitchFamily="34" charset="0"/>
              </a:rPr>
              <a:t>Irritability and agitation</a:t>
            </a:r>
          </a:p>
          <a:p>
            <a:pPr eaLnBrk="1" hangingPunct="1"/>
            <a:r>
              <a:rPr lang="en-US" altLang="en-US" dirty="0">
                <a:latin typeface="Arial" panose="020B0604020202020204" pitchFamily="34" charset="0"/>
              </a:rPr>
              <a:t>Grandiosity</a:t>
            </a:r>
          </a:p>
          <a:p>
            <a:pPr eaLnBrk="1" hangingPunct="1"/>
            <a:r>
              <a:rPr lang="en-US" altLang="en-US" dirty="0">
                <a:latin typeface="Arial" panose="020B0604020202020204" pitchFamily="34" charset="0"/>
              </a:rPr>
              <a:t>Flight of ideas, racing thoughts</a:t>
            </a:r>
          </a:p>
          <a:p>
            <a:pPr eaLnBrk="1" hangingPunct="1"/>
            <a:r>
              <a:rPr lang="en-US" altLang="en-US" dirty="0">
                <a:latin typeface="Arial" panose="020B0604020202020204" pitchFamily="34" charset="0"/>
              </a:rPr>
              <a:t>Activities that are pleasurable</a:t>
            </a:r>
          </a:p>
          <a:p>
            <a:pPr eaLnBrk="1" hangingPunct="1"/>
            <a:r>
              <a:rPr lang="en-US" altLang="en-US" dirty="0">
                <a:latin typeface="Arial" panose="020B0604020202020204" pitchFamily="34" charset="0"/>
              </a:rPr>
              <a:t>Sleep disturbance</a:t>
            </a:r>
          </a:p>
          <a:p>
            <a:pPr eaLnBrk="1" hangingPunct="1"/>
            <a:r>
              <a:rPr lang="en-US" altLang="en-US" dirty="0">
                <a:latin typeface="Arial" panose="020B0604020202020204" pitchFamily="34" charset="0"/>
              </a:rPr>
              <a:t>Talkative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(pink jumpsuit woman)</a:t>
            </a:r>
          </a:p>
          <a:p>
            <a:pPr eaLnBrk="1" hangingPunct="1"/>
            <a:endParaRPr lang="en-US" altLang="en-US" dirty="0">
              <a:latin typeface="Arial" panose="020B0604020202020204" pitchFamily="34" charset="0"/>
            </a:endParaRPr>
          </a:p>
          <a:p>
            <a:r>
              <a:rPr lang="en-US" b="1" dirty="0"/>
              <a:t>🌪️ DIG FAST – Core Symptoms of Mania</a:t>
            </a:r>
          </a:p>
          <a:p>
            <a:r>
              <a:rPr lang="en-US" b="1" dirty="0"/>
              <a:t>D – Distractibility</a:t>
            </a:r>
          </a:p>
          <a:p>
            <a:r>
              <a:rPr lang="en-US" b="1" dirty="0"/>
              <a:t>Definition</a:t>
            </a:r>
            <a:r>
              <a:rPr lang="en-US" dirty="0"/>
              <a:t>: Inability to maintain focus; attention is easily pulled away by irrelevant or external stimuli.</a:t>
            </a:r>
          </a:p>
          <a:p>
            <a:r>
              <a:rPr lang="en-US" b="1" dirty="0"/>
              <a:t>Example</a:t>
            </a:r>
            <a:r>
              <a:rPr lang="en-US" dirty="0"/>
              <a:t>: While talking about a project, the patient interrupts themselves to comment on a bird outside or the color of your shirt.</a:t>
            </a:r>
          </a:p>
          <a:p>
            <a:br>
              <a:rPr lang="en-US" dirty="0"/>
            </a:br>
            <a:endParaRPr lang="en-US" dirty="0"/>
          </a:p>
          <a:p>
            <a:r>
              <a:rPr lang="en-US" b="1" dirty="0"/>
              <a:t>I – Irritability and Agitation</a:t>
            </a:r>
          </a:p>
          <a:p>
            <a:r>
              <a:rPr lang="en-US" b="1" dirty="0"/>
              <a:t>Definition</a:t>
            </a:r>
            <a:r>
              <a:rPr lang="en-US" dirty="0"/>
              <a:t>: The patient may appear angry, impatient, or restless rather than euphoric. Agitation may be motor (pacing, hand-wringing).</a:t>
            </a:r>
          </a:p>
          <a:p>
            <a:r>
              <a:rPr lang="en-US" b="1" dirty="0"/>
              <a:t>Example</a:t>
            </a:r>
            <a:r>
              <a:rPr lang="en-US" dirty="0"/>
              <a:t>: Becomes angry when interrupted or challenged, snaps at loved ones, or appears on edge and fidgety.</a:t>
            </a:r>
          </a:p>
          <a:p>
            <a:br>
              <a:rPr lang="en-US" dirty="0"/>
            </a:br>
            <a:endParaRPr lang="en-US" dirty="0"/>
          </a:p>
          <a:p>
            <a:r>
              <a:rPr lang="en-US" b="1" dirty="0"/>
              <a:t>G – Grandiosity</a:t>
            </a:r>
          </a:p>
          <a:p>
            <a:r>
              <a:rPr lang="en-US" b="1" dirty="0"/>
              <a:t>Definition</a:t>
            </a:r>
            <a:r>
              <a:rPr lang="en-US" dirty="0"/>
              <a:t>: Inflated self-esteem or unrealistic beliefs about abilities, power, or importance.</a:t>
            </a:r>
          </a:p>
          <a:p>
            <a:r>
              <a:rPr lang="en-US" b="1" dirty="0"/>
              <a:t>Example</a:t>
            </a:r>
            <a:r>
              <a:rPr lang="en-US" dirty="0"/>
              <a:t>: Believes they have a "special mission from God" or that they are uniquely qualified to run a company despite no experience.</a:t>
            </a:r>
          </a:p>
          <a:p>
            <a:br>
              <a:rPr lang="en-US" dirty="0"/>
            </a:br>
            <a:endParaRPr lang="en-US" dirty="0"/>
          </a:p>
          <a:p>
            <a:r>
              <a:rPr lang="en-US" b="1" dirty="0"/>
              <a:t>F – Flight of Ideas / Racing Thoughts</a:t>
            </a:r>
          </a:p>
          <a:p>
            <a:r>
              <a:rPr lang="en-US" b="1" dirty="0"/>
              <a:t>Definition</a:t>
            </a:r>
            <a:r>
              <a:rPr lang="en-US" dirty="0"/>
              <a:t>: Rapid, loosely connected thought process that feels uncontrollable to the person.</a:t>
            </a:r>
          </a:p>
          <a:p>
            <a:r>
              <a:rPr lang="en-US" b="1" dirty="0"/>
              <a:t>Example</a:t>
            </a:r>
            <a:r>
              <a:rPr lang="en-US" dirty="0"/>
              <a:t>: Patient jumps from topic to topic without finishing ideas: “I love painting. Did you see that TV show last night? I should start a fashion line.”</a:t>
            </a:r>
          </a:p>
          <a:p>
            <a:br>
              <a:rPr lang="en-US" dirty="0"/>
            </a:br>
            <a:endParaRPr lang="en-US" dirty="0"/>
          </a:p>
          <a:p>
            <a:r>
              <a:rPr lang="en-US" b="1" dirty="0"/>
              <a:t>A – Activities with painful consequences</a:t>
            </a:r>
          </a:p>
          <a:p>
            <a:r>
              <a:rPr lang="en-US" b="1" dirty="0"/>
              <a:t>Definition</a:t>
            </a:r>
            <a:r>
              <a:rPr lang="en-US" dirty="0"/>
              <a:t>: Engaging impulsively in pleasurable but risky behaviors without regard for consequences.</a:t>
            </a:r>
          </a:p>
          <a:p>
            <a:r>
              <a:rPr lang="en-US" b="1" dirty="0"/>
              <a:t>Example</a:t>
            </a:r>
            <a:r>
              <a:rPr lang="en-US" dirty="0"/>
              <a:t>: Reckless spending, unprotected sex, gambling sprees, sudden business investments, or dangerous driving.</a:t>
            </a:r>
          </a:p>
          <a:p>
            <a:br>
              <a:rPr lang="en-US" dirty="0"/>
            </a:br>
            <a:endParaRPr lang="en-US" dirty="0"/>
          </a:p>
          <a:p>
            <a:r>
              <a:rPr lang="en-US" b="1" dirty="0"/>
              <a:t>S – Sleep (decreased need)</a:t>
            </a:r>
          </a:p>
          <a:p>
            <a:r>
              <a:rPr lang="en-US" b="1" dirty="0"/>
              <a:t>Definition</a:t>
            </a:r>
            <a:r>
              <a:rPr lang="en-US" dirty="0"/>
              <a:t>: The person feels rested with significantly less sleep than usual.</a:t>
            </a:r>
          </a:p>
          <a:p>
            <a:r>
              <a:rPr lang="en-US" b="1" dirty="0"/>
              <a:t>Example</a:t>
            </a:r>
            <a:r>
              <a:rPr lang="en-US" dirty="0"/>
              <a:t>: Sleeps 2–3 hours per night for several days but reports feeling “energized” and not tired.</a:t>
            </a:r>
          </a:p>
          <a:p>
            <a:br>
              <a:rPr lang="en-US" dirty="0"/>
            </a:br>
            <a:endParaRPr lang="en-US" dirty="0"/>
          </a:p>
          <a:p>
            <a:r>
              <a:rPr lang="en-US" b="1" dirty="0"/>
              <a:t>T – Talkativeness / Pressured Speech</a:t>
            </a:r>
          </a:p>
          <a:p>
            <a:r>
              <a:rPr lang="en-US" b="1" dirty="0"/>
              <a:t>Definition</a:t>
            </a:r>
            <a:r>
              <a:rPr lang="en-US" dirty="0"/>
              <a:t>: Speech is rapid, difficult to interrupt; the person may talk nonstop or move quickly from topic to topic.</a:t>
            </a:r>
          </a:p>
          <a:p>
            <a:r>
              <a:rPr lang="en-US" b="1" dirty="0"/>
              <a:t>Example</a:t>
            </a:r>
            <a:r>
              <a:rPr lang="en-US" dirty="0"/>
              <a:t>: You ask one question and receive a 15-minute monologue with little room to interject.</a:t>
            </a:r>
          </a:p>
          <a:p>
            <a:br>
              <a:rPr lang="en-US" dirty="0"/>
            </a:br>
            <a:endParaRPr lang="en-US" dirty="0"/>
          </a:p>
          <a:p>
            <a:r>
              <a:rPr lang="en-US" b="1" dirty="0"/>
              <a:t>📝 Diagnostic Note</a:t>
            </a:r>
          </a:p>
          <a:p>
            <a:r>
              <a:rPr lang="en-US" dirty="0"/>
              <a:t>These symptoms must occur during a </a:t>
            </a:r>
            <a:r>
              <a:rPr lang="en-US" b="1" dirty="0"/>
              <a:t>distinct period of abnormally elevated, expansive, or irritable mood</a:t>
            </a:r>
            <a:r>
              <a:rPr lang="en-US" dirty="0"/>
              <a:t>, lasting at least </a:t>
            </a:r>
            <a:r>
              <a:rPr lang="en-US" b="1" dirty="0"/>
              <a:t>1 week</a:t>
            </a:r>
            <a:r>
              <a:rPr lang="en-US" dirty="0"/>
              <a:t> (or any duration if hospitalization is required).</a:t>
            </a:r>
          </a:p>
          <a:p>
            <a:r>
              <a:rPr lang="en-US" b="1" dirty="0"/>
              <a:t>≥3 symptoms</a:t>
            </a:r>
            <a:r>
              <a:rPr lang="en-US" dirty="0"/>
              <a:t> needed if mood is elevated/expansive; </a:t>
            </a:r>
            <a:r>
              <a:rPr lang="en-US" b="1" dirty="0"/>
              <a:t>≥4</a:t>
            </a:r>
            <a:r>
              <a:rPr lang="en-US" dirty="0"/>
              <a:t> if mood is only irritable.</a:t>
            </a:r>
          </a:p>
          <a:p>
            <a:pPr eaLnBrk="1" hangingPunct="1"/>
            <a:endParaRPr lang="en-US" altLang="en-US" dirty="0">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48B3EB-9A60-1585-8CD8-A322596F7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841EA1-249A-4355-C90C-8A825906A2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D70F8A-42BD-7E59-EF9A-76CBCD30510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in general anyone who is depressed is more likely to be depressed, but the more risk factors they have from this list, the more likely they are to potentially have bipolar. The top two in particular. If you’re the 3</a:t>
            </a:r>
            <a:r>
              <a:rPr lang="en-US" altLang="en-US" sz="1200" baseline="30000" dirty="0"/>
              <a:t>rd</a:t>
            </a:r>
            <a:r>
              <a:rPr lang="en-US" altLang="en-US" sz="1200" dirty="0"/>
              <a:t> gen of clearly documented bipolar 1 = gf, father, and you’re depressed, </a:t>
            </a:r>
            <a:r>
              <a:rPr lang="en-US" altLang="en-US" sz="1200" dirty="0" err="1"/>
              <a:t>esp</a:t>
            </a:r>
            <a:r>
              <a:rPr lang="en-US" altLang="en-US" sz="1200" dirty="0"/>
              <a:t> if depressed early, then you’re a little more than 50% likely to have bipolar than depression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if you have psychotic features and you’re under 20, then you have a 95% chance of having bipolar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all the rest are relative risks, but they’re worth thinking about – younger you are, how quickly you get depressed, if you get almost catatonic, if you have atypical depression, or if you don’t seem to get better, then these are bigger risk factors that you’re in a depressed phase of bipolar.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but the top two you’re more likely than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Wellbutrin had a reputation when it first came out that it had a lower manic switching rate, but not true. every antidepressant has a manic switching risk, even trazodone.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if you’ve only been manic on an antidepressant med, then you’re still likely bipolar, b/c you have a certain genetic underpinning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Disagreement about diagnostic implication of manic switching only in context of antidepressants</a:t>
            </a: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Patients who are initially and correctly diagnosed with unipolar major depression (major depressive disorder) may eventually manifest new or modified symptoms warranting a change in diagnosis.</a:t>
            </a: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Patients with bipolar disorder often suffer one or more episodes of major depression and initially receive a diagnosis of major depressive disorder, prior to their first manic or hypomanic syndrome. As an example, a meta-analysis identified five longitudinal studies with adults and adolescents (total n &gt;3000) who were diagnosed with major depressive disorder; the mean length of follow-up across the studies ranged from 12 to 18 years [</a:t>
            </a:r>
            <a:r>
              <a:rPr lang="en-US" b="0" i="0" u="none" strike="noStrike" dirty="0">
                <a:solidFill>
                  <a:srgbClr val="005B92"/>
                </a:solidFill>
                <a:effectLst/>
                <a:latin typeface="Noto Sans" panose="020B0502040504020204" pitchFamily="34" charset="0"/>
                <a:hlinkClick r:id="rId3"/>
              </a:rPr>
              <a:t>26</a:t>
            </a:r>
            <a:r>
              <a:rPr lang="en-US" b="0" i="0" dirty="0">
                <a:solidFill>
                  <a:srgbClr val="232323"/>
                </a:solidFill>
                <a:effectLst/>
                <a:latin typeface="Noto Sans" panose="020B0502040504020204" pitchFamily="34" charset="0"/>
              </a:rPr>
              <a:t>]. Bipolar disorder was eventually diagnosed in 23 percent. The probability of switching diagnoses was greatest in the first five years of follow-up and was higher in patients with the following characteristics: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Younger age of onset of their first lifetime major depressive episode</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Family history of bipolar disorder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During major depressive episodes: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Psychosis (</a:t>
            </a:r>
            <a:r>
              <a:rPr lang="en-US" b="0" i="0" dirty="0" err="1">
                <a:solidFill>
                  <a:srgbClr val="232323"/>
                </a:solidFill>
                <a:effectLst/>
                <a:latin typeface="Noto Sans" panose="020B0502040504020204" pitchFamily="34" charset="0"/>
              </a:rPr>
              <a:t>eg</a:t>
            </a:r>
            <a:r>
              <a:rPr lang="en-US" b="0" i="0" dirty="0">
                <a:solidFill>
                  <a:srgbClr val="232323"/>
                </a:solidFill>
                <a:effectLst/>
                <a:latin typeface="Noto Sans" panose="020B0502040504020204" pitchFamily="34" charset="0"/>
              </a:rPr>
              <a:t>, delusions and/or hallucinations)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Subthreshold hypomanic symptoms such as decreased need for sleep, unusually high energy, or increased goal directed activity</a:t>
            </a:r>
          </a:p>
          <a:p>
            <a:pPr algn="l"/>
            <a:r>
              <a:rPr lang="en-US" b="0" i="0" dirty="0">
                <a:solidFill>
                  <a:srgbClr val="232323"/>
                </a:solidFill>
                <a:effectLst/>
                <a:latin typeface="Noto Sans" panose="020B0502040504020204" pitchFamily="34" charset="0"/>
              </a:rPr>
              <a:t>In addition, treatment resistance in patients with major depressive disorder and the presence of comorbid attention deficit hyperactivity disorder or substance use disorders are associated with diagnostic conversion to bipolar disorder [</a:t>
            </a:r>
            <a:r>
              <a:rPr lang="en-US" b="0" i="0" u="none" strike="noStrike" dirty="0">
                <a:solidFill>
                  <a:srgbClr val="005B92"/>
                </a:solidFill>
                <a:effectLst/>
                <a:latin typeface="Noto Sans" panose="020B0502040504020204" pitchFamily="34" charset="0"/>
                <a:hlinkClick r:id="rId4"/>
              </a:rPr>
              <a:t>27,28</a:t>
            </a:r>
            <a:r>
              <a:rPr lang="en-US" b="0" i="0" dirty="0">
                <a:solidFill>
                  <a:srgbClr val="232323"/>
                </a:solidFill>
                <a:effectLst/>
                <a:latin typeface="Noto Sans" panose="020B0502040504020204" pitchFamily="34" charset="0"/>
              </a:rPr>
              <a:t>].</a:t>
            </a:r>
          </a:p>
          <a:p>
            <a:endParaRPr lang="en-US" dirty="0"/>
          </a:p>
        </p:txBody>
      </p:sp>
      <p:sp>
        <p:nvSpPr>
          <p:cNvPr id="4" name="Slide Number Placeholder 3">
            <a:extLst>
              <a:ext uri="{FF2B5EF4-FFF2-40B4-BE49-F238E27FC236}">
                <a16:creationId xmlns:a16="http://schemas.microsoft.com/office/drawing/2014/main" id="{883669B3-3E99-2E2C-10DA-7BF945D02327}"/>
              </a:ext>
            </a:extLst>
          </p:cNvPr>
          <p:cNvSpPr>
            <a:spLocks noGrp="1"/>
          </p:cNvSpPr>
          <p:nvPr>
            <p:ph type="sldNum" sz="quarter" idx="5"/>
          </p:nvPr>
        </p:nvSpPr>
        <p:spPr/>
        <p:txBody>
          <a:bodyPr/>
          <a:lstStyle/>
          <a:p>
            <a:fld id="{5C54E9F8-92F8-4B55-82EC-A02EDCD01654}" type="slidenum">
              <a:rPr lang="en-US" smtClean="0"/>
              <a:t>19</a:t>
            </a:fld>
            <a:endParaRPr lang="en-US"/>
          </a:p>
        </p:txBody>
      </p:sp>
    </p:spTree>
    <p:extLst>
      <p:ext uri="{BB962C8B-B14F-4D97-AF65-F5344CB8AC3E}">
        <p14:creationId xmlns:p14="http://schemas.microsoft.com/office/powerpoint/2010/main" val="3037521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331196-2BF4-1DA7-4FEE-3B3C5129CC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9A8F9-7DED-0A88-925A-B9CE80D8D67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39F8A6-8796-7C69-9307-FDB6FF430692}"/>
              </a:ext>
            </a:extLst>
          </p:cNvPr>
          <p:cNvSpPr>
            <a:spLocks noGrp="1"/>
          </p:cNvSpPr>
          <p:nvPr>
            <p:ph type="body" idx="1"/>
          </p:nvPr>
        </p:nvSpPr>
        <p:spPr/>
        <p:txBody>
          <a:bodyPr/>
          <a:lstStyle/>
          <a:p>
            <a:r>
              <a:rPr lang="en-US" dirty="0"/>
              <a:t>What are the actual criteria and what is the differential if they present with depression + psychotic features?</a:t>
            </a:r>
          </a:p>
          <a:p>
            <a:r>
              <a:rPr lang="en-US" dirty="0"/>
              <a:t>how to differentiate MDD from prodromal schizophrenia, schizophreniform, schizoaffective</a:t>
            </a:r>
          </a:p>
          <a:p>
            <a:endParaRPr lang="en-US" dirty="0"/>
          </a:p>
          <a:p>
            <a:r>
              <a:rPr lang="en-US" b="1" dirty="0"/>
              <a:t>Delusions</a:t>
            </a:r>
            <a:r>
              <a:rPr lang="en-US" dirty="0"/>
              <a:t> (most common):</a:t>
            </a:r>
          </a:p>
          <a:p>
            <a:pPr>
              <a:buFont typeface="Arial" panose="020B0604020202020204" pitchFamily="34" charset="0"/>
              <a:buChar char="•"/>
            </a:pPr>
            <a:r>
              <a:rPr lang="en-US" dirty="0"/>
              <a:t>Nihilistic: "My organs have rotted away."</a:t>
            </a:r>
          </a:p>
          <a:p>
            <a:pPr>
              <a:buFont typeface="Arial" panose="020B0604020202020204" pitchFamily="34" charset="0"/>
              <a:buChar char="•"/>
            </a:pPr>
            <a:r>
              <a:rPr lang="en-US" dirty="0"/>
              <a:t>Guilty: "I caused a global catastrophe."</a:t>
            </a:r>
          </a:p>
          <a:p>
            <a:pPr>
              <a:buFont typeface="Arial" panose="020B0604020202020204" pitchFamily="34" charset="0"/>
              <a:buChar char="•"/>
            </a:pPr>
            <a:r>
              <a:rPr lang="en-US" dirty="0"/>
              <a:t>Somatic: "My brain is leaking out."</a:t>
            </a:r>
          </a:p>
          <a:p>
            <a:r>
              <a:rPr lang="en-US" b="1" dirty="0"/>
              <a:t>Hallucinations</a:t>
            </a:r>
            <a:r>
              <a:rPr lang="en-US" dirty="0"/>
              <a:t>:</a:t>
            </a:r>
          </a:p>
          <a:p>
            <a:pPr>
              <a:buFont typeface="Arial" panose="020B0604020202020204" pitchFamily="34" charset="0"/>
              <a:buChar char="•"/>
            </a:pPr>
            <a:r>
              <a:rPr lang="en-US" dirty="0"/>
              <a:t>Typically </a:t>
            </a:r>
            <a:r>
              <a:rPr lang="en-US" b="1" dirty="0"/>
              <a:t>auditory</a:t>
            </a:r>
            <a:r>
              <a:rPr lang="en-US" dirty="0"/>
              <a:t> (e.g., voices condemning the person)</a:t>
            </a:r>
          </a:p>
          <a:p>
            <a:pPr>
              <a:buFont typeface="Arial" panose="020B0604020202020204" pitchFamily="34" charset="0"/>
              <a:buChar char="•"/>
            </a:pPr>
            <a:r>
              <a:rPr lang="en-US" dirty="0"/>
              <a:t>May also include olfactory or tactile hallucinations</a:t>
            </a:r>
          </a:p>
          <a:p>
            <a:endParaRPr lang="en-US" dirty="0"/>
          </a:p>
          <a:p>
            <a:endParaRPr lang="en-US" dirty="0"/>
          </a:p>
          <a:p>
            <a:r>
              <a:rPr lang="en-US" dirty="0"/>
              <a:t>in youth </a:t>
            </a:r>
            <a:r>
              <a:rPr lang="en-US" dirty="0" err="1"/>
              <a:t>mdd</a:t>
            </a:r>
            <a:r>
              <a:rPr lang="en-US" dirty="0"/>
              <a:t> with psychotic features is bipolar disorder</a:t>
            </a:r>
          </a:p>
          <a:p>
            <a:r>
              <a:rPr lang="en-US" dirty="0"/>
              <a:t>in adults, if you get psychotic depression in your 30’s or 40’s you can still just have depression</a:t>
            </a:r>
          </a:p>
          <a:p>
            <a:endParaRPr lang="en-US" dirty="0"/>
          </a:p>
          <a:p>
            <a:r>
              <a:rPr lang="en-US" dirty="0"/>
              <a:t>it’s a more severe form of depression</a:t>
            </a:r>
          </a:p>
          <a:p>
            <a:r>
              <a:rPr lang="en-US" dirty="0"/>
              <a:t>accompanied by either delusions, hallucinations</a:t>
            </a:r>
          </a:p>
        </p:txBody>
      </p:sp>
      <p:sp>
        <p:nvSpPr>
          <p:cNvPr id="4" name="Slide Number Placeholder 3">
            <a:extLst>
              <a:ext uri="{FF2B5EF4-FFF2-40B4-BE49-F238E27FC236}">
                <a16:creationId xmlns:a16="http://schemas.microsoft.com/office/drawing/2014/main" id="{1ABB0A66-D649-81D0-EF12-FBF4003BB73E}"/>
              </a:ext>
            </a:extLst>
          </p:cNvPr>
          <p:cNvSpPr>
            <a:spLocks noGrp="1"/>
          </p:cNvSpPr>
          <p:nvPr>
            <p:ph type="sldNum" sz="quarter" idx="5"/>
          </p:nvPr>
        </p:nvSpPr>
        <p:spPr/>
        <p:txBody>
          <a:bodyPr/>
          <a:lstStyle/>
          <a:p>
            <a:fld id="{5C54E9F8-92F8-4B55-82EC-A02EDCD01654}" type="slidenum">
              <a:rPr lang="en-US" smtClean="0"/>
              <a:t>20</a:t>
            </a:fld>
            <a:endParaRPr lang="en-US"/>
          </a:p>
        </p:txBody>
      </p:sp>
    </p:spTree>
    <p:extLst>
      <p:ext uri="{BB962C8B-B14F-4D97-AF65-F5344CB8AC3E}">
        <p14:creationId xmlns:p14="http://schemas.microsoft.com/office/powerpoint/2010/main" val="19712493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3C996-6BE8-F328-75BC-3D5C5C0F57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00BB60-2DDB-44B0-3604-5EAA336DD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C7B1CD-2391-9347-D660-D0FC951876E1}"/>
              </a:ext>
            </a:extLst>
          </p:cNvPr>
          <p:cNvSpPr>
            <a:spLocks noGrp="1"/>
          </p:cNvSpPr>
          <p:nvPr>
            <p:ph type="body" idx="1"/>
          </p:nvPr>
        </p:nvSpPr>
        <p:spPr/>
        <p:txBody>
          <a:bodyPr/>
          <a:lstStyle/>
          <a:p>
            <a:r>
              <a:rPr lang="en-US" sz="1200" b="1" i="0" kern="1200" dirty="0">
                <a:solidFill>
                  <a:schemeClr val="tx1"/>
                </a:solidFill>
                <a:effectLst/>
                <a:latin typeface="+mn-lt"/>
                <a:ea typeface="+mn-ea"/>
                <a:cs typeface="+mn-cs"/>
              </a:rPr>
              <a:t>Key Decision Point</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Acute onset, fluctuating course, altered consciousness, focal neurologic deficits, abnormal vital signs, or evidence of systemic illness all suggest medical etiology requiring immediate medical evaluation.</a:t>
            </a:r>
            <a:r>
              <a:rPr lang="en-US" sz="1200" b="0" i="0" kern="1200" dirty="0">
                <a:solidFill>
                  <a:schemeClr val="tx1"/>
                </a:solidFill>
                <a:effectLst/>
                <a:latin typeface="+mn-lt"/>
                <a:ea typeface="+mn-ea"/>
                <a:cs typeface="+mn-cs"/>
              </a:rPr>
              <a:t> </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Clinical Pearl</a:t>
            </a:r>
            <a:r>
              <a:rPr lang="en-US" sz="1200" b="0" i="0" kern="1200" dirty="0">
                <a:solidFill>
                  <a:schemeClr val="tx1"/>
                </a:solidFill>
                <a:effectLst/>
                <a:latin typeface="+mn-lt"/>
                <a:ea typeface="+mn-ea"/>
                <a:cs typeface="+mn-cs"/>
              </a:rPr>
              <a:t>: Medical illness is present in 19-80% of patients presenting with psychiatric symptoms. [24] When in doubt, check glucose, vital signs, and oxygen saturation at minimum.</a:t>
            </a:r>
          </a:p>
          <a:p>
            <a:br>
              <a:rPr lang="en-US" dirty="0"/>
            </a:br>
            <a:endParaRPr lang="en-US" dirty="0"/>
          </a:p>
          <a:p>
            <a:endParaRPr lang="en-US" sz="1200" b="0" i="0" kern="1200" dirty="0">
              <a:solidFill>
                <a:schemeClr val="tx1"/>
              </a:solidFill>
              <a:effectLst/>
              <a:latin typeface="+mn-lt"/>
              <a:ea typeface="+mn-ea"/>
              <a:cs typeface="+mn-cs"/>
            </a:endParaRPr>
          </a:p>
          <a:p>
            <a:endParaRPr lang="en-US" dirty="0"/>
          </a:p>
        </p:txBody>
      </p:sp>
      <p:sp>
        <p:nvSpPr>
          <p:cNvPr id="4" name="Slide Number Placeholder 3">
            <a:extLst>
              <a:ext uri="{FF2B5EF4-FFF2-40B4-BE49-F238E27FC236}">
                <a16:creationId xmlns:a16="http://schemas.microsoft.com/office/drawing/2014/main" id="{E091E3B1-CEA9-94E9-A249-A73EC5A508A0}"/>
              </a:ext>
            </a:extLst>
          </p:cNvPr>
          <p:cNvSpPr>
            <a:spLocks noGrp="1"/>
          </p:cNvSpPr>
          <p:nvPr>
            <p:ph type="sldNum" sz="quarter" idx="5"/>
          </p:nvPr>
        </p:nvSpPr>
        <p:spPr/>
        <p:txBody>
          <a:bodyPr/>
          <a:lstStyle/>
          <a:p>
            <a:fld id="{5C54E9F8-92F8-4B55-82EC-A02EDCD01654}" type="slidenum">
              <a:rPr lang="en-US" smtClean="0"/>
              <a:t>23</a:t>
            </a:fld>
            <a:endParaRPr lang="en-US"/>
          </a:p>
        </p:txBody>
      </p:sp>
    </p:spTree>
    <p:extLst>
      <p:ext uri="{BB962C8B-B14F-4D97-AF65-F5344CB8AC3E}">
        <p14:creationId xmlns:p14="http://schemas.microsoft.com/office/powerpoint/2010/main" val="3097893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r>
              <a:rPr lang="en-US" b="1" dirty="0"/>
              <a:t>Youth trends are most alarming</a:t>
            </a:r>
            <a:r>
              <a:rPr lang="en-US" dirty="0"/>
              <a:t>: suicide-related visits increased 5-fold from 2011-2020, rising from 0.9% to 4.2% of all pediatric ED visits. [1]</a:t>
            </a:r>
          </a:p>
          <a:p>
            <a:endParaRPr lang="en-US" dirty="0"/>
          </a:p>
          <a:p>
            <a:r>
              <a:rPr lang="en-US" dirty="0"/>
              <a:t>Adolescent females aged 13-17 showed a 43.6% increase in suicidal ideation/attempts during the pandemic, plus a 120% increase in eating disorder presentations.</a:t>
            </a:r>
          </a:p>
          <a:p>
            <a:r>
              <a:rPr lang="en-US" dirty="0"/>
              <a:t>.</a:t>
            </a: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1.</a:t>
            </a:r>
            <a:r>
              <a:rPr lang="en-US" sz="1200" b="0" i="0" u="none" strike="noStrike" kern="1200" dirty="0">
                <a:solidFill>
                  <a:schemeClr val="tx1"/>
                </a:solidFill>
                <a:effectLst/>
                <a:latin typeface="+mn-lt"/>
                <a:ea typeface="+mn-ea"/>
                <a:cs typeface="+mn-cs"/>
                <a:hlinkClick r:id="rId3"/>
              </a:rPr>
              <a:t>National Trends in Mental Health–Related Emergency Department Visits Among Youth, 2011-2020.</a:t>
            </a:r>
            <a:endParaRPr lang="en-US" dirty="0"/>
          </a:p>
          <a:p>
            <a:r>
              <a:rPr lang="en-US" sz="1200" b="0" i="0" kern="1200" dirty="0">
                <a:solidFill>
                  <a:schemeClr val="tx1"/>
                </a:solidFill>
                <a:effectLst/>
                <a:latin typeface="+mn-lt"/>
                <a:ea typeface="+mn-ea"/>
                <a:cs typeface="+mn-cs"/>
              </a:rPr>
              <a:t>The Journal of the American Medical Association. 2023. Bommersbach TJ, McKean AJ, </a:t>
            </a:r>
            <a:r>
              <a:rPr lang="en-US" sz="1200" b="0" i="0" kern="1200" dirty="0" err="1">
                <a:solidFill>
                  <a:schemeClr val="tx1"/>
                </a:solidFill>
                <a:effectLst/>
                <a:latin typeface="+mn-lt"/>
                <a:ea typeface="+mn-ea"/>
                <a:cs typeface="+mn-cs"/>
              </a:rPr>
              <a:t>Olfson</a:t>
            </a:r>
            <a:r>
              <a:rPr lang="en-US" sz="1200" b="0" i="0" kern="1200" dirty="0">
                <a:solidFill>
                  <a:schemeClr val="tx1"/>
                </a:solidFill>
                <a:effectLst/>
                <a:latin typeface="+mn-lt"/>
                <a:ea typeface="+mn-ea"/>
                <a:cs typeface="+mn-cs"/>
              </a:rPr>
              <a:t> M, Rhee TG.</a:t>
            </a:r>
          </a:p>
          <a:p>
            <a:endParaRPr lang="en-US" dirty="0"/>
          </a:p>
          <a:p>
            <a:r>
              <a:rPr lang="en-US" sz="1200" b="0" i="0" kern="1200" dirty="0">
                <a:solidFill>
                  <a:schemeClr val="tx1"/>
                </a:solidFill>
                <a:effectLst/>
                <a:latin typeface="+mn-lt"/>
                <a:ea typeface="+mn-ea"/>
                <a:cs typeface="+mn-cs"/>
              </a:rPr>
              <a:t>2.</a:t>
            </a:r>
            <a:r>
              <a:rPr lang="en-US" sz="1200" b="0" i="0" u="none" strike="noStrike" kern="1200" dirty="0">
                <a:solidFill>
                  <a:schemeClr val="tx1"/>
                </a:solidFill>
                <a:effectLst/>
                <a:latin typeface="+mn-lt"/>
                <a:ea typeface="+mn-ea"/>
                <a:cs typeface="+mn-cs"/>
                <a:hlinkClick r:id="rId4"/>
              </a:rPr>
              <a:t>Increasing Emergency Department Visits for Mental Health Conditions in the United States.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The Journal of Clinical Psychiatry. 2020. Theriault KM, Rosenheck RA, Rhee TG.</a:t>
            </a:r>
          </a:p>
          <a:p>
            <a:r>
              <a:rPr lang="en-US" sz="1200" b="0" i="0" kern="1200" dirty="0">
                <a:solidFill>
                  <a:schemeClr val="tx1"/>
                </a:solidFill>
                <a:effectLst/>
                <a:latin typeface="+mn-lt"/>
                <a:ea typeface="+mn-ea"/>
                <a:cs typeface="+mn-cs"/>
              </a:rPr>
              <a:t>3.</a:t>
            </a:r>
            <a:r>
              <a:rPr lang="en-US" sz="1200" b="0" i="0" u="none" strike="noStrike" kern="1200" dirty="0">
                <a:solidFill>
                  <a:schemeClr val="tx1"/>
                </a:solidFill>
                <a:effectLst/>
                <a:latin typeface="+mn-lt"/>
                <a:ea typeface="+mn-ea"/>
                <a:cs typeface="+mn-cs"/>
                <a:hlinkClick r:id="rId5"/>
              </a:rPr>
              <a:t>Changes and Inequities in Adult Mental Health–Related Emergency Department Visits During the COVID-19 Pandemic in the US.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JAMA Psychiatry. 2022. Anderson KN, Radhakrishnan L, Lane RI, et al.</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3</a:t>
            </a:fld>
            <a:endParaRPr lang="en-US"/>
          </a:p>
        </p:txBody>
      </p:sp>
    </p:spTree>
    <p:extLst>
      <p:ext uri="{BB962C8B-B14F-4D97-AF65-F5344CB8AC3E}">
        <p14:creationId xmlns:p14="http://schemas.microsoft.com/office/powerpoint/2010/main" val="227700828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Key Message</a:t>
            </a:r>
            <a:r>
              <a:rPr lang="en-US" dirty="0"/>
              <a:t>: Depression is not rare in emergency settings—it's common, often hidden, and increasingly prevalent.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1-point increase in PHQ-9 score is associated with a 6% increase in likelihood of ED utilization. </a:t>
            </a:r>
          </a:p>
          <a:p>
            <a:endParaRPr lang="en-US" dirty="0"/>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a:t>
            </a:r>
            <a:r>
              <a:rPr lang="en-US" sz="1200" b="0" i="0" u="none" strike="noStrike" kern="1200" dirty="0">
                <a:solidFill>
                  <a:schemeClr val="tx1"/>
                </a:solidFill>
                <a:effectLst/>
                <a:latin typeface="+mn-lt"/>
                <a:ea typeface="+mn-ea"/>
                <a:cs typeface="+mn-cs"/>
                <a:hlinkClick r:id="rId3"/>
              </a:rPr>
              <a:t>Public Health Surveillance of Behavioral Health Emergencies Through Emergency Medical Services Data.</a:t>
            </a:r>
            <a:endParaRPr lang="en-US" dirty="0"/>
          </a:p>
          <a:p>
            <a:r>
              <a:rPr lang="en-US" sz="1200" b="0" i="0" kern="1200" dirty="0">
                <a:solidFill>
                  <a:schemeClr val="tx1"/>
                </a:solidFill>
                <a:effectLst/>
                <a:latin typeface="+mn-lt"/>
                <a:ea typeface="+mn-ea"/>
                <a:cs typeface="+mn-cs"/>
              </a:rPr>
              <a:t>Prehospital Emergency Care. 2021. Rivard MK, Cash RE, Chrzan K, et al.</a:t>
            </a:r>
          </a:p>
          <a:p>
            <a:r>
              <a:rPr lang="en-US" sz="1200" b="0" i="0" kern="1200" dirty="0">
                <a:solidFill>
                  <a:schemeClr val="tx1"/>
                </a:solidFill>
                <a:effectLst/>
                <a:latin typeface="+mn-lt"/>
                <a:ea typeface="+mn-ea"/>
                <a:cs typeface="+mn-cs"/>
              </a:rPr>
              <a:t>9.</a:t>
            </a:r>
            <a:r>
              <a:rPr lang="en-US" sz="1200" b="0" i="0" u="none" strike="noStrike" kern="1200" dirty="0">
                <a:solidFill>
                  <a:schemeClr val="tx1"/>
                </a:solidFill>
                <a:effectLst/>
                <a:latin typeface="+mn-lt"/>
                <a:ea typeface="+mn-ea"/>
                <a:cs typeface="+mn-cs"/>
                <a:hlinkClick r:id="rId4"/>
              </a:rPr>
              <a:t>Socioeconomic and Demographic Modifiers of Depression's Impact on Emergency Department Utilization: A Stratified Analysis.</a:t>
            </a:r>
            <a:endParaRPr lang="en-US" dirty="0"/>
          </a:p>
          <a:p>
            <a:r>
              <a:rPr lang="en-US" sz="1200" b="0" i="0" kern="1200" dirty="0">
                <a:solidFill>
                  <a:schemeClr val="tx1"/>
                </a:solidFill>
                <a:effectLst/>
                <a:latin typeface="+mn-lt"/>
                <a:ea typeface="+mn-ea"/>
                <a:cs typeface="+mn-cs"/>
              </a:rPr>
              <a:t>The Journal of Emergency Medicine. 2025. Chen W, Wang J.</a:t>
            </a:r>
          </a:p>
          <a:p>
            <a:endParaRPr lang="en-US" dirty="0"/>
          </a:p>
          <a:p>
            <a:r>
              <a:rPr lang="en-US" sz="1200" b="0" i="0" kern="1200" dirty="0">
                <a:solidFill>
                  <a:schemeClr val="tx1"/>
                </a:solidFill>
                <a:effectLst/>
                <a:latin typeface="+mn-lt"/>
                <a:ea typeface="+mn-ea"/>
                <a:cs typeface="+mn-cs"/>
              </a:rPr>
              <a:t>9.</a:t>
            </a:r>
            <a:r>
              <a:rPr lang="en-US" sz="1200" b="0" i="0" u="none" strike="noStrike" kern="1200" dirty="0">
                <a:solidFill>
                  <a:schemeClr val="tx1"/>
                </a:solidFill>
                <a:effectLst/>
                <a:latin typeface="+mn-lt"/>
                <a:ea typeface="+mn-ea"/>
                <a:cs typeface="+mn-cs"/>
                <a:hlinkClick r:id="rId4"/>
              </a:rPr>
              <a:t>Socioeconomic and Demographic Modifiers of Depression's Impact on Emergency Department Utilization: A Stratified Analysis.</a:t>
            </a:r>
            <a:endParaRPr lang="en-US" dirty="0"/>
          </a:p>
          <a:p>
            <a:r>
              <a:rPr lang="en-US" sz="1200" b="0" i="0" kern="1200" dirty="0">
                <a:solidFill>
                  <a:schemeClr val="tx1"/>
                </a:solidFill>
                <a:effectLst/>
                <a:latin typeface="+mn-lt"/>
                <a:ea typeface="+mn-ea"/>
                <a:cs typeface="+mn-cs"/>
              </a:rPr>
              <a:t>The Journal of Emergency Medicine. 2025. Chen W, Wang J.</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24</a:t>
            </a:fld>
            <a:endParaRPr lang="en-US"/>
          </a:p>
        </p:txBody>
      </p:sp>
    </p:spTree>
    <p:extLst>
      <p:ext uri="{BB962C8B-B14F-4D97-AF65-F5344CB8AC3E}">
        <p14:creationId xmlns:p14="http://schemas.microsoft.com/office/powerpoint/2010/main" val="215288683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Delphi consensus on first aid for depression recommends approaching patients with empathy, acknowledging distress, providing information about resources, and gently encouraging professional help while respecting autonomy</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28</a:t>
            </a:fld>
            <a:endParaRPr lang="en-US"/>
          </a:p>
        </p:txBody>
      </p:sp>
    </p:spTree>
    <p:extLst>
      <p:ext uri="{BB962C8B-B14F-4D97-AF65-F5344CB8AC3E}">
        <p14:creationId xmlns:p14="http://schemas.microsoft.com/office/powerpoint/2010/main" val="18541561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V. Building Empathy and Connection (Integrated Throughout)</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 Reframe Your Perspective</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Depression is a </a:t>
            </a:r>
            <a:r>
              <a:rPr lang="en-US" sz="1200" b="1" i="0" kern="1200" dirty="0">
                <a:solidFill>
                  <a:schemeClr val="tx1"/>
                </a:solidFill>
                <a:effectLst/>
                <a:latin typeface="+mn-lt"/>
                <a:ea typeface="+mn-ea"/>
                <a:cs typeface="+mn-cs"/>
              </a:rPr>
              <a:t>medical illness with biological underpinnings</a:t>
            </a:r>
            <a:r>
              <a:rPr lang="en-US" sz="1200" b="0" i="0" kern="1200" dirty="0">
                <a:solidFill>
                  <a:schemeClr val="tx1"/>
                </a:solidFill>
                <a:effectLst/>
                <a:latin typeface="+mn-lt"/>
                <a:ea typeface="+mn-ea"/>
                <a:cs typeface="+mn-cs"/>
              </a:rPr>
              <a:t>, not a character flaw or weakness</a:t>
            </a:r>
          </a:p>
          <a:p>
            <a:r>
              <a:rPr lang="en-US" sz="1200" b="0" i="0" kern="1200" dirty="0">
                <a:solidFill>
                  <a:schemeClr val="tx1"/>
                </a:solidFill>
                <a:effectLst/>
                <a:latin typeface="+mn-lt"/>
                <a:ea typeface="+mn-ea"/>
                <a:cs typeface="+mn-cs"/>
              </a:rPr>
              <a:t>Approximately 70% of suicide victims have diagnosable psychiatric illness, most commonly depression [8]</a:t>
            </a:r>
          </a:p>
          <a:p>
            <a:r>
              <a:rPr lang="en-US" sz="1200" b="1" i="0" kern="1200" dirty="0">
                <a:solidFill>
                  <a:schemeClr val="tx1"/>
                </a:solidFill>
                <a:effectLst/>
                <a:latin typeface="+mn-lt"/>
                <a:ea typeface="+mn-ea"/>
                <a:cs typeface="+mn-cs"/>
              </a:rPr>
              <a:t>Treatment works</a:t>
            </a:r>
            <a:r>
              <a:rPr lang="en-US" sz="1200" b="0" i="0" kern="1200" dirty="0">
                <a:solidFill>
                  <a:schemeClr val="tx1"/>
                </a:solidFill>
                <a:effectLst/>
                <a:latin typeface="+mn-lt"/>
                <a:ea typeface="+mn-ea"/>
                <a:cs typeface="+mn-cs"/>
              </a:rPr>
              <a:t>: Evidence-based psychotherapy and pharmacotherapy both show 85% response rates [10][29]</a:t>
            </a:r>
          </a:p>
          <a:p>
            <a:r>
              <a:rPr lang="en-US" sz="1200" b="1" i="0" kern="1200" dirty="0">
                <a:solidFill>
                  <a:schemeClr val="tx1"/>
                </a:solidFill>
                <a:effectLst/>
                <a:latin typeface="+mn-lt"/>
                <a:ea typeface="+mn-ea"/>
                <a:cs typeface="+mn-cs"/>
              </a:rPr>
              <a:t>B. Communication Strategies</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Validate distress</a:t>
            </a:r>
            <a:r>
              <a:rPr lang="en-US" sz="1200" b="0" i="0" kern="1200" dirty="0">
                <a:solidFill>
                  <a:schemeClr val="tx1"/>
                </a:solidFill>
                <a:effectLst/>
                <a:latin typeface="+mn-lt"/>
                <a:ea typeface="+mn-ea"/>
                <a:cs typeface="+mn-cs"/>
              </a:rPr>
              <a:t>: "It sounds like you've been going through a really difficult time."</a:t>
            </a:r>
          </a:p>
          <a:p>
            <a:r>
              <a:rPr lang="en-US" sz="1200" b="1" i="0" kern="1200" dirty="0">
                <a:solidFill>
                  <a:schemeClr val="tx1"/>
                </a:solidFill>
                <a:effectLst/>
                <a:latin typeface="+mn-lt"/>
                <a:ea typeface="+mn-ea"/>
                <a:cs typeface="+mn-cs"/>
              </a:rPr>
              <a:t>Normalize help-seeking</a:t>
            </a:r>
            <a:r>
              <a:rPr lang="en-US" sz="1200" b="0" i="0" kern="1200" dirty="0">
                <a:solidFill>
                  <a:schemeClr val="tx1"/>
                </a:solidFill>
                <a:effectLst/>
                <a:latin typeface="+mn-lt"/>
                <a:ea typeface="+mn-ea"/>
                <a:cs typeface="+mn-cs"/>
              </a:rPr>
              <a:t>: "Many people feel this way, and there are effective treatments."</a:t>
            </a:r>
          </a:p>
          <a:p>
            <a:r>
              <a:rPr lang="en-US" sz="1200" b="1" i="0" kern="1200" dirty="0">
                <a:solidFill>
                  <a:schemeClr val="tx1"/>
                </a:solidFill>
                <a:effectLst/>
                <a:latin typeface="+mn-lt"/>
                <a:ea typeface="+mn-ea"/>
                <a:cs typeface="+mn-cs"/>
              </a:rPr>
              <a:t>Express hope</a:t>
            </a:r>
            <a:r>
              <a:rPr lang="en-US" sz="1200" b="0" i="0" kern="1200" dirty="0">
                <a:solidFill>
                  <a:schemeClr val="tx1"/>
                </a:solidFill>
                <a:effectLst/>
                <a:latin typeface="+mn-lt"/>
                <a:ea typeface="+mn-ea"/>
                <a:cs typeface="+mn-cs"/>
              </a:rPr>
              <a:t>: "People do get better with the right support."</a:t>
            </a:r>
          </a:p>
          <a:p>
            <a:r>
              <a:rPr lang="en-US" sz="1200" b="1" i="0" kern="1200" dirty="0">
                <a:solidFill>
                  <a:schemeClr val="tx1"/>
                </a:solidFill>
                <a:effectLst/>
                <a:latin typeface="+mn-lt"/>
                <a:ea typeface="+mn-ea"/>
                <a:cs typeface="+mn-cs"/>
              </a:rPr>
              <a:t>Avoid judgment</a:t>
            </a:r>
            <a:r>
              <a:rPr lang="en-US" sz="1200" b="0" i="0" kern="1200" dirty="0">
                <a:solidFill>
                  <a:schemeClr val="tx1"/>
                </a:solidFill>
                <a:effectLst/>
                <a:latin typeface="+mn-lt"/>
                <a:ea typeface="+mn-ea"/>
                <a:cs typeface="+mn-cs"/>
              </a:rPr>
              <a:t>: Never use terms like "attention-seeking" or "manipulative"</a:t>
            </a:r>
          </a:p>
          <a:p>
            <a:r>
              <a:rPr lang="en-US" sz="1200" b="1" i="0" kern="1200" dirty="0">
                <a:solidFill>
                  <a:schemeClr val="tx1"/>
                </a:solidFill>
                <a:effectLst/>
                <a:latin typeface="+mn-lt"/>
                <a:ea typeface="+mn-ea"/>
                <a:cs typeface="+mn-cs"/>
              </a:rPr>
              <a:t>C. Recognize Your Own Reactions</a:t>
            </a:r>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Countertransference (negative emotional reactions) is common with depressed and suicidal patients</a:t>
            </a:r>
          </a:p>
          <a:p>
            <a:r>
              <a:rPr lang="en-US" sz="1200" b="0" i="0" kern="1200" dirty="0">
                <a:solidFill>
                  <a:schemeClr val="tx1"/>
                </a:solidFill>
                <a:effectLst/>
                <a:latin typeface="+mn-lt"/>
                <a:ea typeface="+mn-ea"/>
                <a:cs typeface="+mn-cs"/>
              </a:rPr>
              <a:t>Self-compassion and compassionate love independently predict less burnout among first responders [30]</a:t>
            </a:r>
          </a:p>
          <a:p>
            <a:r>
              <a:rPr lang="en-US" sz="1200" b="0" i="0" kern="1200" dirty="0">
                <a:solidFill>
                  <a:schemeClr val="tx1"/>
                </a:solidFill>
                <a:effectLst/>
                <a:latin typeface="+mn-lt"/>
                <a:ea typeface="+mn-ea"/>
                <a:cs typeface="+mn-cs"/>
              </a:rPr>
              <a:t>Organizations should normalize mental health conversations and model openness [31-32]</a:t>
            </a:r>
          </a:p>
          <a:p>
            <a:r>
              <a:rPr lang="en-US" sz="1200" b="1" i="0" kern="1200" dirty="0">
                <a:solidFill>
                  <a:schemeClr val="tx1"/>
                </a:solidFill>
                <a:effectLst/>
                <a:latin typeface="+mn-lt"/>
                <a:ea typeface="+mn-ea"/>
                <a:cs typeface="+mn-cs"/>
              </a:rPr>
              <a:t>Clinical Pearl</a:t>
            </a:r>
            <a:r>
              <a:rPr lang="en-US" sz="1200" b="0" i="0" kern="1200" dirty="0">
                <a:solidFill>
                  <a:schemeClr val="tx1"/>
                </a:solidFill>
                <a:effectLst/>
                <a:latin typeface="+mn-lt"/>
                <a:ea typeface="+mn-ea"/>
                <a:cs typeface="+mn-cs"/>
              </a:rPr>
              <a:t>: The Delphi consensus on first aid for depression recommends approaching patients with empathy, acknowledging distress, providing information about resources, and gently encouraging professional help while respecting autonomy</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29</a:t>
            </a:fld>
            <a:endParaRPr lang="en-US"/>
          </a:p>
        </p:txBody>
      </p:sp>
    </p:spTree>
    <p:extLst>
      <p:ext uri="{BB962C8B-B14F-4D97-AF65-F5344CB8AC3E}">
        <p14:creationId xmlns:p14="http://schemas.microsoft.com/office/powerpoint/2010/main" val="148379777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a:solidFill>
                  <a:schemeClr val="tx1"/>
                </a:solidFill>
                <a:effectLst/>
                <a:latin typeface="+mn-lt"/>
                <a:ea typeface="+mn-ea"/>
                <a:cs typeface="+mn-cs"/>
              </a:rPr>
              <a:t>VI. High-Yield Clinical Pearls - Action Steps Summary</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SCREEN</a:t>
            </a:r>
            <a:r>
              <a:rPr lang="en-US" sz="1200" b="0" i="0" kern="1200" dirty="0">
                <a:solidFill>
                  <a:schemeClr val="tx1"/>
                </a:solidFill>
                <a:effectLst/>
                <a:latin typeface="+mn-lt"/>
                <a:ea typeface="+mn-ea"/>
                <a:cs typeface="+mn-cs"/>
              </a:rPr>
              <a:t>: Use PHQ-2 → PHQ-9 two-stage approach</a:t>
            </a:r>
          </a:p>
          <a:p>
            <a:r>
              <a:rPr lang="en-US" sz="1200" b="1" i="0" kern="1200" dirty="0">
                <a:solidFill>
                  <a:schemeClr val="tx1"/>
                </a:solidFill>
                <a:effectLst/>
                <a:latin typeface="+mn-lt"/>
                <a:ea typeface="+mn-ea"/>
                <a:cs typeface="+mn-cs"/>
              </a:rPr>
              <a:t>ASSESS SAFETY</a:t>
            </a:r>
            <a:r>
              <a:rPr lang="en-US" sz="1200" b="0" i="0" kern="1200" dirty="0">
                <a:solidFill>
                  <a:schemeClr val="tx1"/>
                </a:solidFill>
                <a:effectLst/>
                <a:latin typeface="+mn-lt"/>
                <a:ea typeface="+mn-ea"/>
                <a:cs typeface="+mn-cs"/>
              </a:rPr>
              <a:t>: Any positive depression screen requires suicide risk assessment (ASQ or C-SSRS)</a:t>
            </a:r>
          </a:p>
          <a:p>
            <a:r>
              <a:rPr lang="en-US" sz="1200" b="1" i="0" kern="1200" dirty="0">
                <a:solidFill>
                  <a:schemeClr val="tx1"/>
                </a:solidFill>
                <a:effectLst/>
                <a:latin typeface="+mn-lt"/>
                <a:ea typeface="+mn-ea"/>
                <a:cs typeface="+mn-cs"/>
              </a:rPr>
              <a:t>RULE OUT MEDICAL</a:t>
            </a:r>
            <a:r>
              <a:rPr lang="en-US" sz="1200" b="0" i="0" kern="1200" dirty="0">
                <a:solidFill>
                  <a:schemeClr val="tx1"/>
                </a:solidFill>
                <a:effectLst/>
                <a:latin typeface="+mn-lt"/>
                <a:ea typeface="+mn-ea"/>
                <a:cs typeface="+mn-cs"/>
              </a:rPr>
              <a:t>: Check glucose, vitals, O2 sat; consider medical mimics</a:t>
            </a:r>
          </a:p>
          <a:p>
            <a:r>
              <a:rPr lang="en-US" sz="1200" b="1" i="0" kern="1200" dirty="0">
                <a:solidFill>
                  <a:schemeClr val="tx1"/>
                </a:solidFill>
                <a:effectLst/>
                <a:latin typeface="+mn-lt"/>
                <a:ea typeface="+mn-ea"/>
                <a:cs typeface="+mn-cs"/>
              </a:rPr>
              <a:t>NEVER ALONE</a:t>
            </a:r>
            <a:r>
              <a:rPr lang="en-US" sz="1200" b="0" i="0" kern="1200" dirty="0">
                <a:solidFill>
                  <a:schemeClr val="tx1"/>
                </a:solidFill>
                <a:effectLst/>
                <a:latin typeface="+mn-lt"/>
                <a:ea typeface="+mn-ea"/>
                <a:cs typeface="+mn-cs"/>
              </a:rPr>
              <a:t>: Continuous observation for suicidal patients</a:t>
            </a:r>
          </a:p>
          <a:p>
            <a:r>
              <a:rPr lang="en-US" sz="1200" b="1" i="0" kern="1200" dirty="0">
                <a:solidFill>
                  <a:schemeClr val="tx1"/>
                </a:solidFill>
                <a:effectLst/>
                <a:latin typeface="+mn-lt"/>
                <a:ea typeface="+mn-ea"/>
                <a:cs typeface="+mn-cs"/>
              </a:rPr>
              <a:t>SAFETY PLAN</a:t>
            </a:r>
            <a:r>
              <a:rPr lang="en-US" sz="1200" b="0" i="0" kern="1200" dirty="0">
                <a:solidFill>
                  <a:schemeClr val="tx1"/>
                </a:solidFill>
                <a:effectLst/>
                <a:latin typeface="+mn-lt"/>
                <a:ea typeface="+mn-ea"/>
                <a:cs typeface="+mn-cs"/>
              </a:rPr>
              <a:t>: Implement 6-step Safety Planning Intervention</a:t>
            </a:r>
          </a:p>
          <a:p>
            <a:r>
              <a:rPr lang="en-US" sz="1200" b="1" i="0" kern="1200" dirty="0">
                <a:solidFill>
                  <a:schemeClr val="tx1"/>
                </a:solidFill>
                <a:effectLst/>
                <a:latin typeface="+mn-lt"/>
                <a:ea typeface="+mn-ea"/>
                <a:cs typeface="+mn-cs"/>
              </a:rPr>
              <a:t>RESTRICT MEANS</a:t>
            </a:r>
            <a:r>
              <a:rPr lang="en-US" sz="1200" b="0" i="0" kern="1200" dirty="0">
                <a:solidFill>
                  <a:schemeClr val="tx1"/>
                </a:solidFill>
                <a:effectLst/>
                <a:latin typeface="+mn-lt"/>
                <a:ea typeface="+mn-ea"/>
                <a:cs typeface="+mn-cs"/>
              </a:rPr>
              <a:t>: Remove access to lethal means (firearms, medications)</a:t>
            </a:r>
          </a:p>
          <a:p>
            <a:r>
              <a:rPr lang="en-US" sz="1200" b="1" i="0" kern="1200" dirty="0">
                <a:solidFill>
                  <a:schemeClr val="tx1"/>
                </a:solidFill>
                <a:effectLst/>
                <a:latin typeface="+mn-lt"/>
                <a:ea typeface="+mn-ea"/>
                <a:cs typeface="+mn-cs"/>
              </a:rPr>
              <a:t>CONNECT</a:t>
            </a:r>
            <a:r>
              <a:rPr lang="en-US" sz="1200" b="0" i="0" kern="1200" dirty="0">
                <a:solidFill>
                  <a:schemeClr val="tx1"/>
                </a:solidFill>
                <a:effectLst/>
                <a:latin typeface="+mn-lt"/>
                <a:ea typeface="+mn-ea"/>
                <a:cs typeface="+mn-cs"/>
              </a:rPr>
              <a:t>: Facilitate warm handoff to mental health services</a:t>
            </a:r>
          </a:p>
          <a:p>
            <a:r>
              <a:rPr lang="en-US" sz="1200" b="1" i="0" kern="1200" dirty="0">
                <a:solidFill>
                  <a:schemeClr val="tx1"/>
                </a:solidFill>
                <a:effectLst/>
                <a:latin typeface="+mn-lt"/>
                <a:ea typeface="+mn-ea"/>
                <a:cs typeface="+mn-cs"/>
              </a:rPr>
              <a:t>FOLLOW-UP</a:t>
            </a:r>
            <a:r>
              <a:rPr lang="en-US" sz="1200" b="0" i="0" kern="1200" dirty="0">
                <a:solidFill>
                  <a:schemeClr val="tx1"/>
                </a:solidFill>
                <a:effectLst/>
                <a:latin typeface="+mn-lt"/>
                <a:ea typeface="+mn-ea"/>
                <a:cs typeface="+mn-cs"/>
              </a:rPr>
              <a:t>: Contact within 72 hours improves outcomes by 30%</a:t>
            </a:r>
          </a:p>
          <a:p>
            <a:r>
              <a:rPr lang="en-US" sz="1200" b="1" i="0" kern="1200" dirty="0">
                <a:solidFill>
                  <a:schemeClr val="tx1"/>
                </a:solidFill>
                <a:effectLst/>
                <a:latin typeface="+mn-lt"/>
                <a:ea typeface="+mn-ea"/>
                <a:cs typeface="+mn-cs"/>
              </a:rPr>
              <a:t>Remember</a:t>
            </a:r>
            <a:r>
              <a:rPr lang="en-US" sz="1200" b="0" i="0" kern="1200" dirty="0">
                <a:solidFill>
                  <a:schemeClr val="tx1"/>
                </a:solidFill>
                <a:effectLst/>
                <a:latin typeface="+mn-lt"/>
                <a:ea typeface="+mn-ea"/>
                <a:cs typeface="+mn-cs"/>
              </a:rPr>
              <a:t>: You are often the first healthcare contact. Your recognition, compassion, and action can be lifesaving.</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30</a:t>
            </a:fld>
            <a:endParaRPr lang="en-US"/>
          </a:p>
        </p:txBody>
      </p:sp>
    </p:spTree>
    <p:extLst>
      <p:ext uri="{BB962C8B-B14F-4D97-AF65-F5344CB8AC3E}">
        <p14:creationId xmlns:p14="http://schemas.microsoft.com/office/powerpoint/2010/main" val="34931998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7150" indent="0">
              <a:buNone/>
              <a:defRPr/>
            </a:pPr>
            <a:r>
              <a:rPr lang="en-US" sz="2200" b="1" dirty="0">
                <a:ea typeface="ＭＳ Ｐゴシック" charset="0"/>
                <a:cs typeface="Times New Roman"/>
              </a:rPr>
              <a:t>Add some neurobiology to this slide</a:t>
            </a:r>
          </a:p>
          <a:p>
            <a:pPr marL="57150" indent="0">
              <a:buNone/>
              <a:defRPr/>
            </a:pPr>
            <a:endParaRPr lang="en-US" sz="2200" b="1" dirty="0">
              <a:ea typeface="ＭＳ Ｐゴシック" charset="0"/>
              <a:cs typeface="Times New Roman"/>
            </a:endParaRPr>
          </a:p>
          <a:p>
            <a:pPr lvl="1" eaLnBrk="1" hangingPunct="1">
              <a:defRPr/>
            </a:pPr>
            <a:endParaRPr lang="en-US" sz="2200" dirty="0">
              <a:ea typeface="ＭＳ Ｐゴシック" charset="0"/>
              <a:cs typeface="Times New Roman"/>
            </a:endParaRP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31</a:t>
            </a:fld>
            <a:endParaRPr lang="en-US"/>
          </a:p>
        </p:txBody>
      </p:sp>
    </p:spTree>
    <p:extLst>
      <p:ext uri="{BB962C8B-B14F-4D97-AF65-F5344CB8AC3E}">
        <p14:creationId xmlns:p14="http://schemas.microsoft.com/office/powerpoint/2010/main" val="28082754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 symptoms during a 2-week period</a:t>
            </a:r>
          </a:p>
          <a:p>
            <a:r>
              <a:rPr lang="en-US" dirty="0"/>
              <a:t>Must include either: depressed mood or anhedonia</a:t>
            </a:r>
          </a:p>
          <a:p>
            <a:r>
              <a:rPr lang="en-US" dirty="0"/>
              <a:t>Functional impairment required</a:t>
            </a:r>
          </a:p>
          <a:p>
            <a:r>
              <a:rPr lang="en-US" dirty="0"/>
              <a:t>Exclude substance/medical causes</a:t>
            </a:r>
            <a:endParaRPr lang="en-US" b="0" i="0" dirty="0">
              <a:solidFill>
                <a:srgbClr val="232323"/>
              </a:solidFill>
              <a:effectLst/>
              <a:latin typeface="Noto Sans" panose="020B0502040504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en-US" b="0" i="0" dirty="0">
              <a:solidFill>
                <a:srgbClr val="232323"/>
              </a:solidFill>
              <a:effectLst/>
              <a:latin typeface="Noto Sans" panose="020B0502040504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b="1" i="0" dirty="0">
                <a:solidFill>
                  <a:srgbClr val="232323"/>
                </a:solidFill>
                <a:effectLst/>
                <a:latin typeface="Noto Sans" panose="020B0502040504020204" pitchFamily="34" charset="0"/>
              </a:rPr>
              <a:t>None of the nine symptoms of unipolar major depression is pathognomonic for the disorder, and each symptom can occur in other psychiatric illnesses as well as general medical disorders [</a:t>
            </a:r>
            <a:r>
              <a:rPr lang="en-US" b="1" i="0" u="none" strike="noStrike" dirty="0">
                <a:solidFill>
                  <a:srgbClr val="005B92"/>
                </a:solidFill>
                <a:effectLst/>
                <a:latin typeface="Noto Sans" panose="020B0502040504020204" pitchFamily="34" charset="0"/>
                <a:hlinkClick r:id="rId3"/>
              </a:rPr>
              <a:t>19</a:t>
            </a:r>
            <a:r>
              <a:rPr lang="en-US" b="1" i="0" dirty="0">
                <a:solidFill>
                  <a:srgbClr val="232323"/>
                </a:solidFill>
                <a:effectLst/>
                <a:latin typeface="Noto Sans" panose="020B0502040504020204" pitchFamily="34" charset="0"/>
              </a:rPr>
              <a:t>]. In addition, episodes of major depression can vary within a patient or across patients because the combination of symptoms in one episode differ from the combination in another episode.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Depressed mood: A pervasive and sustained negative </a:t>
            </a:r>
            <a:r>
              <a:rPr kumimoji="0" lang="en-US" sz="1200" b="1" i="0" u="none" strike="noStrike" kern="1200" cap="none" spc="0" normalizeH="0" baseline="0" noProof="0" dirty="0">
                <a:ln>
                  <a:noFill/>
                </a:ln>
                <a:solidFill>
                  <a:prstClr val="black"/>
                </a:solidFill>
                <a:effectLst/>
                <a:uLnTx/>
                <a:uFillTx/>
                <a:latin typeface="Calibri"/>
                <a:ea typeface="+mn-ea"/>
                <a:cs typeface="+mn-cs"/>
              </a:rPr>
              <a:t>emotion, sadness, pessimism</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Anhedonia</a:t>
            </a:r>
            <a:r>
              <a:rPr kumimoji="0" lang="en-US" sz="1200" b="0" i="0" u="none" strike="noStrike" kern="1200" cap="none" spc="0" normalizeH="0" baseline="0" noProof="0" dirty="0">
                <a:ln>
                  <a:noFill/>
                </a:ln>
                <a:solidFill>
                  <a:prstClr val="black"/>
                </a:solidFill>
                <a:effectLst/>
                <a:uLnTx/>
                <a:uFillTx/>
                <a:latin typeface="Calibri"/>
                <a:ea typeface="+mn-ea"/>
                <a:cs typeface="+mn-cs"/>
              </a:rPr>
              <a:t>: inability to experience pleasure – overlaps with many disorders</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Sleep: insomnia or hypersomnia, early morning awakening,  altered architecture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Appetite: can be increased or decreased, carb cravings</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Psychomotor retardation – exhaustion, inability to complete simple tasks, to almost paralysis/ agitation – restlessness, anxiety</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Lack of energy, fatigue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Worthlessness, guilt – often for not being able to improve their depression </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Decreased concentration, difficulties to plan and execute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Suicidal ideation or self-injurious, suicidal</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algn="l"/>
            <a:r>
              <a:rPr lang="en-US" b="0" i="0" dirty="0">
                <a:solidFill>
                  <a:srgbClr val="232323"/>
                </a:solidFill>
                <a:effectLst/>
                <a:latin typeface="Noto Sans" panose="020B0604020202020204" pitchFamily="34" charset="0"/>
              </a:rPr>
              <a:t>Ask about the specific nature of the ideation, intent, plans, available means (</a:t>
            </a:r>
            <a:r>
              <a:rPr lang="en-US" b="0" i="0" dirty="0" err="1">
                <a:solidFill>
                  <a:srgbClr val="232323"/>
                </a:solidFill>
                <a:effectLst/>
                <a:latin typeface="Noto Sans" panose="020B0604020202020204" pitchFamily="34" charset="0"/>
              </a:rPr>
              <a:t>eg</a:t>
            </a:r>
            <a:r>
              <a:rPr lang="en-US" b="0" i="0" dirty="0">
                <a:solidFill>
                  <a:srgbClr val="232323"/>
                </a:solidFill>
                <a:effectLst/>
                <a:latin typeface="Noto Sans" panose="020B0604020202020204" pitchFamily="34" charset="0"/>
              </a:rPr>
              <a:t>, firearms), and actions.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604020202020204" pitchFamily="34" charset="0"/>
              </a:rPr>
              <a:t>Assess the patient for risk factors for suicide, including prior history of suicide attempts, comorbid psychiatric and general medical illnesses, and family history of suicidal behavior.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604020202020204" pitchFamily="34" charset="0"/>
              </a:rPr>
              <a:t>Develop a safety plan for further evaluation and treatment that depends upon the level of risk and may range from continued primary care follow-up alone to outpatient psychiatric or emergency room psychiatric evaluation.</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32</a:t>
            </a:fld>
            <a:endParaRPr lang="en-US"/>
          </a:p>
        </p:txBody>
      </p:sp>
    </p:spTree>
    <p:extLst>
      <p:ext uri="{BB962C8B-B14F-4D97-AF65-F5344CB8AC3E}">
        <p14:creationId xmlns:p14="http://schemas.microsoft.com/office/powerpoint/2010/main" val="13077085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CE3FEEB6-6EE4-6D03-9BA8-A41DDFD4F674}"/>
              </a:ext>
            </a:extLst>
          </p:cNvPr>
          <p:cNvSpPr>
            <a:spLocks noGrp="1" noRot="1" noChangeAspect="1" noChangeArrowheads="1" noTextEdit="1"/>
          </p:cNvSpPr>
          <p:nvPr>
            <p:ph type="sldImg"/>
          </p:nvPr>
        </p:nvSpPr>
        <p:spPr>
          <a:ln/>
        </p:spPr>
      </p:sp>
      <p:sp>
        <p:nvSpPr>
          <p:cNvPr id="65539" name="Rectangle 3">
            <a:extLst>
              <a:ext uri="{FF2B5EF4-FFF2-40B4-BE49-F238E27FC236}">
                <a16:creationId xmlns:a16="http://schemas.microsoft.com/office/drawing/2014/main" id="{990767F7-7792-3910-4FC1-73E2A2CE045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a:latin typeface="Arial" panose="020B0604020202020204" pitchFamily="34" charset="0"/>
              </a:rPr>
              <a:t>highlight that mania is episodic and a change from baseline </a:t>
            </a:r>
          </a:p>
          <a:p>
            <a:pPr eaLnBrk="1" hangingPunct="1"/>
            <a:r>
              <a:rPr lang="en-US" altLang="en-US" dirty="0">
                <a:latin typeface="Arial" panose="020B0604020202020204" pitchFamily="34" charset="0"/>
              </a:rPr>
              <a:t>behavior is out of character</a:t>
            </a:r>
          </a:p>
          <a:p>
            <a:pPr eaLnBrk="1" hangingPunct="1"/>
            <a:r>
              <a:rPr lang="en-US" altLang="en-US" dirty="0">
                <a:latin typeface="Arial" panose="020B0604020202020204" pitchFamily="34" charset="0"/>
              </a:rPr>
              <a:t>the person is energetic, euphoric, but disorganized – great ideas that are not going to lead to anything productive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DIG FAST</a:t>
            </a:r>
          </a:p>
          <a:p>
            <a:pPr eaLnBrk="1" hangingPunct="1"/>
            <a:r>
              <a:rPr lang="en-US" altLang="en-US" dirty="0">
                <a:latin typeface="Arial" panose="020B0604020202020204" pitchFamily="34" charset="0"/>
              </a:rPr>
              <a:t>Distractibility</a:t>
            </a:r>
          </a:p>
          <a:p>
            <a:pPr eaLnBrk="1" hangingPunct="1"/>
            <a:r>
              <a:rPr lang="en-US" altLang="en-US" dirty="0">
                <a:latin typeface="Arial" panose="020B0604020202020204" pitchFamily="34" charset="0"/>
              </a:rPr>
              <a:t>Irritability and agitation</a:t>
            </a:r>
          </a:p>
          <a:p>
            <a:pPr eaLnBrk="1" hangingPunct="1"/>
            <a:r>
              <a:rPr lang="en-US" altLang="en-US" dirty="0">
                <a:latin typeface="Arial" panose="020B0604020202020204" pitchFamily="34" charset="0"/>
              </a:rPr>
              <a:t>Grandiosity</a:t>
            </a:r>
          </a:p>
          <a:p>
            <a:pPr eaLnBrk="1" hangingPunct="1"/>
            <a:r>
              <a:rPr lang="en-US" altLang="en-US" dirty="0">
                <a:latin typeface="Arial" panose="020B0604020202020204" pitchFamily="34" charset="0"/>
              </a:rPr>
              <a:t>Flight of ideas, racing thoughts</a:t>
            </a:r>
          </a:p>
          <a:p>
            <a:pPr eaLnBrk="1" hangingPunct="1"/>
            <a:r>
              <a:rPr lang="en-US" altLang="en-US" dirty="0">
                <a:latin typeface="Arial" panose="020B0604020202020204" pitchFamily="34" charset="0"/>
              </a:rPr>
              <a:t>Activities that are pleasurable</a:t>
            </a:r>
          </a:p>
          <a:p>
            <a:pPr eaLnBrk="1" hangingPunct="1"/>
            <a:r>
              <a:rPr lang="en-US" altLang="en-US" dirty="0">
                <a:latin typeface="Arial" panose="020B0604020202020204" pitchFamily="34" charset="0"/>
              </a:rPr>
              <a:t>Sleep disturbance</a:t>
            </a:r>
          </a:p>
          <a:p>
            <a:pPr eaLnBrk="1" hangingPunct="1"/>
            <a:r>
              <a:rPr lang="en-US" altLang="en-US" dirty="0">
                <a:latin typeface="Arial" panose="020B0604020202020204" pitchFamily="34" charset="0"/>
              </a:rPr>
              <a:t>Talkative </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(pink jumpsuit woman)</a:t>
            </a:r>
          </a:p>
          <a:p>
            <a:pPr eaLnBrk="1" hangingPunct="1"/>
            <a:endParaRPr lang="en-US" altLang="en-US" dirty="0">
              <a:latin typeface="Arial" panose="020B0604020202020204" pitchFamily="34" charset="0"/>
            </a:endParaRPr>
          </a:p>
          <a:p>
            <a:r>
              <a:rPr lang="en-US" b="1" dirty="0"/>
              <a:t>🌪️ DIG FAST – Core Symptoms of Mania</a:t>
            </a:r>
          </a:p>
          <a:p>
            <a:r>
              <a:rPr lang="en-US" b="1" dirty="0"/>
              <a:t>D – Distractibility</a:t>
            </a:r>
          </a:p>
          <a:p>
            <a:r>
              <a:rPr lang="en-US" b="1" dirty="0"/>
              <a:t>Definition</a:t>
            </a:r>
            <a:r>
              <a:rPr lang="en-US" dirty="0"/>
              <a:t>: Inability to maintain focus; attention is easily pulled away by irrelevant or external stimuli.</a:t>
            </a:r>
          </a:p>
          <a:p>
            <a:r>
              <a:rPr lang="en-US" b="1" dirty="0"/>
              <a:t>Example</a:t>
            </a:r>
            <a:r>
              <a:rPr lang="en-US" dirty="0"/>
              <a:t>: While talking about a project, the patient interrupts themselves to comment on a bird outside or the color of your shirt.</a:t>
            </a:r>
          </a:p>
          <a:p>
            <a:br>
              <a:rPr lang="en-US" dirty="0"/>
            </a:br>
            <a:endParaRPr lang="en-US" dirty="0"/>
          </a:p>
          <a:p>
            <a:r>
              <a:rPr lang="en-US" b="1" dirty="0"/>
              <a:t>I – Irritability and Agitation</a:t>
            </a:r>
          </a:p>
          <a:p>
            <a:r>
              <a:rPr lang="en-US" b="1" dirty="0"/>
              <a:t>Definition</a:t>
            </a:r>
            <a:r>
              <a:rPr lang="en-US" dirty="0"/>
              <a:t>: The patient may appear angry, impatient, or restless rather than euphoric. Agitation may be motor (pacing, hand-wringing).</a:t>
            </a:r>
          </a:p>
          <a:p>
            <a:r>
              <a:rPr lang="en-US" b="1" dirty="0"/>
              <a:t>Example</a:t>
            </a:r>
            <a:r>
              <a:rPr lang="en-US" dirty="0"/>
              <a:t>: Becomes angry when interrupted or challenged, snaps at loved ones, or appears on edge and fidgety.</a:t>
            </a:r>
          </a:p>
          <a:p>
            <a:br>
              <a:rPr lang="en-US" dirty="0"/>
            </a:br>
            <a:endParaRPr lang="en-US" dirty="0"/>
          </a:p>
          <a:p>
            <a:r>
              <a:rPr lang="en-US" b="1" dirty="0"/>
              <a:t>G – Grandiosity</a:t>
            </a:r>
          </a:p>
          <a:p>
            <a:r>
              <a:rPr lang="en-US" b="1" dirty="0"/>
              <a:t>Definition</a:t>
            </a:r>
            <a:r>
              <a:rPr lang="en-US" dirty="0"/>
              <a:t>: Inflated self-esteem or unrealistic beliefs about abilities, power, or importance.</a:t>
            </a:r>
          </a:p>
          <a:p>
            <a:r>
              <a:rPr lang="en-US" b="1" dirty="0"/>
              <a:t>Example</a:t>
            </a:r>
            <a:r>
              <a:rPr lang="en-US" dirty="0"/>
              <a:t>: Believes they have a "special mission from God" or that they are uniquely qualified to run a company despite no experience.</a:t>
            </a:r>
          </a:p>
          <a:p>
            <a:br>
              <a:rPr lang="en-US" dirty="0"/>
            </a:br>
            <a:endParaRPr lang="en-US" dirty="0"/>
          </a:p>
          <a:p>
            <a:r>
              <a:rPr lang="en-US" b="1" dirty="0"/>
              <a:t>F – Flight of Ideas / Racing Thoughts</a:t>
            </a:r>
          </a:p>
          <a:p>
            <a:r>
              <a:rPr lang="en-US" b="1" dirty="0"/>
              <a:t>Definition</a:t>
            </a:r>
            <a:r>
              <a:rPr lang="en-US" dirty="0"/>
              <a:t>: Rapid, loosely connected thought process that feels uncontrollable to the person.</a:t>
            </a:r>
          </a:p>
          <a:p>
            <a:r>
              <a:rPr lang="en-US" b="1" dirty="0"/>
              <a:t>Example</a:t>
            </a:r>
            <a:r>
              <a:rPr lang="en-US" dirty="0"/>
              <a:t>: Patient jumps from topic to topic without finishing ideas: “I love painting. Did you see that TV show last night? I should start a fashion line.”</a:t>
            </a:r>
          </a:p>
          <a:p>
            <a:br>
              <a:rPr lang="en-US" dirty="0"/>
            </a:br>
            <a:endParaRPr lang="en-US" dirty="0"/>
          </a:p>
          <a:p>
            <a:r>
              <a:rPr lang="en-US" b="1" dirty="0"/>
              <a:t>A – Activities with painful consequences</a:t>
            </a:r>
          </a:p>
          <a:p>
            <a:r>
              <a:rPr lang="en-US" b="1" dirty="0"/>
              <a:t>Definition</a:t>
            </a:r>
            <a:r>
              <a:rPr lang="en-US" dirty="0"/>
              <a:t>: Engaging impulsively in pleasurable but risky behaviors without regard for consequences.</a:t>
            </a:r>
          </a:p>
          <a:p>
            <a:r>
              <a:rPr lang="en-US" b="1" dirty="0"/>
              <a:t>Example</a:t>
            </a:r>
            <a:r>
              <a:rPr lang="en-US" dirty="0"/>
              <a:t>: Reckless spending, unprotected sex, gambling sprees, sudden business investments, or dangerous driving.</a:t>
            </a:r>
          </a:p>
          <a:p>
            <a:br>
              <a:rPr lang="en-US" dirty="0"/>
            </a:br>
            <a:endParaRPr lang="en-US" dirty="0"/>
          </a:p>
          <a:p>
            <a:r>
              <a:rPr lang="en-US" b="1" dirty="0"/>
              <a:t>S – Sleep (decreased need)</a:t>
            </a:r>
          </a:p>
          <a:p>
            <a:r>
              <a:rPr lang="en-US" b="1" dirty="0"/>
              <a:t>Definition</a:t>
            </a:r>
            <a:r>
              <a:rPr lang="en-US" dirty="0"/>
              <a:t>: The person feels rested with significantly less sleep than usual.</a:t>
            </a:r>
          </a:p>
          <a:p>
            <a:r>
              <a:rPr lang="en-US" b="1" dirty="0"/>
              <a:t>Example</a:t>
            </a:r>
            <a:r>
              <a:rPr lang="en-US" dirty="0"/>
              <a:t>: Sleeps 2–3 hours per night for several days but reports feeling “energized” and not tired.</a:t>
            </a:r>
          </a:p>
          <a:p>
            <a:br>
              <a:rPr lang="en-US" dirty="0"/>
            </a:br>
            <a:endParaRPr lang="en-US" dirty="0"/>
          </a:p>
          <a:p>
            <a:r>
              <a:rPr lang="en-US" b="1" dirty="0"/>
              <a:t>T – Talkativeness / Pressured Speech</a:t>
            </a:r>
          </a:p>
          <a:p>
            <a:r>
              <a:rPr lang="en-US" b="1" dirty="0"/>
              <a:t>Definition</a:t>
            </a:r>
            <a:r>
              <a:rPr lang="en-US" dirty="0"/>
              <a:t>: Speech is rapid, difficult to interrupt; the person may talk nonstop or move quickly from topic to topic.</a:t>
            </a:r>
          </a:p>
          <a:p>
            <a:r>
              <a:rPr lang="en-US" b="1" dirty="0"/>
              <a:t>Example</a:t>
            </a:r>
            <a:r>
              <a:rPr lang="en-US" dirty="0"/>
              <a:t>: You ask one question and receive a 15-minute monologue with little room to interject.</a:t>
            </a:r>
          </a:p>
          <a:p>
            <a:br>
              <a:rPr lang="en-US" dirty="0"/>
            </a:br>
            <a:endParaRPr lang="en-US" dirty="0"/>
          </a:p>
          <a:p>
            <a:r>
              <a:rPr lang="en-US" b="1" dirty="0"/>
              <a:t>📝 Diagnostic Note</a:t>
            </a:r>
          </a:p>
          <a:p>
            <a:r>
              <a:rPr lang="en-US" dirty="0"/>
              <a:t>These symptoms must occur during a </a:t>
            </a:r>
            <a:r>
              <a:rPr lang="en-US" b="1" dirty="0"/>
              <a:t>distinct period of abnormally elevated, expansive, or irritable mood</a:t>
            </a:r>
            <a:r>
              <a:rPr lang="en-US" dirty="0"/>
              <a:t>, lasting at least </a:t>
            </a:r>
            <a:r>
              <a:rPr lang="en-US" b="1" dirty="0"/>
              <a:t>1 week</a:t>
            </a:r>
            <a:r>
              <a:rPr lang="en-US" dirty="0"/>
              <a:t> (or any duration if hospitalization is required).</a:t>
            </a:r>
          </a:p>
          <a:p>
            <a:r>
              <a:rPr lang="en-US" b="1" dirty="0"/>
              <a:t>≥3 symptoms</a:t>
            </a:r>
            <a:r>
              <a:rPr lang="en-US" dirty="0"/>
              <a:t> needed if mood is elevated/expansive; </a:t>
            </a:r>
            <a:r>
              <a:rPr lang="en-US" b="1" dirty="0"/>
              <a:t>≥4</a:t>
            </a:r>
            <a:r>
              <a:rPr lang="en-US" dirty="0"/>
              <a:t> if mood is only irritable.</a:t>
            </a:r>
          </a:p>
          <a:p>
            <a:pPr eaLnBrk="1" hangingPunct="1"/>
            <a:endParaRPr lang="en-US" altLang="en-US" dirty="0">
              <a:latin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in general anyone who is depressed is more likely to be depressed, but the more risk factors they have from this list, the more likely they are to potentially have bipolar. The top two in particular. If you’re the 3</a:t>
            </a:r>
            <a:r>
              <a:rPr lang="en-US" altLang="en-US" sz="1200" baseline="30000" dirty="0"/>
              <a:t>rd</a:t>
            </a:r>
            <a:r>
              <a:rPr lang="en-US" altLang="en-US" sz="1200" dirty="0"/>
              <a:t> gen of clearly documented bipolar 1 = gf, father, and you’re depressed, </a:t>
            </a:r>
            <a:r>
              <a:rPr lang="en-US" altLang="en-US" sz="1200" dirty="0" err="1"/>
              <a:t>esp</a:t>
            </a:r>
            <a:r>
              <a:rPr lang="en-US" altLang="en-US" sz="1200" dirty="0"/>
              <a:t> if depressed early, then you’re a little more than 50% likely to have bipolar than depression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if you have psychotic features and you’re under 20, then you have a 95% chance of having bipolar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all the rest are relative risks, but they’re worth thinking about – younger you are, how quickly you get depressed, if you get almost catatonic, if you have atypical depression, or if you don’t seem to get better, then these are bigger risk factors that you’re in a depressed phase of bipolar.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but the top two you’re more likely than not.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Wellbutrin had a reputation when it first came out that it had a lower manic switching rate, but not true. every antidepressant has a manic switching risk, even trazodone.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if you’ve only been manic on an antidepressant med, then you’re still likely bipolar, b/c you have a certain genetic underpinning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1200" dirty="0"/>
              <a:t>Disagreement about diagnostic implication of manic switching only in context of antidepressants</a:t>
            </a: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Patients who are initially and correctly diagnosed with unipolar major depression (major depressive disorder) may eventually manifest new or modified symptoms warranting a change in diagnosis.</a:t>
            </a: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Patients with bipolar disorder often suffer one or more episodes of major depression and initially receive a diagnosis of major depressive disorder, prior to their first manic or hypomanic syndrome. As an example, a meta-analysis identified five longitudinal studies with adults and adolescents (total n &gt;3000) who were diagnosed with major depressive disorder; the mean length of follow-up across the studies ranged from 12 to 18 years [</a:t>
            </a:r>
            <a:r>
              <a:rPr lang="en-US" b="0" i="0" u="none" strike="noStrike" dirty="0">
                <a:solidFill>
                  <a:srgbClr val="005B92"/>
                </a:solidFill>
                <a:effectLst/>
                <a:latin typeface="Noto Sans" panose="020B0502040504020204" pitchFamily="34" charset="0"/>
                <a:hlinkClick r:id="rId3"/>
              </a:rPr>
              <a:t>26</a:t>
            </a:r>
            <a:r>
              <a:rPr lang="en-US" b="0" i="0" dirty="0">
                <a:solidFill>
                  <a:srgbClr val="232323"/>
                </a:solidFill>
                <a:effectLst/>
                <a:latin typeface="Noto Sans" panose="020B0502040504020204" pitchFamily="34" charset="0"/>
              </a:rPr>
              <a:t>]. Bipolar disorder was eventually diagnosed in 23 percent. The probability of switching diagnoses was greatest in the first five years of follow-up and was higher in patients with the following characteristics: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Younger age of onset of their first lifetime major depressive episode</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Family history of bipolar disorder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During major depressive episodes: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Psychosis (</a:t>
            </a:r>
            <a:r>
              <a:rPr lang="en-US" b="0" i="0" dirty="0" err="1">
                <a:solidFill>
                  <a:srgbClr val="232323"/>
                </a:solidFill>
                <a:effectLst/>
                <a:latin typeface="Noto Sans" panose="020B0502040504020204" pitchFamily="34" charset="0"/>
              </a:rPr>
              <a:t>eg</a:t>
            </a:r>
            <a:r>
              <a:rPr lang="en-US" b="0" i="0" dirty="0">
                <a:solidFill>
                  <a:srgbClr val="232323"/>
                </a:solidFill>
                <a:effectLst/>
                <a:latin typeface="Noto Sans" panose="020B0502040504020204" pitchFamily="34" charset="0"/>
              </a:rPr>
              <a:t>, delusions and/or hallucinations)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Subthreshold hypomanic symptoms such as decreased need for sleep, unusually high energy, or increased goal directed activity</a:t>
            </a:r>
          </a:p>
          <a:p>
            <a:pPr algn="l"/>
            <a:r>
              <a:rPr lang="en-US" b="0" i="0" dirty="0">
                <a:solidFill>
                  <a:srgbClr val="232323"/>
                </a:solidFill>
                <a:effectLst/>
                <a:latin typeface="Noto Sans" panose="020B0502040504020204" pitchFamily="34" charset="0"/>
              </a:rPr>
              <a:t>In addition, treatment resistance in patients with major depressive disorder and the presence of comorbid attention deficit hyperactivity disorder or substance use disorders are associated with diagnostic conversion to bipolar disorder [</a:t>
            </a:r>
            <a:r>
              <a:rPr lang="en-US" b="0" i="0" u="none" strike="noStrike" dirty="0">
                <a:solidFill>
                  <a:srgbClr val="005B92"/>
                </a:solidFill>
                <a:effectLst/>
                <a:latin typeface="Noto Sans" panose="020B0502040504020204" pitchFamily="34" charset="0"/>
                <a:hlinkClick r:id="rId4"/>
              </a:rPr>
              <a:t>27,28</a:t>
            </a:r>
            <a:r>
              <a:rPr lang="en-US" b="0" i="0" dirty="0">
                <a:solidFill>
                  <a:srgbClr val="232323"/>
                </a:solidFill>
                <a:effectLst/>
                <a:latin typeface="Noto Sans" panose="020B0502040504020204" pitchFamily="34" charset="0"/>
              </a:rPr>
              <a:t>].</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34</a:t>
            </a:fld>
            <a:endParaRPr lang="en-US"/>
          </a:p>
        </p:txBody>
      </p:sp>
    </p:spTree>
    <p:extLst>
      <p:ext uri="{BB962C8B-B14F-4D97-AF65-F5344CB8AC3E}">
        <p14:creationId xmlns:p14="http://schemas.microsoft.com/office/powerpoint/2010/main" val="218702205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actual criteria and what is the differential if they present with depression + psychotic features?</a:t>
            </a:r>
          </a:p>
          <a:p>
            <a:r>
              <a:rPr lang="en-US" dirty="0"/>
              <a:t>how to differentiate MDD from prodromal schizophrenia, schizophreniform, schizoaffective</a:t>
            </a:r>
          </a:p>
          <a:p>
            <a:endParaRPr lang="en-US" dirty="0"/>
          </a:p>
          <a:p>
            <a:r>
              <a:rPr lang="en-US" b="1" dirty="0"/>
              <a:t>Delusions</a:t>
            </a:r>
            <a:r>
              <a:rPr lang="en-US" dirty="0"/>
              <a:t> (most common):</a:t>
            </a:r>
          </a:p>
          <a:p>
            <a:pPr>
              <a:buFont typeface="Arial" panose="020B0604020202020204" pitchFamily="34" charset="0"/>
              <a:buChar char="•"/>
            </a:pPr>
            <a:r>
              <a:rPr lang="en-US" dirty="0"/>
              <a:t>Nihilistic: "My organs have rotted away."</a:t>
            </a:r>
          </a:p>
          <a:p>
            <a:pPr>
              <a:buFont typeface="Arial" panose="020B0604020202020204" pitchFamily="34" charset="0"/>
              <a:buChar char="•"/>
            </a:pPr>
            <a:r>
              <a:rPr lang="en-US" dirty="0"/>
              <a:t>Guilty: "I caused a global catastrophe."</a:t>
            </a:r>
          </a:p>
          <a:p>
            <a:pPr>
              <a:buFont typeface="Arial" panose="020B0604020202020204" pitchFamily="34" charset="0"/>
              <a:buChar char="•"/>
            </a:pPr>
            <a:r>
              <a:rPr lang="en-US" dirty="0"/>
              <a:t>Somatic: "My brain is leaking out."</a:t>
            </a:r>
          </a:p>
          <a:p>
            <a:r>
              <a:rPr lang="en-US" b="1" dirty="0"/>
              <a:t>Hallucinations</a:t>
            </a:r>
            <a:r>
              <a:rPr lang="en-US" dirty="0"/>
              <a:t>:</a:t>
            </a:r>
          </a:p>
          <a:p>
            <a:pPr>
              <a:buFont typeface="Arial" panose="020B0604020202020204" pitchFamily="34" charset="0"/>
              <a:buChar char="•"/>
            </a:pPr>
            <a:r>
              <a:rPr lang="en-US" dirty="0"/>
              <a:t>Typically </a:t>
            </a:r>
            <a:r>
              <a:rPr lang="en-US" b="1" dirty="0"/>
              <a:t>auditory</a:t>
            </a:r>
            <a:r>
              <a:rPr lang="en-US" dirty="0"/>
              <a:t> (e.g., voices condemning the person)</a:t>
            </a:r>
          </a:p>
          <a:p>
            <a:pPr>
              <a:buFont typeface="Arial" panose="020B0604020202020204" pitchFamily="34" charset="0"/>
              <a:buChar char="•"/>
            </a:pPr>
            <a:r>
              <a:rPr lang="en-US" dirty="0"/>
              <a:t>May also include olfactory or tactile hallucinations</a:t>
            </a:r>
          </a:p>
          <a:p>
            <a:endParaRPr lang="en-US" dirty="0"/>
          </a:p>
          <a:p>
            <a:endParaRPr lang="en-US" dirty="0"/>
          </a:p>
          <a:p>
            <a:r>
              <a:rPr lang="en-US" dirty="0"/>
              <a:t>in youth </a:t>
            </a:r>
            <a:r>
              <a:rPr lang="en-US" dirty="0" err="1"/>
              <a:t>mdd</a:t>
            </a:r>
            <a:r>
              <a:rPr lang="en-US" dirty="0"/>
              <a:t> with psychotic features is bipolar disorder</a:t>
            </a:r>
          </a:p>
          <a:p>
            <a:r>
              <a:rPr lang="en-US" dirty="0"/>
              <a:t>in adults, if you get psychotic depression in your 30’s or 40’s you can still just have depression</a:t>
            </a:r>
          </a:p>
          <a:p>
            <a:endParaRPr lang="en-US" dirty="0"/>
          </a:p>
          <a:p>
            <a:r>
              <a:rPr lang="en-US" dirty="0"/>
              <a:t>it’s a more severe form of depression</a:t>
            </a:r>
          </a:p>
          <a:p>
            <a:r>
              <a:rPr lang="en-US" dirty="0"/>
              <a:t>accompanied by either delusions, hallucinations</a:t>
            </a:r>
          </a:p>
        </p:txBody>
      </p:sp>
      <p:sp>
        <p:nvSpPr>
          <p:cNvPr id="4" name="Slide Number Placeholder 3"/>
          <p:cNvSpPr>
            <a:spLocks noGrp="1"/>
          </p:cNvSpPr>
          <p:nvPr>
            <p:ph type="sldNum" sz="quarter" idx="5"/>
          </p:nvPr>
        </p:nvSpPr>
        <p:spPr/>
        <p:txBody>
          <a:bodyPr/>
          <a:lstStyle/>
          <a:p>
            <a:fld id="{5C54E9F8-92F8-4B55-82EC-A02EDCD01654}" type="slidenum">
              <a:rPr lang="en-US" smtClean="0"/>
              <a:t>35</a:t>
            </a:fld>
            <a:endParaRPr lang="en-US"/>
          </a:p>
        </p:txBody>
      </p:sp>
    </p:spTree>
    <p:extLst>
      <p:ext uri="{BB962C8B-B14F-4D97-AF65-F5344CB8AC3E}">
        <p14:creationId xmlns:p14="http://schemas.microsoft.com/office/powerpoint/2010/main" val="2812840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common, costly, and caring clinicians can greatly make a difference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Primary/non-psychiatric specialty care is often the first (and only) point of contact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b="1" dirty="0"/>
              <a:t>Key Message</a:t>
            </a:r>
            <a:r>
              <a:rPr lang="en-US" dirty="0"/>
              <a:t>: Depression is not rare in emergency settings—it's common, often hidden, and increasingly prevalent.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Each 1-point increase in PHQ-9 score is associated with a 6% increase in likelihood of ED utilization. </a:t>
            </a:r>
          </a:p>
          <a:p>
            <a:endParaRPr lang="en-US" dirty="0"/>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7.</a:t>
            </a:r>
            <a:r>
              <a:rPr lang="en-US" sz="1200" b="0" i="0" u="none" strike="noStrike" kern="1200" dirty="0">
                <a:solidFill>
                  <a:schemeClr val="tx1"/>
                </a:solidFill>
                <a:effectLst/>
                <a:latin typeface="+mn-lt"/>
                <a:ea typeface="+mn-ea"/>
                <a:cs typeface="+mn-cs"/>
                <a:hlinkClick r:id="rId3"/>
              </a:rPr>
              <a:t>Public Health Surveillance of Behavioral Health Emergencies Through Emergency Medical Services Data.</a:t>
            </a:r>
            <a:endParaRPr lang="en-US" dirty="0"/>
          </a:p>
          <a:p>
            <a:r>
              <a:rPr lang="en-US" sz="1200" b="0" i="0" kern="1200" dirty="0">
                <a:solidFill>
                  <a:schemeClr val="tx1"/>
                </a:solidFill>
                <a:effectLst/>
                <a:latin typeface="+mn-lt"/>
                <a:ea typeface="+mn-ea"/>
                <a:cs typeface="+mn-cs"/>
              </a:rPr>
              <a:t>Prehospital Emergency Care. 2021. Rivard MK, Cash RE, Chrzan K, et al.</a:t>
            </a:r>
          </a:p>
          <a:p>
            <a:r>
              <a:rPr lang="en-US" sz="1200" b="0" i="0" kern="1200" dirty="0">
                <a:solidFill>
                  <a:schemeClr val="tx1"/>
                </a:solidFill>
                <a:effectLst/>
                <a:latin typeface="+mn-lt"/>
                <a:ea typeface="+mn-ea"/>
                <a:cs typeface="+mn-cs"/>
              </a:rPr>
              <a:t>9.</a:t>
            </a:r>
            <a:r>
              <a:rPr lang="en-US" sz="1200" b="0" i="0" u="none" strike="noStrike" kern="1200" dirty="0">
                <a:solidFill>
                  <a:schemeClr val="tx1"/>
                </a:solidFill>
                <a:effectLst/>
                <a:latin typeface="+mn-lt"/>
                <a:ea typeface="+mn-ea"/>
                <a:cs typeface="+mn-cs"/>
                <a:hlinkClick r:id="rId4"/>
              </a:rPr>
              <a:t>Socioeconomic and Demographic Modifiers of Depression's Impact on Emergency Department Utilization: A Stratified Analysis.</a:t>
            </a:r>
            <a:endParaRPr lang="en-US" dirty="0"/>
          </a:p>
          <a:p>
            <a:r>
              <a:rPr lang="en-US" sz="1200" b="0" i="0" kern="1200" dirty="0">
                <a:solidFill>
                  <a:schemeClr val="tx1"/>
                </a:solidFill>
                <a:effectLst/>
                <a:latin typeface="+mn-lt"/>
                <a:ea typeface="+mn-ea"/>
                <a:cs typeface="+mn-cs"/>
              </a:rPr>
              <a:t>The Journal of Emergency Medicine. 2025. Chen W, Wang J.</a:t>
            </a:r>
          </a:p>
          <a:p>
            <a:endParaRPr lang="en-US" dirty="0"/>
          </a:p>
          <a:p>
            <a:r>
              <a:rPr lang="en-US" sz="1200" b="0" i="0" kern="1200" dirty="0">
                <a:solidFill>
                  <a:schemeClr val="tx1"/>
                </a:solidFill>
                <a:effectLst/>
                <a:latin typeface="+mn-lt"/>
                <a:ea typeface="+mn-ea"/>
                <a:cs typeface="+mn-cs"/>
              </a:rPr>
              <a:t>9.</a:t>
            </a:r>
            <a:r>
              <a:rPr lang="en-US" sz="1200" b="0" i="0" u="none" strike="noStrike" kern="1200" dirty="0">
                <a:solidFill>
                  <a:schemeClr val="tx1"/>
                </a:solidFill>
                <a:effectLst/>
                <a:latin typeface="+mn-lt"/>
                <a:ea typeface="+mn-ea"/>
                <a:cs typeface="+mn-cs"/>
                <a:hlinkClick r:id="rId4"/>
              </a:rPr>
              <a:t>Socioeconomic and Demographic Modifiers of Depression's Impact on Emergency Department Utilization: A Stratified Analysis.</a:t>
            </a:r>
            <a:endParaRPr lang="en-US" dirty="0"/>
          </a:p>
          <a:p>
            <a:r>
              <a:rPr lang="en-US" sz="1200" b="0" i="0" kern="1200" dirty="0">
                <a:solidFill>
                  <a:schemeClr val="tx1"/>
                </a:solidFill>
                <a:effectLst/>
                <a:latin typeface="+mn-lt"/>
                <a:ea typeface="+mn-ea"/>
                <a:cs typeface="+mn-cs"/>
              </a:rPr>
              <a:t>The Journal of Emergency Medicine. 2025. Chen W, Wang J.</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by 2030, MDD will be the leading cause of disease burden worldwide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From 2005-&gt;2010 economic burden of individuals with MDD increased by 21.5% (from $173.2 billion to $210.5 billion, inflation-adjusted dollars),with approximately 45% attributable to direct costs, 5% to suicide-related costs, and 50% to workplace costs.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WHO https://</a:t>
            </a:r>
            <a:r>
              <a:rPr lang="en-US" dirty="0" err="1"/>
              <a:t>www.who.int</a:t>
            </a:r>
            <a:r>
              <a:rPr lang="en-US" dirty="0"/>
              <a:t>/news-room/fact-sheets/detail/depression#:~:text=An%20estimated%203.8%25%20of%20the,among%20women%20than%20among%20men.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r>
              <a:rPr lang="en-US" dirty="0"/>
              <a:t>big impact on the world</a:t>
            </a:r>
          </a:p>
          <a:p>
            <a:r>
              <a:rPr lang="en-US" b="0" i="0" dirty="0">
                <a:solidFill>
                  <a:srgbClr val="3C4245"/>
                </a:solidFill>
                <a:effectLst/>
                <a:latin typeface="Noto Sans" panose="020B0502040504020204" pitchFamily="34" charset="0"/>
              </a:rPr>
              <a:t>Researchers estimate that 12 billion productive work days are lost every year to depression and anxiety alone, at a cost of nearly US$ 1 trillion.</a:t>
            </a:r>
          </a:p>
          <a:p>
            <a:endParaRPr lang="en-US" b="0" i="0" dirty="0">
              <a:solidFill>
                <a:srgbClr val="3C4245"/>
              </a:solidFill>
              <a:effectLst/>
              <a:latin typeface="Noto Sans" panose="020B0502040504020204" pitchFamily="34" charset="0"/>
            </a:endParaRPr>
          </a:p>
          <a:p>
            <a:r>
              <a:rPr lang="en-US" b="1" dirty="0"/>
              <a:t>Disability-Adjusted Life Years (DALYs)</a:t>
            </a:r>
            <a:r>
              <a:rPr lang="en-US" dirty="0"/>
              <a:t>: Depression is a leading cause of </a:t>
            </a:r>
            <a:r>
              <a:rPr lang="en-US" b="1" dirty="0"/>
              <a:t>disability</a:t>
            </a:r>
            <a:r>
              <a:rPr lang="en-US" dirty="0"/>
              <a:t> and is associated with a high number of </a:t>
            </a:r>
            <a:r>
              <a:rPr lang="en-US" b="1" dirty="0"/>
              <a:t>Disability-Adjusted Life Years (DALYs)</a:t>
            </a:r>
            <a:r>
              <a:rPr lang="en-US" dirty="0"/>
              <a:t>. DALYs measure the total burden of disease by considering both years of life lost due to premature death and years lived with disability. In 2017, depression was responsible for an estimated </a:t>
            </a:r>
            <a:r>
              <a:rPr lang="en-US" b="1" dirty="0"/>
              <a:t>7.5% of the global DALYs</a:t>
            </a:r>
            <a:r>
              <a:rPr lang="en-US" dirty="0"/>
              <a:t>.</a:t>
            </a:r>
          </a:p>
          <a:p>
            <a:endParaRPr lang="en-US" b="0" i="0" dirty="0">
              <a:solidFill>
                <a:srgbClr val="3C4245"/>
              </a:solidFill>
              <a:effectLst/>
              <a:latin typeface="Noto Sans" panose="020B0502040504020204" pitchFamily="34" charset="0"/>
            </a:endParaRPr>
          </a:p>
          <a:p>
            <a:r>
              <a:rPr lang="en-US" dirty="0"/>
              <a:t>According to the World Health Organization (WHO) and the Global Burden of Disease (GBD) Study, depression remains a leading cause of disability worldwide. Specifically, the GBD 2019 analysis identified depressive disorders as one of the top contributors to years lived with disability (YLDs) globally. This burden is significant across all age groups, both sexes, and various regions, underscoring the pervasive impact of depression on global health. ​</a:t>
            </a:r>
            <a:r>
              <a:rPr lang="en-US" dirty="0">
                <a:hlinkClick r:id="rId5"/>
              </a:rPr>
              <a:t>Wikipedia+2The Lancet+2Wikipedia+2</a:t>
            </a:r>
            <a:r>
              <a:rPr lang="en-US" dirty="0">
                <a:hlinkClick r:id="rId6"/>
              </a:rPr>
              <a:t>The Lancet</a:t>
            </a:r>
            <a:endParaRPr lang="en-US" dirty="0"/>
          </a:p>
          <a:p>
            <a:r>
              <a:rPr lang="en-US" dirty="0"/>
              <a:t>Moreover, projections indicate that by 2030, depression will become the leading cause of disease burden worldwide. This anticipated rise emphasizes the critical need for effective mental health interventions and policies to address the growing impact of depression on individuals and societies</a:t>
            </a:r>
          </a:p>
          <a:p>
            <a:endParaRPr lang="en-US" b="0" i="0" dirty="0">
              <a:solidFill>
                <a:srgbClr val="3C4245"/>
              </a:solidFill>
              <a:effectLst/>
              <a:latin typeface="Noto Sans" panose="020B0502040504020204" pitchFamily="34" charset="0"/>
            </a:endParaRPr>
          </a:p>
          <a:p>
            <a:endParaRPr lang="en-US" b="0" i="0" dirty="0">
              <a:solidFill>
                <a:srgbClr val="3C4245"/>
              </a:solidFill>
              <a:effectLst/>
              <a:latin typeface="Noto Sans" panose="020B0502040504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4</a:t>
            </a:fld>
            <a:endParaRPr lang="en-US"/>
          </a:p>
        </p:txBody>
      </p:sp>
    </p:spTree>
    <p:extLst>
      <p:ext uri="{BB962C8B-B14F-4D97-AF65-F5344CB8AC3E}">
        <p14:creationId xmlns:p14="http://schemas.microsoft.com/office/powerpoint/2010/main" val="854797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6E7094-00BE-2C44-BA7C-5B432C8CB1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B2225-7AB5-EC85-DB2C-6F23C5D450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51E706-D69E-5F79-58E7-B13F07F2EBD7}"/>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nearly 1 in 10 Americans experienced a major depressive episode in the past year</a:t>
            </a:r>
          </a:p>
          <a:p>
            <a:endParaRPr lang="en-US" sz="1200" b="0" i="0" kern="1200" dirty="0">
              <a:solidFill>
                <a:schemeClr val="tx1"/>
              </a:solidFill>
              <a:effectLst/>
              <a:latin typeface="+mn-lt"/>
              <a:ea typeface="+mn-ea"/>
              <a:cs typeface="+mn-cs"/>
            </a:endParaRPr>
          </a:p>
          <a:p>
            <a:r>
              <a:rPr lang="en-US" dirty="0"/>
              <a:t>https://</a:t>
            </a:r>
            <a:r>
              <a:rPr lang="en-US" dirty="0" err="1"/>
              <a:t>pmc.ncbi.nlm.nih.gov</a:t>
            </a:r>
            <a:r>
              <a:rPr lang="en-US" dirty="0"/>
              <a:t>/articles/PMC9483000/ - Nationally representative study of US individuals 12+, 2015-2019</a:t>
            </a:r>
          </a:p>
          <a:p>
            <a:r>
              <a:rPr lang="en-US" b="0" i="0" dirty="0">
                <a:solidFill>
                  <a:srgbClr val="1B1B1B"/>
                </a:solidFill>
                <a:effectLst/>
                <a:latin typeface="Cambria" panose="02040503050406030204" pitchFamily="18" charset="0"/>
              </a:rPr>
              <a:t>The percentage of those with depression in the overall population who reported speaking with a medical professional about or receiving medication for depression did not change appreciably from 2015 to 2019 and remained low, below 6%. </a:t>
            </a:r>
          </a:p>
          <a:p>
            <a:r>
              <a:rPr lang="en-US" b="0" i="0" dirty="0">
                <a:solidFill>
                  <a:srgbClr val="1B1B1B"/>
                </a:solidFill>
                <a:effectLst/>
                <a:latin typeface="Cambria" panose="02040503050406030204" pitchFamily="18" charset="0"/>
              </a:rPr>
              <a:t>For instance, reports indicate that there are 30 psychiatrists per 100,000 people in Massachusetts versus 5.3 per 100,000 in Idaho.</a:t>
            </a:r>
            <a:r>
              <a:rPr lang="en-US" b="0" i="0" u="sng" baseline="30000" dirty="0">
                <a:solidFill>
                  <a:srgbClr val="005EA2"/>
                </a:solidFill>
                <a:effectLst/>
                <a:latin typeface="Cambria" panose="02040503050406030204" pitchFamily="18" charset="0"/>
                <a:hlinkClick r:id="rId3"/>
              </a:rPr>
              <a:t>29</a:t>
            </a:r>
            <a:r>
              <a:rPr lang="en-US" b="0" i="0" dirty="0">
                <a:solidFill>
                  <a:srgbClr val="1B1B1B"/>
                </a:solidFill>
                <a:effectLst/>
                <a:latin typeface="Cambria" panose="02040503050406030204" pitchFamily="18" charset="0"/>
              </a:rPr>
              <a:t> Psychiatrists are more likely to practice in counties with higher average income and a proportion of adults with extensive formal education.</a:t>
            </a:r>
            <a:r>
              <a:rPr lang="en-US" b="0" i="0" u="sng" baseline="30000" dirty="0">
                <a:solidFill>
                  <a:srgbClr val="005EA2"/>
                </a:solidFill>
                <a:effectLst/>
                <a:latin typeface="Cambria" panose="02040503050406030204" pitchFamily="18" charset="0"/>
                <a:hlinkClick r:id="rId3"/>
              </a:rPr>
              <a:t>29</a:t>
            </a:r>
            <a:r>
              <a:rPr lang="en-US" b="0" i="0" dirty="0">
                <a:solidFill>
                  <a:srgbClr val="1B1B1B"/>
                </a:solidFill>
                <a:effectLst/>
                <a:latin typeface="Cambria" panose="02040503050406030204" pitchFamily="18" charset="0"/>
              </a:rPr>
              <a:t> </a:t>
            </a:r>
          </a:p>
          <a:p>
            <a:endParaRPr lang="en-US" dirty="0"/>
          </a:p>
          <a:p>
            <a:r>
              <a:rPr lang="en-US" dirty="0"/>
              <a:t>Studies suggest that the </a:t>
            </a:r>
            <a:r>
              <a:rPr lang="en-US" b="1" dirty="0"/>
              <a:t>median age of onset</a:t>
            </a:r>
            <a:r>
              <a:rPr lang="en-US" dirty="0"/>
              <a:t> for major depressive disorder (MDD) is around </a:t>
            </a:r>
            <a:r>
              <a:rPr lang="en-US" b="1" dirty="0"/>
              <a:t>24 years</a:t>
            </a:r>
            <a:r>
              <a:rPr lang="en-US" dirty="0"/>
              <a:t>. Depression often starts in adolescence, with a significant number of cases emerging before the age of 30.</a:t>
            </a:r>
          </a:p>
          <a:p>
            <a:endParaRPr lang="en-US" dirty="0"/>
          </a:p>
          <a:p>
            <a:r>
              <a:rPr lang="en-US" dirty="0"/>
              <a:t>Earlier age of onset associated with worse lifetime course, greater chances of recurrence, chronicity, and impairment in role functioning</a:t>
            </a:r>
          </a:p>
          <a:p>
            <a:endParaRPr lang="en-US" dirty="0"/>
          </a:p>
          <a:p>
            <a:r>
              <a:rPr lang="en-US" dirty="0"/>
              <a:t>Risk for recurrence progressively increases with each episode of MDD (kindling effect?)</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60723CD8-74AA-3987-B7FD-5EF2F952AF7B}"/>
              </a:ext>
            </a:extLst>
          </p:cNvPr>
          <p:cNvSpPr>
            <a:spLocks noGrp="1"/>
          </p:cNvSpPr>
          <p:nvPr>
            <p:ph type="sldNum" sz="quarter" idx="5"/>
          </p:nvPr>
        </p:nvSpPr>
        <p:spPr/>
        <p:txBody>
          <a:bodyPr/>
          <a:lstStyle/>
          <a:p>
            <a:fld id="{5C54E9F8-92F8-4B55-82EC-A02EDCD01654}" type="slidenum">
              <a:rPr lang="en-US" smtClean="0"/>
              <a:t>5</a:t>
            </a:fld>
            <a:endParaRPr lang="en-US"/>
          </a:p>
        </p:txBody>
      </p:sp>
    </p:spTree>
    <p:extLst>
      <p:ext uri="{BB962C8B-B14F-4D97-AF65-F5344CB8AC3E}">
        <p14:creationId xmlns:p14="http://schemas.microsoft.com/office/powerpoint/2010/main" val="25527182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8BBE89-C4A4-32C1-3665-96707918F1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0A8C95-2DBB-1097-A43D-1DE9F58A0B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3C074D-0E7B-4B66-88AE-CF6C8AB93AA2}"/>
              </a:ext>
            </a:extLst>
          </p:cNvPr>
          <p:cNvSpPr>
            <a:spLocks noGrp="1"/>
          </p:cNvSpPr>
          <p:nvPr>
            <p:ph type="body" idx="1"/>
          </p:nvPr>
        </p:nvSpPr>
        <p:spPr/>
        <p:txBody>
          <a:bodyPr/>
          <a:lstStyle/>
          <a:p>
            <a:r>
              <a:rPr lang="en-US" dirty="0"/>
              <a:t>there’s a lot of acquired disability from not treating this</a:t>
            </a:r>
          </a:p>
        </p:txBody>
      </p:sp>
      <p:sp>
        <p:nvSpPr>
          <p:cNvPr id="4" name="Slide Number Placeholder 3">
            <a:extLst>
              <a:ext uri="{FF2B5EF4-FFF2-40B4-BE49-F238E27FC236}">
                <a16:creationId xmlns:a16="http://schemas.microsoft.com/office/drawing/2014/main" id="{0FD2E71F-C2B8-C086-E878-C091443864C2}"/>
              </a:ext>
            </a:extLst>
          </p:cNvPr>
          <p:cNvSpPr>
            <a:spLocks noGrp="1"/>
          </p:cNvSpPr>
          <p:nvPr>
            <p:ph type="sldNum" sz="quarter" idx="5"/>
          </p:nvPr>
        </p:nvSpPr>
        <p:spPr/>
        <p:txBody>
          <a:bodyPr/>
          <a:lstStyle/>
          <a:p>
            <a:fld id="{5C54E9F8-92F8-4B55-82EC-A02EDCD01654}" type="slidenum">
              <a:rPr lang="en-US" smtClean="0"/>
              <a:t>6</a:t>
            </a:fld>
            <a:endParaRPr lang="en-US"/>
          </a:p>
        </p:txBody>
      </p:sp>
    </p:spTree>
    <p:extLst>
      <p:ext uri="{BB962C8B-B14F-4D97-AF65-F5344CB8AC3E}">
        <p14:creationId xmlns:p14="http://schemas.microsoft.com/office/powerpoint/2010/main" val="11740729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Arial" panose="020B0604020202020204" pitchFamily="34" charset="0"/>
              <a:buChar char="•"/>
            </a:pPr>
            <a:endParaRPr lang="en-US" dirty="0"/>
          </a:p>
          <a:p>
            <a:pPr marL="57150" indent="0">
              <a:buNone/>
              <a:defRPr/>
            </a:pPr>
            <a:r>
              <a:rPr lang="en-US" sz="2200" b="1" dirty="0">
                <a:ea typeface="ＭＳ Ｐゴシック" charset="0"/>
                <a:cs typeface="Times New Roman"/>
              </a:rPr>
              <a:t>Genetics</a:t>
            </a:r>
          </a:p>
          <a:p>
            <a:pPr marL="800100" lvl="1">
              <a:defRPr/>
            </a:pPr>
            <a:r>
              <a:rPr lang="en-US" sz="2200" dirty="0">
                <a:ea typeface="ＭＳ Ｐゴシック" charset="0"/>
                <a:cs typeface="Times New Roman"/>
              </a:rPr>
              <a:t>50% of the variance in the transmission of mood disorders is genetic</a:t>
            </a:r>
          </a:p>
          <a:p>
            <a:pPr marL="800100" lvl="1">
              <a:defRPr/>
            </a:pPr>
            <a:r>
              <a:rPr lang="en-US" sz="2200" dirty="0">
                <a:ea typeface="ＭＳ Ｐゴシック" charset="0"/>
                <a:cs typeface="Times New Roman"/>
              </a:rPr>
              <a:t>Possible evidence for MAOI-A gene and serotonin transporter gene</a:t>
            </a:r>
          </a:p>
          <a:p>
            <a:pPr marL="0" indent="0">
              <a:buNone/>
              <a:defRPr/>
            </a:pPr>
            <a:r>
              <a:rPr lang="en-US" sz="2200" b="1" dirty="0">
                <a:ea typeface="ＭＳ Ｐゴシック" charset="0"/>
                <a:cs typeface="Times New Roman"/>
              </a:rPr>
              <a:t>Biologic</a:t>
            </a:r>
          </a:p>
          <a:p>
            <a:pPr lvl="1" eaLnBrk="1" hangingPunct="1">
              <a:defRPr/>
            </a:pPr>
            <a:r>
              <a:rPr lang="en-US" sz="2200" dirty="0">
                <a:ea typeface="ＭＳ Ｐゴシック" charset="0"/>
                <a:cs typeface="Times New Roman"/>
              </a:rPr>
              <a:t>MRI scans show low frontal lobe volume and high ventricular volume</a:t>
            </a:r>
          </a:p>
          <a:p>
            <a:pPr marL="57150" indent="0">
              <a:buNone/>
              <a:defRPr/>
            </a:pPr>
            <a:r>
              <a:rPr lang="en-US" sz="2200" b="1" dirty="0">
                <a:ea typeface="ＭＳ Ｐゴシック" charset="0"/>
                <a:cs typeface="Times New Roman"/>
              </a:rPr>
              <a:t>Environment</a:t>
            </a:r>
          </a:p>
          <a:p>
            <a:pPr lvl="1" eaLnBrk="1" hangingPunct="1">
              <a:defRPr/>
            </a:pPr>
            <a:r>
              <a:rPr lang="en-US" sz="2200" dirty="0">
                <a:ea typeface="ＭＳ Ｐゴシック" charset="0"/>
                <a:cs typeface="Times New Roman"/>
              </a:rPr>
              <a:t>Having one depressed parent doubles the risk for child (both parents depressed quadruples the risk)</a:t>
            </a:r>
          </a:p>
          <a:p>
            <a:pPr lvl="1" eaLnBrk="1" hangingPunct="1">
              <a:defRPr/>
            </a:pPr>
            <a:r>
              <a:rPr lang="en-US" sz="2200" dirty="0">
                <a:ea typeface="ＭＳ Ｐゴシック" charset="0"/>
                <a:cs typeface="Times New Roman"/>
              </a:rPr>
              <a:t>Family conflict or divorce, abuse or neglect, more rejection and less expression of affect, less support, communication problems, family SES, recent stressor or loss</a:t>
            </a:r>
          </a:p>
          <a:p>
            <a:pPr lvl="1" eaLnBrk="1" hangingPunct="1">
              <a:defRPr/>
            </a:pPr>
            <a:endParaRPr lang="en-US" sz="2200" dirty="0">
              <a:ea typeface="ＭＳ Ｐゴシック" charset="0"/>
              <a:cs typeface="Times New Roman"/>
            </a:endParaRPr>
          </a:p>
          <a:p>
            <a:pPr lvl="1" eaLnBrk="1" hangingPunct="1">
              <a:defRPr/>
            </a:pPr>
            <a:r>
              <a:rPr lang="en-US" sz="2200" b="1" dirty="0">
                <a:ea typeface="ＭＳ Ｐゴシック" charset="0"/>
                <a:cs typeface="Times New Roman"/>
              </a:rPr>
              <a:t>Neuroinflammation:</a:t>
            </a:r>
          </a:p>
          <a:p>
            <a:r>
              <a:rPr lang="en-US" sz="4800" dirty="0"/>
              <a:t>Patients with autoimmune or infectious diseases are more likely to develop depression </a:t>
            </a:r>
          </a:p>
          <a:p>
            <a:r>
              <a:rPr lang="en-US" sz="4800" dirty="0"/>
              <a:t>Individuals </a:t>
            </a:r>
            <a:r>
              <a:rPr lang="en-US" sz="4800" u="sng" dirty="0"/>
              <a:t>without</a:t>
            </a:r>
            <a:r>
              <a:rPr lang="en-US" sz="4800" dirty="0"/>
              <a:t> depression display depressive symptoms after treatment with cytokines or cytokine inducers, while antidepressants relieve these symptoms</a:t>
            </a:r>
          </a:p>
          <a:p>
            <a:r>
              <a:rPr lang="en-US" sz="4800" dirty="0"/>
              <a:t>Increased concentrations of pro-inflammatory cytokines and their receptors in patients with MDD</a:t>
            </a:r>
            <a:endParaRPr lang="en-US" sz="4800" b="1" dirty="0"/>
          </a:p>
          <a:p>
            <a:r>
              <a:rPr lang="en-US" sz="4800" b="1" dirty="0"/>
              <a:t>An inflammatory response within the brain or spinal cord associated with MDD</a:t>
            </a:r>
            <a:r>
              <a:rPr lang="en-US" sz="4800" dirty="0"/>
              <a:t> mediated by the production of cytokines, chemokines, reactive oxygen species, and secondary messengers</a:t>
            </a:r>
          </a:p>
          <a:p>
            <a:r>
              <a:rPr lang="en-US" sz="4800" dirty="0"/>
              <a:t>+Immunosurveillance, remodeling, memory, learning</a:t>
            </a:r>
          </a:p>
          <a:p>
            <a:pPr marL="685800" indent="-685800">
              <a:buFontTx/>
              <a:buChar char="-"/>
            </a:pPr>
            <a:r>
              <a:rPr lang="en-US" sz="4800" dirty="0"/>
              <a:t>TBI, infections, autoimmune disorders, trauma, aging, stress</a:t>
            </a:r>
          </a:p>
          <a:p>
            <a:pPr marL="685800" indent="-685800">
              <a:buFontTx/>
              <a:buChar char="-"/>
            </a:pPr>
            <a:endParaRPr lang="en-US" sz="4800" dirty="0"/>
          </a:p>
          <a:p>
            <a:r>
              <a:rPr lang="en-US" sz="4800" b="1" dirty="0"/>
              <a:t>Neuroinflammation in Depression</a:t>
            </a:r>
          </a:p>
          <a:p>
            <a:pPr>
              <a:buFont typeface="Arial" panose="020B0604020202020204" pitchFamily="34" charset="0"/>
              <a:buChar char="•"/>
            </a:pPr>
            <a:r>
              <a:rPr lang="en-US" sz="4800" dirty="0"/>
              <a:t>Higher cytokines in MDD patients</a:t>
            </a:r>
          </a:p>
          <a:p>
            <a:pPr>
              <a:buFont typeface="Arial" panose="020B0604020202020204" pitchFamily="34" charset="0"/>
              <a:buChar char="•"/>
            </a:pPr>
            <a:r>
              <a:rPr lang="en-US" sz="4800" dirty="0"/>
              <a:t>Depression can follow infections, autoimmune flares</a:t>
            </a:r>
          </a:p>
          <a:p>
            <a:pPr>
              <a:buFont typeface="Arial" panose="020B0604020202020204" pitchFamily="34" charset="0"/>
              <a:buChar char="•"/>
            </a:pPr>
            <a:r>
              <a:rPr lang="en-US" sz="4800" dirty="0"/>
              <a:t>Inflammatory model gaining traction: IL-6, TNF-</a:t>
            </a:r>
            <a:r>
              <a:rPr lang="el-GR" sz="4800" dirty="0"/>
              <a:t>α, </a:t>
            </a:r>
            <a:r>
              <a:rPr lang="en-US" sz="4800" dirty="0"/>
              <a:t>CRP involvement</a:t>
            </a:r>
          </a:p>
          <a:p>
            <a:pPr marL="685800" indent="-685800">
              <a:buFontTx/>
              <a:buChar char="-"/>
            </a:pPr>
            <a:endParaRPr lang="en-US" sz="4800" b="1" dirty="0"/>
          </a:p>
          <a:p>
            <a:pPr>
              <a:buFont typeface="Arial" panose="020B0604020202020204" pitchFamily="34" charset="0"/>
              <a:buChar char="•"/>
            </a:pPr>
            <a:endParaRPr lang="en-US" dirty="0"/>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8</a:t>
            </a:fld>
            <a:endParaRPr lang="en-US"/>
          </a:p>
        </p:txBody>
      </p:sp>
    </p:spTree>
    <p:extLst>
      <p:ext uri="{BB962C8B-B14F-4D97-AF65-F5344CB8AC3E}">
        <p14:creationId xmlns:p14="http://schemas.microsoft.com/office/powerpoint/2010/main" val="1538671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1148CB-69A7-2FA8-4970-334D10B6C3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E14A4B-8E87-B357-1D0D-37E4AA095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FD93D88-4E74-DB4D-FE7A-A1061D0B6DEE}"/>
              </a:ext>
            </a:extLst>
          </p:cNvPr>
          <p:cNvSpPr>
            <a:spLocks noGrp="1"/>
          </p:cNvSpPr>
          <p:nvPr>
            <p:ph type="body" idx="1"/>
          </p:nvPr>
        </p:nvSpPr>
        <p:spPr/>
        <p:txBody>
          <a:bodyPr/>
          <a:lstStyle/>
          <a:p>
            <a:r>
              <a:rPr lang="en-US" dirty="0"/>
              <a:t>≥5 symptoms during a 2-week period</a:t>
            </a:r>
          </a:p>
          <a:p>
            <a:r>
              <a:rPr lang="en-US" dirty="0"/>
              <a:t>Must include either: depressed mood or anhedonia</a:t>
            </a:r>
          </a:p>
          <a:p>
            <a:r>
              <a:rPr lang="en-US" dirty="0"/>
              <a:t>Functional impairment required</a:t>
            </a:r>
          </a:p>
          <a:p>
            <a:r>
              <a:rPr lang="en-US" dirty="0"/>
              <a:t>Exclude substance/medical causes</a:t>
            </a:r>
            <a:endParaRPr lang="en-US" b="0" i="0" dirty="0">
              <a:solidFill>
                <a:srgbClr val="232323"/>
              </a:solidFill>
              <a:effectLst/>
              <a:latin typeface="Noto Sans" panose="020B0502040504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lang="en-US" b="0" i="0" dirty="0">
              <a:solidFill>
                <a:srgbClr val="232323"/>
              </a:solidFill>
              <a:effectLst/>
              <a:latin typeface="Noto Sans" panose="020B0502040504020204" pitchFamily="34" charset="0"/>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lang="en-US" b="1" i="0" dirty="0">
                <a:solidFill>
                  <a:srgbClr val="232323"/>
                </a:solidFill>
                <a:effectLst/>
                <a:latin typeface="Noto Sans" panose="020B0502040504020204" pitchFamily="34" charset="0"/>
              </a:rPr>
              <a:t>None of the nine symptoms of unipolar major depression is pathognomonic for the disorder, and each symptom can occur in other psychiatric illnesses as well as general medical disorders [</a:t>
            </a:r>
            <a:r>
              <a:rPr lang="en-US" b="1" i="0" u="none" strike="noStrike" dirty="0">
                <a:solidFill>
                  <a:srgbClr val="005B92"/>
                </a:solidFill>
                <a:effectLst/>
                <a:latin typeface="Noto Sans" panose="020B0502040504020204" pitchFamily="34" charset="0"/>
                <a:hlinkClick r:id="rId3"/>
              </a:rPr>
              <a:t>19</a:t>
            </a:r>
            <a:r>
              <a:rPr lang="en-US" b="1" i="0" dirty="0">
                <a:solidFill>
                  <a:srgbClr val="232323"/>
                </a:solidFill>
                <a:effectLst/>
                <a:latin typeface="Noto Sans" panose="020B0502040504020204" pitchFamily="34" charset="0"/>
              </a:rPr>
              <a:t>]. In addition, episodes of major depression can vary within a patient or across patients because the combination of symptoms in one episode differ from the combination in another episode.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Depressed mood: A pervasive and sustained negative </a:t>
            </a:r>
            <a:r>
              <a:rPr kumimoji="0" lang="en-US" sz="1200" b="1" i="0" u="none" strike="noStrike" kern="1200" cap="none" spc="0" normalizeH="0" baseline="0" noProof="0" dirty="0">
                <a:ln>
                  <a:noFill/>
                </a:ln>
                <a:solidFill>
                  <a:prstClr val="black"/>
                </a:solidFill>
                <a:effectLst/>
                <a:uLnTx/>
                <a:uFillTx/>
                <a:latin typeface="Calibri"/>
                <a:ea typeface="+mn-ea"/>
                <a:cs typeface="+mn-cs"/>
              </a:rPr>
              <a:t>emotion, sadness, pessimism</a:t>
            </a:r>
            <a:r>
              <a:rPr kumimoji="0" lang="en-US" sz="1200" b="0" i="0" u="none" strike="noStrike" kern="1200" cap="none" spc="0" normalizeH="0" baseline="0" noProof="0" dirty="0">
                <a:ln>
                  <a:noFill/>
                </a:ln>
                <a:solidFill>
                  <a:prstClr val="black"/>
                </a:solidFill>
                <a:effectLst/>
                <a:uLnTx/>
                <a:uFillTx/>
                <a:latin typeface="Calibri"/>
                <a:ea typeface="+mn-ea"/>
                <a:cs typeface="+mn-cs"/>
              </a:rPr>
              <a:t> </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1" i="0" u="none" strike="noStrike" kern="1200" cap="none" spc="0" normalizeH="0" baseline="0" noProof="0" dirty="0">
                <a:ln>
                  <a:noFill/>
                </a:ln>
                <a:solidFill>
                  <a:prstClr val="black"/>
                </a:solidFill>
                <a:effectLst/>
                <a:uLnTx/>
                <a:uFillTx/>
                <a:latin typeface="Calibri"/>
                <a:ea typeface="+mn-ea"/>
                <a:cs typeface="+mn-cs"/>
              </a:rPr>
              <a:t>Anhedonia</a:t>
            </a:r>
            <a:r>
              <a:rPr kumimoji="0" lang="en-US" sz="1200" b="0" i="0" u="none" strike="noStrike" kern="1200" cap="none" spc="0" normalizeH="0" baseline="0" noProof="0" dirty="0">
                <a:ln>
                  <a:noFill/>
                </a:ln>
                <a:solidFill>
                  <a:prstClr val="black"/>
                </a:solidFill>
                <a:effectLst/>
                <a:uLnTx/>
                <a:uFillTx/>
                <a:latin typeface="Calibri"/>
                <a:ea typeface="+mn-ea"/>
                <a:cs typeface="+mn-cs"/>
              </a:rPr>
              <a:t>: inability to experience pleasure – overlaps with many disorders</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Sleep: insomnia or hypersomnia, early morning awakening,  altered architecture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Appetite: can be increased or decreased, carb cravings</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Psychomotor retardation – exhaustion, inability to complete simple tasks, to almost paralysis/ agitation – restlessness, anxiety</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Lack of energy, fatigue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Worthlessness, guilt – often for not being able to improve their depression </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Decreased concentration, difficulties to plan and execute</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a:ea typeface="+mn-ea"/>
                <a:cs typeface="+mn-cs"/>
              </a:rPr>
              <a:t>Suicidal ideation or self-injurious, suicidal</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pPr algn="l"/>
            <a:r>
              <a:rPr lang="en-US" b="0" i="0" dirty="0">
                <a:solidFill>
                  <a:srgbClr val="232323"/>
                </a:solidFill>
                <a:effectLst/>
                <a:latin typeface="Noto Sans" panose="020B0604020202020204" pitchFamily="34" charset="0"/>
              </a:rPr>
              <a:t>Ask about the specific nature of the ideation, intent, plans, available means (</a:t>
            </a:r>
            <a:r>
              <a:rPr lang="en-US" b="0" i="0" dirty="0" err="1">
                <a:solidFill>
                  <a:srgbClr val="232323"/>
                </a:solidFill>
                <a:effectLst/>
                <a:latin typeface="Noto Sans" panose="020B0604020202020204" pitchFamily="34" charset="0"/>
              </a:rPr>
              <a:t>eg</a:t>
            </a:r>
            <a:r>
              <a:rPr lang="en-US" b="0" i="0" dirty="0">
                <a:solidFill>
                  <a:srgbClr val="232323"/>
                </a:solidFill>
                <a:effectLst/>
                <a:latin typeface="Noto Sans" panose="020B0604020202020204" pitchFamily="34" charset="0"/>
              </a:rPr>
              <a:t>, firearms), and actions.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604020202020204" pitchFamily="34" charset="0"/>
              </a:rPr>
              <a:t>Assess the patient for risk factors for suicide, including prior history of suicide attempts, comorbid psychiatric and general medical illnesses, and family history of suicidal behavior.</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604020202020204" pitchFamily="34" charset="0"/>
              </a:rPr>
              <a:t>Develop a safety plan for further evaluation and treatment that depends upon the level of risk and may range from continued primary care follow-up alone to outpatient psychiatric or emergency room psychiatric evaluation.</a:t>
            </a:r>
          </a:p>
          <a:p>
            <a:pPr marL="257175" marR="0" lvl="0" indent="-257175" algn="l" defTabSz="685800" rtl="0" eaLnBrk="1" fontAlgn="auto" latinLnBrk="0" hangingPunct="1">
              <a:lnSpc>
                <a:spcPct val="100000"/>
              </a:lnSpc>
              <a:spcBef>
                <a:spcPct val="20000"/>
              </a:spcBef>
              <a:spcAft>
                <a:spcPts val="0"/>
              </a:spcAft>
              <a:buClrTx/>
              <a:buSzTx/>
              <a:buFont typeface="Arial" panose="020B0604020202020204" pitchFamily="34" charset="0"/>
              <a:buChar char="•"/>
              <a:tabLst/>
              <a:defRPr/>
            </a:pPr>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a:p>
            <a:endParaRPr lang="en-US" dirty="0"/>
          </a:p>
        </p:txBody>
      </p:sp>
      <p:sp>
        <p:nvSpPr>
          <p:cNvPr id="4" name="Slide Number Placeholder 3">
            <a:extLst>
              <a:ext uri="{FF2B5EF4-FFF2-40B4-BE49-F238E27FC236}">
                <a16:creationId xmlns:a16="http://schemas.microsoft.com/office/drawing/2014/main" id="{470E0AE8-C58C-841A-0B72-9F17E331050C}"/>
              </a:ext>
            </a:extLst>
          </p:cNvPr>
          <p:cNvSpPr>
            <a:spLocks noGrp="1"/>
          </p:cNvSpPr>
          <p:nvPr>
            <p:ph type="sldNum" sz="quarter" idx="5"/>
          </p:nvPr>
        </p:nvSpPr>
        <p:spPr/>
        <p:txBody>
          <a:bodyPr/>
          <a:lstStyle/>
          <a:p>
            <a:fld id="{5C54E9F8-92F8-4B55-82EC-A02EDCD01654}" type="slidenum">
              <a:rPr lang="en-US" smtClean="0"/>
              <a:t>9</a:t>
            </a:fld>
            <a:endParaRPr lang="en-US"/>
          </a:p>
        </p:txBody>
      </p:sp>
    </p:spTree>
    <p:extLst>
      <p:ext uri="{BB962C8B-B14F-4D97-AF65-F5344CB8AC3E}">
        <p14:creationId xmlns:p14="http://schemas.microsoft.com/office/powerpoint/2010/main" val="2206270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24DC6F-6D97-FED0-B6A7-13DC562DA0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524E8F0-18BD-8AD2-974F-9C05B16C85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0E5C5C-7A74-D256-7C41-A8ABF4C0EAEE}"/>
              </a:ext>
            </a:extLst>
          </p:cNvPr>
          <p:cNvSpPr>
            <a:spLocks noGrp="1"/>
          </p:cNvSpPr>
          <p:nvPr>
            <p:ph type="body" idx="1"/>
          </p:nvPr>
        </p:nvSpPr>
        <p:spPr/>
        <p:txBody>
          <a:bodyPr/>
          <a:lstStyle/>
          <a:p>
            <a:r>
              <a:rPr lang="en-US" b="1" dirty="0"/>
              <a:t>Phenotypes of Depression</a:t>
            </a:r>
          </a:p>
          <a:p>
            <a:pPr>
              <a:buFont typeface="Arial" panose="020B0604020202020204" pitchFamily="34" charset="0"/>
              <a:buChar char="•"/>
            </a:pPr>
            <a:r>
              <a:rPr lang="en-US" b="1" dirty="0"/>
              <a:t>Melancholic</a:t>
            </a:r>
            <a:r>
              <a:rPr lang="en-US" dirty="0"/>
              <a:t>: Profound anhedonia, early morning worsening, weight loss</a:t>
            </a:r>
          </a:p>
          <a:p>
            <a:pPr>
              <a:buFont typeface="Arial" panose="020B0604020202020204" pitchFamily="34" charset="0"/>
              <a:buChar char="•"/>
            </a:pPr>
            <a:r>
              <a:rPr lang="en-US" b="1" dirty="0"/>
              <a:t>Atypical</a:t>
            </a:r>
            <a:r>
              <a:rPr lang="en-US" dirty="0"/>
              <a:t>: Mood reactivity, hypersomnia, hyperphagia, leaden paralysis</a:t>
            </a:r>
          </a:p>
          <a:p>
            <a:pPr>
              <a:buFont typeface="Arial" panose="020B0604020202020204" pitchFamily="34" charset="0"/>
              <a:buChar char="•"/>
            </a:pPr>
            <a:r>
              <a:rPr lang="en-US" b="1" dirty="0"/>
              <a:t>Psychotic</a:t>
            </a:r>
            <a:r>
              <a:rPr lang="en-US" dirty="0"/>
              <a:t>: Delusions/hallucinations, poor prognosis</a:t>
            </a:r>
          </a:p>
          <a:p>
            <a:pPr>
              <a:buFont typeface="Arial" panose="020B0604020202020204" pitchFamily="34" charset="0"/>
              <a:buChar char="•"/>
            </a:pPr>
            <a:r>
              <a:rPr lang="en-US" b="1" dirty="0"/>
              <a:t>Masked depression</a:t>
            </a:r>
            <a:r>
              <a:rPr lang="en-US" dirty="0"/>
              <a:t>: Somatic complaints in primary care settings</a:t>
            </a:r>
          </a:p>
          <a:p>
            <a:pPr algn="l"/>
            <a:endParaRPr lang="en-US" b="0" i="0" dirty="0">
              <a:solidFill>
                <a:srgbClr val="232323"/>
              </a:solidFill>
              <a:effectLst/>
              <a:latin typeface="Noto Sans" panose="020B0502040504020204" pitchFamily="34" charset="0"/>
            </a:endParaRPr>
          </a:p>
          <a:p>
            <a:pPr algn="l"/>
            <a:endParaRPr lang="en-US" b="0" i="0" dirty="0">
              <a:solidFill>
                <a:srgbClr val="232323"/>
              </a:solidFill>
              <a:effectLst/>
              <a:latin typeface="Noto Sans" panose="020B0502040504020204" pitchFamily="34" charset="0"/>
            </a:endParaRPr>
          </a:p>
          <a:p>
            <a:pPr algn="l"/>
            <a:r>
              <a:rPr lang="en-US" b="0" i="0" dirty="0">
                <a:solidFill>
                  <a:srgbClr val="232323"/>
                </a:solidFill>
                <a:effectLst/>
                <a:latin typeface="Noto Sans" panose="020B0502040504020204" pitchFamily="34" charset="0"/>
              </a:rPr>
              <a:t>Older studies showed that melancholia, a more severe form of major depression, is less likely than </a:t>
            </a:r>
            <a:r>
              <a:rPr lang="en-US" b="0" i="0" dirty="0" err="1">
                <a:solidFill>
                  <a:srgbClr val="232323"/>
                </a:solidFill>
                <a:effectLst/>
                <a:latin typeface="Noto Sans" panose="020B0502040504020204" pitchFamily="34" charset="0"/>
              </a:rPr>
              <a:t>nonmelancholic</a:t>
            </a:r>
            <a:r>
              <a:rPr lang="en-US" b="0" i="0" dirty="0">
                <a:solidFill>
                  <a:srgbClr val="232323"/>
                </a:solidFill>
                <a:effectLst/>
                <a:latin typeface="Noto Sans" panose="020B0502040504020204" pitchFamily="34" charset="0"/>
              </a:rPr>
              <a:t> depression to respond to psychotherapy [</a:t>
            </a:r>
            <a:r>
              <a:rPr lang="en-US" b="0" i="0" u="none" strike="noStrike" dirty="0">
                <a:solidFill>
                  <a:srgbClr val="005B92"/>
                </a:solidFill>
                <a:effectLst/>
                <a:latin typeface="Noto Sans" panose="020B0502040504020204" pitchFamily="34" charset="0"/>
                <a:hlinkClick r:id="rId3"/>
              </a:rPr>
              <a:t>35</a:t>
            </a:r>
            <a:r>
              <a:rPr lang="en-US" b="0" i="0" dirty="0">
                <a:solidFill>
                  <a:srgbClr val="232323"/>
                </a:solidFill>
                <a:effectLst/>
                <a:latin typeface="Noto Sans" panose="020B0502040504020204" pitchFamily="34" charset="0"/>
              </a:rPr>
              <a:t>]. By contrast, a more recent meta-analysis of individual patient data from four randomized trials compared cognitive-behavioral therapy with an antidepressant drug in patients with unipolar major depression (total n = 805), and found that the depressive subtypes were not associated with a better response to a one treatment modality over the other modality [</a:t>
            </a:r>
            <a:r>
              <a:rPr lang="en-US" b="0" i="0" u="none" strike="noStrike" dirty="0">
                <a:solidFill>
                  <a:srgbClr val="005B92"/>
                </a:solidFill>
                <a:effectLst/>
                <a:latin typeface="Noto Sans" panose="020B0502040504020204" pitchFamily="34" charset="0"/>
                <a:hlinkClick r:id="rId4"/>
              </a:rPr>
              <a:t>36</a:t>
            </a:r>
            <a:r>
              <a:rPr lang="en-US" b="0" i="0" dirty="0">
                <a:solidFill>
                  <a:srgbClr val="232323"/>
                </a:solidFill>
                <a:effectLst/>
                <a:latin typeface="Noto Sans" panose="020B0502040504020204" pitchFamily="34" charset="0"/>
              </a:rPr>
              <a:t>]. In addition, the presence of atypical features or melancholic features did not predict outcome for patients who received a particular treatment modality; however, patients with more severe forms of melancholia would be unlikely to participate in such clinical trials.</a:t>
            </a:r>
          </a:p>
          <a:p>
            <a:pPr algn="l"/>
            <a:endParaRPr lang="en-US" b="1" i="0" dirty="0">
              <a:effectLst/>
              <a:latin typeface="Söhne"/>
            </a:endParaRPr>
          </a:p>
          <a:p>
            <a:pPr algn="l"/>
            <a:r>
              <a:rPr lang="en-US" b="1" i="0" dirty="0">
                <a:effectLst/>
                <a:latin typeface="Söhne"/>
              </a:rPr>
              <a:t>Melancholic Depression: https://</a:t>
            </a:r>
            <a:r>
              <a:rPr lang="en-US" b="1" i="0" dirty="0" err="1">
                <a:effectLst/>
                <a:latin typeface="Söhne"/>
              </a:rPr>
              <a:t>www.psychiatrictimes.com</a:t>
            </a:r>
            <a:r>
              <a:rPr lang="en-US" b="1" i="0" dirty="0">
                <a:effectLst/>
                <a:latin typeface="Söhne"/>
              </a:rPr>
              <a:t>/view/update-melancholia </a:t>
            </a:r>
          </a:p>
          <a:p>
            <a:pPr algn="l"/>
            <a:r>
              <a:rPr lang="en-US" b="1" i="0" dirty="0">
                <a:solidFill>
                  <a:srgbClr val="D1D5DB"/>
                </a:solidFill>
                <a:effectLst/>
                <a:latin typeface="Söhne"/>
              </a:rPr>
              <a:t>Core Features: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Profound and pervasive loss of interest or pleasure in almost all activities.</a:t>
            </a:r>
          </a:p>
          <a:p>
            <a:pPr marL="742950" lvl="1" indent="-285750" algn="l">
              <a:buFont typeface="+mj-lt"/>
              <a:buAutoNum type="arabicPeriod"/>
            </a:pPr>
            <a:r>
              <a:rPr lang="en-US" b="0" i="0" dirty="0">
                <a:solidFill>
                  <a:srgbClr val="D1D5DB"/>
                </a:solidFill>
                <a:effectLst/>
                <a:latin typeface="Söhne"/>
              </a:rPr>
              <a:t>Distinct quality of mood characterized by a deep and pervasive sadness.</a:t>
            </a:r>
          </a:p>
          <a:p>
            <a:pPr algn="l">
              <a:buFont typeface="+mj-lt"/>
              <a:buAutoNum type="arabicPeriod"/>
            </a:pPr>
            <a:r>
              <a:rPr lang="en-US" b="1" i="0" dirty="0">
                <a:solidFill>
                  <a:srgbClr val="D1D5DB"/>
                </a:solidFill>
                <a:effectLst/>
                <a:latin typeface="Söhne"/>
              </a:rPr>
              <a:t>Psychomotor Changes: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Typically associated with psychomotor agitation or retardation.</a:t>
            </a:r>
          </a:p>
          <a:p>
            <a:pPr marL="742950" lvl="1" indent="-285750" algn="l">
              <a:buFont typeface="+mj-lt"/>
              <a:buAutoNum type="arabicPeriod"/>
            </a:pPr>
            <a:r>
              <a:rPr lang="en-US" b="0" i="0" dirty="0">
                <a:solidFill>
                  <a:srgbClr val="D1D5DB"/>
                </a:solidFill>
                <a:effectLst/>
                <a:latin typeface="Söhne"/>
              </a:rPr>
              <a:t>Agitation may involve restlessness, pacing, or handwringing.</a:t>
            </a:r>
          </a:p>
          <a:p>
            <a:pPr marL="742950" lvl="1" indent="-285750" algn="l">
              <a:buFont typeface="+mj-lt"/>
              <a:buAutoNum type="arabicPeriod"/>
            </a:pPr>
            <a:r>
              <a:rPr lang="en-US" b="0" i="0" dirty="0">
                <a:solidFill>
                  <a:srgbClr val="D1D5DB"/>
                </a:solidFill>
                <a:effectLst/>
                <a:latin typeface="Söhne"/>
              </a:rPr>
              <a:t>Retardation may involve slowed movements and speech.</a:t>
            </a:r>
          </a:p>
          <a:p>
            <a:pPr algn="l">
              <a:buFont typeface="+mj-lt"/>
              <a:buAutoNum type="arabicPeriod"/>
            </a:pPr>
            <a:r>
              <a:rPr lang="en-US" b="1" i="0" dirty="0">
                <a:solidFill>
                  <a:srgbClr val="D1D5DB"/>
                </a:solidFill>
                <a:effectLst/>
                <a:latin typeface="Söhne"/>
              </a:rPr>
              <a:t>Sleep Disturbances: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Significant disruptions in sleep patterns, often experiencing early morning awakening.</a:t>
            </a:r>
          </a:p>
          <a:p>
            <a:pPr algn="l">
              <a:buFont typeface="+mj-lt"/>
              <a:buAutoNum type="arabicPeriod"/>
            </a:pPr>
            <a:r>
              <a:rPr lang="en-US" b="1" i="0" dirty="0">
                <a:solidFill>
                  <a:srgbClr val="D1D5DB"/>
                </a:solidFill>
                <a:effectLst/>
                <a:latin typeface="Söhne"/>
              </a:rPr>
              <a:t>Anorexia and Weight Loss: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Significant weight loss or loss of appetite.</a:t>
            </a:r>
          </a:p>
          <a:p>
            <a:pPr algn="l">
              <a:buFont typeface="+mj-lt"/>
              <a:buAutoNum type="arabicPeriod"/>
            </a:pPr>
            <a:r>
              <a:rPr lang="en-US" b="1" i="0" dirty="0">
                <a:solidFill>
                  <a:srgbClr val="D1D5DB"/>
                </a:solidFill>
                <a:effectLst/>
                <a:latin typeface="Söhne"/>
              </a:rPr>
              <a:t>Guilt and Worthlessness: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Excessive or inappropriate guilt and feelings of worthlessness.</a:t>
            </a:r>
          </a:p>
          <a:p>
            <a:pPr algn="l">
              <a:buFont typeface="+mj-lt"/>
              <a:buAutoNum type="arabicPeriod"/>
            </a:pPr>
            <a:r>
              <a:rPr lang="en-US" b="1" i="0" dirty="0">
                <a:solidFill>
                  <a:srgbClr val="D1D5DB"/>
                </a:solidFill>
                <a:effectLst/>
                <a:latin typeface="Söhne"/>
              </a:rPr>
              <a:t>Diurnal Variation:</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Symptoms tend to be worse in the morning and may improve as the day progresses.</a:t>
            </a:r>
          </a:p>
          <a:p>
            <a:pPr algn="l"/>
            <a:endParaRPr lang="en-US" b="1" i="0" dirty="0">
              <a:effectLst/>
              <a:latin typeface="Söhne"/>
            </a:endParaRPr>
          </a:p>
          <a:p>
            <a:pPr algn="l"/>
            <a:r>
              <a:rPr lang="en-US" b="0" i="0" dirty="0">
                <a:solidFill>
                  <a:srgbClr val="232323"/>
                </a:solidFill>
                <a:effectLst/>
                <a:latin typeface="Times New Roman" panose="02020603050405020304" pitchFamily="18" charset="0"/>
              </a:rPr>
              <a:t>●</a:t>
            </a:r>
            <a:r>
              <a:rPr lang="en-US" b="1" i="0" dirty="0">
                <a:solidFill>
                  <a:srgbClr val="232323"/>
                </a:solidFill>
                <a:effectLst/>
                <a:latin typeface="Noto Sans" panose="020B0502040504020204" pitchFamily="34" charset="0"/>
              </a:rPr>
              <a:t>Melancholic features</a:t>
            </a:r>
            <a:r>
              <a:rPr lang="en-US" b="0" i="0" dirty="0">
                <a:solidFill>
                  <a:srgbClr val="232323"/>
                </a:solidFill>
                <a:effectLst/>
                <a:latin typeface="Noto Sans" panose="020B0502040504020204" pitchFamily="34" charset="0"/>
              </a:rPr>
              <a:t> – Melancholic features are characterized by at least four of the following symptoms during a depressive episode; at least one of the symptoms is either loss of pleasure or lack of reactivity to pleasurable stimuli [</a:t>
            </a:r>
            <a:r>
              <a:rPr lang="en-US" b="0" i="0" u="none" strike="noStrike" dirty="0">
                <a:solidFill>
                  <a:srgbClr val="005B92"/>
                </a:solidFill>
                <a:effectLst/>
                <a:latin typeface="Noto Sans" panose="020B0502040504020204" pitchFamily="34" charset="0"/>
                <a:hlinkClick r:id="rId5"/>
              </a:rPr>
              <a:t>8</a:t>
            </a:r>
            <a:r>
              <a:rPr lang="en-US" b="0" i="0" dirty="0">
                <a:solidFill>
                  <a:srgbClr val="232323"/>
                </a:solidFill>
                <a:effectLst/>
                <a:latin typeface="Noto Sans" panose="020B0502040504020204" pitchFamily="34" charset="0"/>
              </a:rPr>
              <a:t>]:</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Loss of pleasure in most activities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Unreactive to usually pleasurable stimuli (</a:t>
            </a:r>
            <a:r>
              <a:rPr lang="en-US" b="0" i="0" dirty="0" err="1">
                <a:solidFill>
                  <a:srgbClr val="232323"/>
                </a:solidFill>
                <a:effectLst/>
                <a:latin typeface="Noto Sans" panose="020B0502040504020204" pitchFamily="34" charset="0"/>
              </a:rPr>
              <a:t>ie</a:t>
            </a:r>
            <a:r>
              <a:rPr lang="en-US" b="0" i="0" dirty="0">
                <a:solidFill>
                  <a:srgbClr val="232323"/>
                </a:solidFill>
                <a:effectLst/>
                <a:latin typeface="Noto Sans" panose="020B0502040504020204" pitchFamily="34" charset="0"/>
              </a:rPr>
              <a:t>, does not feel better in response to positive events)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Depressed mood marked by profound despondency, despair, or gloominess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Early morning awakening (</a:t>
            </a:r>
            <a:r>
              <a:rPr lang="en-US" b="0" i="0" dirty="0" err="1">
                <a:solidFill>
                  <a:srgbClr val="232323"/>
                </a:solidFill>
                <a:effectLst/>
                <a:latin typeface="Noto Sans" panose="020B0502040504020204" pitchFamily="34" charset="0"/>
              </a:rPr>
              <a:t>eg</a:t>
            </a:r>
            <a:r>
              <a:rPr lang="en-US" b="0" i="0" dirty="0">
                <a:solidFill>
                  <a:srgbClr val="232323"/>
                </a:solidFill>
                <a:effectLst/>
                <a:latin typeface="Noto Sans" panose="020B0502040504020204" pitchFamily="34" charset="0"/>
              </a:rPr>
              <a:t>, two hours before usual hour of awakening)</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Psychomotor retardation or agitation</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Anorexia or weight loss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Excessive guilt</a:t>
            </a:r>
          </a:p>
          <a:p>
            <a:pPr algn="l"/>
            <a:endParaRPr lang="en-US" b="1" i="0" dirty="0">
              <a:effectLst/>
              <a:latin typeface="Söhne"/>
            </a:endParaRPr>
          </a:p>
          <a:p>
            <a:pPr algn="l"/>
            <a:r>
              <a:rPr lang="en-US" b="0" i="0" dirty="0">
                <a:solidFill>
                  <a:srgbClr val="000000"/>
                </a:solidFill>
                <a:effectLst/>
                <a:latin typeface="ui-sans-serif"/>
              </a:rPr>
              <a:t>In addition to asking such questions, I observe the patient. In severe melancholia, he or she may be monosyllabic and slow to move. In assessing a new patient, I seek information from a corroborative witness-a relative or friend. If the patient has a melancholic pattern, he will be described or acknowledged as insular and asocial during episodes and, often on specific questioning, as “losing the light in his eyes.”</a:t>
            </a:r>
          </a:p>
          <a:p>
            <a:pPr algn="l"/>
            <a:r>
              <a:rPr lang="en-US" b="0" i="0" dirty="0">
                <a:solidFill>
                  <a:srgbClr val="000000"/>
                </a:solidFill>
                <a:effectLst/>
                <a:latin typeface="ui-sans-serif"/>
              </a:rPr>
              <a:t>The likelihood of melancholia is increased if there is a family history of depression, bipolar disorder, or suicide; if episodes are likely to “come out of the blue” and are more severe and persistent than expected in relation to any stressors; and if the patient acknowledges a loss of agency (that it feels more like an imposed “disease” rather than a logical reaction to life stressors).</a:t>
            </a:r>
          </a:p>
          <a:p>
            <a:pPr algn="l"/>
            <a:r>
              <a:rPr lang="en-US" b="0" i="0" dirty="0">
                <a:solidFill>
                  <a:srgbClr val="000000"/>
                </a:solidFill>
                <a:effectLst/>
                <a:latin typeface="ui-sans-serif"/>
              </a:rPr>
              <a:t>For the majority of individuals with functional melancholia for which there is no organic cause, the first line of treatment is antidepressant medication-although not all antidepressant drug classes have comparable efficacy. For example, SSRIs are generally less effective than the dual-action antidepressants (SNRIs), which in turn are less effective than the TCAs and MAOIs, because of the greater contribution of noradrenaline and dopamine in the latter drug classes.</a:t>
            </a:r>
          </a:p>
          <a:p>
            <a:pPr algn="l"/>
            <a:r>
              <a:rPr lang="en-US" b="0" i="0" dirty="0">
                <a:solidFill>
                  <a:srgbClr val="000000"/>
                </a:solidFill>
                <a:effectLst/>
                <a:latin typeface="ui-sans-serif"/>
              </a:rPr>
              <a:t>A meta-analysis showed an 8% to 34% response to SSRIs and a 56% to 63% response to TCAs in patients with endogenous depression.</a:t>
            </a:r>
            <a:r>
              <a:rPr lang="en-US" b="0" i="0" baseline="30000" dirty="0">
                <a:solidFill>
                  <a:srgbClr val="000000"/>
                </a:solidFill>
                <a:effectLst/>
                <a:latin typeface="ui-sans-serif"/>
              </a:rPr>
              <a:t>11</a:t>
            </a:r>
            <a:r>
              <a:rPr lang="en-US" b="0" i="0" dirty="0">
                <a:solidFill>
                  <a:srgbClr val="000000"/>
                </a:solidFill>
                <a:effectLst/>
                <a:latin typeface="ui-sans-serif"/>
              </a:rPr>
              <a:t> In a study that we undertook, patients with melancholia who were younger than 46 years had comparable responses to a TCA or to an SSRI, but the TCA was twice as effective in 46- to 60-year-olds and 4-fold more effective in those older than age 60.</a:t>
            </a:r>
            <a:r>
              <a:rPr lang="en-US" b="0" i="0" baseline="30000" dirty="0">
                <a:solidFill>
                  <a:srgbClr val="000000"/>
                </a:solidFill>
                <a:effectLst/>
                <a:latin typeface="ui-sans-serif"/>
              </a:rPr>
              <a:t>12</a:t>
            </a:r>
            <a:r>
              <a:rPr lang="en-US" b="0" i="0" dirty="0">
                <a:solidFill>
                  <a:srgbClr val="000000"/>
                </a:solidFill>
                <a:effectLst/>
                <a:latin typeface="ui-sans-serif"/>
              </a:rPr>
              <a:t> As psychomotor disturbance becomes more distinct and severe with age, we presume that the phenotypic change reflects more monoaminergic systems being recruited and thus explains the need for broader-action antidepressants.</a:t>
            </a:r>
          </a:p>
          <a:p>
            <a:pPr algn="l"/>
            <a:r>
              <a:rPr lang="en-US" b="0" i="0" dirty="0">
                <a:solidFill>
                  <a:srgbClr val="000000"/>
                </a:solidFill>
                <a:effectLst/>
                <a:latin typeface="ui-sans-serif"/>
              </a:rPr>
              <a:t>Augmentation and/or switching to progressively broader-action antidepressants is suggested if there is no response to SSRI therapy after 2 to 4 weeks in an antidepressant-naive young patient with melancholia. While lithium is a commonly recommended augmenting agent, it appears to benefit only 10% to 20% of patients in my practice. I have greater success (on the order of 30% to 40%) in augmenting with low-dose (1.25 to 5 mg) olanzapine and assume that its benefits accrue from its distinct dopaminergic action. If improvement is not evident in the first week, it is discontinued. If treatment is successful, I try to taper and discontinue olanzapine a week after the symptoms remit. If symptom remission is not maintained, I move to a broader-spectrum antidepressant.</a:t>
            </a:r>
          </a:p>
          <a:p>
            <a:pPr algn="l"/>
            <a:r>
              <a:rPr lang="en-US" b="0" i="0" dirty="0">
                <a:solidFill>
                  <a:srgbClr val="000000"/>
                </a:solidFill>
                <a:effectLst/>
                <a:latin typeface="ui-sans-serif"/>
              </a:rPr>
              <a:t>In recent years, I have had success with a psychostimulant for melancholia. It can be used to augment all antidepressants other than MAOIs. I favor short-acting methylphenidate, at 10 mg </a:t>
            </a:r>
            <a:r>
              <a:rPr lang="en-US" b="0" i="1" dirty="0">
                <a:solidFill>
                  <a:srgbClr val="000000"/>
                </a:solidFill>
                <a:effectLst/>
                <a:latin typeface="ui-sans-serif"/>
              </a:rPr>
              <a:t>mane</a:t>
            </a:r>
            <a:r>
              <a:rPr lang="en-US" b="0" i="0" dirty="0">
                <a:solidFill>
                  <a:srgbClr val="000000"/>
                </a:solidFill>
                <a:effectLst/>
                <a:latin typeface="ui-sans-serif"/>
              </a:rPr>
              <a:t>, and generally do not need to increase beyond 30 mg daily. While I initially evaluated methylphenidate for treatment-resistant melancholia, its sustained benefit and its relatively low rate of adverse effects have encouraged me to use it relatively early as an augmenting agent.</a:t>
            </a:r>
            <a:r>
              <a:rPr lang="en-US" b="0" i="0" baseline="30000" dirty="0">
                <a:solidFill>
                  <a:srgbClr val="000000"/>
                </a:solidFill>
                <a:effectLst/>
                <a:latin typeface="ui-sans-serif"/>
              </a:rPr>
              <a:t>13</a:t>
            </a:r>
            <a:endParaRPr lang="en-US" b="1" i="0" dirty="0">
              <a:effectLst/>
              <a:latin typeface="Söhne"/>
            </a:endParaRPr>
          </a:p>
          <a:p>
            <a:pPr algn="l"/>
            <a:endParaRPr lang="en-US" b="1" i="0" dirty="0">
              <a:effectLst/>
              <a:latin typeface="Söhne"/>
            </a:endParaRPr>
          </a:p>
          <a:p>
            <a:pPr algn="l"/>
            <a:r>
              <a:rPr lang="en-US" b="1" i="0" dirty="0">
                <a:effectLst/>
                <a:latin typeface="Söhne"/>
              </a:rPr>
              <a:t>Atypical Depression:</a:t>
            </a:r>
          </a:p>
          <a:p>
            <a:pPr algn="l">
              <a:buFont typeface="+mj-lt"/>
              <a:buAutoNum type="arabicPeriod"/>
            </a:pPr>
            <a:r>
              <a:rPr lang="en-US" b="1" i="0" dirty="0">
                <a:solidFill>
                  <a:srgbClr val="D1D5DB"/>
                </a:solidFill>
                <a:effectLst/>
                <a:latin typeface="Söhne"/>
              </a:rPr>
              <a:t>Mood Reactivity:</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Improved mood in response to positive events or situations, which is a key distinguishing feature.</a:t>
            </a:r>
          </a:p>
          <a:p>
            <a:pPr algn="l">
              <a:buFont typeface="+mj-lt"/>
              <a:buAutoNum type="arabicPeriod"/>
            </a:pPr>
            <a:r>
              <a:rPr lang="en-US" b="1" i="0" dirty="0">
                <a:solidFill>
                  <a:srgbClr val="D1D5DB"/>
                </a:solidFill>
                <a:effectLst/>
                <a:latin typeface="Söhne"/>
              </a:rPr>
              <a:t>Hypersomnia:</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Increased sleep duration, often more than 10 hours per day.</a:t>
            </a:r>
          </a:p>
          <a:p>
            <a:pPr algn="l">
              <a:buFont typeface="+mj-lt"/>
              <a:buAutoNum type="arabicPeriod"/>
            </a:pPr>
            <a:r>
              <a:rPr lang="en-US" b="1" i="0" dirty="0">
                <a:solidFill>
                  <a:srgbClr val="D1D5DB"/>
                </a:solidFill>
                <a:effectLst/>
                <a:latin typeface="Söhne"/>
              </a:rPr>
              <a:t>Leaden Paralysis:</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A heavy, leaden feeling in the arms or legs that can be debilitating.</a:t>
            </a:r>
          </a:p>
          <a:p>
            <a:pPr algn="l">
              <a:buFont typeface="+mj-lt"/>
              <a:buAutoNum type="arabicPeriod"/>
            </a:pPr>
            <a:r>
              <a:rPr lang="en-US" b="1" i="0" dirty="0">
                <a:solidFill>
                  <a:srgbClr val="D1D5DB"/>
                </a:solidFill>
                <a:effectLst/>
                <a:latin typeface="Söhne"/>
              </a:rPr>
              <a:t>Increased Appetite or Weight Gain:</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Increased appetite, often with a preference for carbohydrate-rich foods.</a:t>
            </a:r>
          </a:p>
          <a:p>
            <a:pPr algn="l">
              <a:buFont typeface="+mj-lt"/>
              <a:buAutoNum type="arabicPeriod"/>
            </a:pPr>
            <a:r>
              <a:rPr lang="en-US" b="1" i="0" dirty="0">
                <a:solidFill>
                  <a:srgbClr val="D1D5DB"/>
                </a:solidFill>
                <a:effectLst/>
                <a:latin typeface="Söhne"/>
              </a:rPr>
              <a:t>Rejection Sensitivity:</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Hypersensitivity to interpersonal rejection, leading to social avoidance.</a:t>
            </a:r>
          </a:p>
          <a:p>
            <a:pPr algn="l">
              <a:buFont typeface="+mj-lt"/>
              <a:buAutoNum type="arabicPeriod"/>
            </a:pPr>
            <a:r>
              <a:rPr lang="en-US" b="1" i="0" dirty="0">
                <a:solidFill>
                  <a:srgbClr val="D1D5DB"/>
                </a:solidFill>
                <a:effectLst/>
                <a:latin typeface="Söhne"/>
              </a:rPr>
              <a:t>Longitudinal Course:</a:t>
            </a:r>
            <a:endParaRPr lang="en-US" b="0" i="0" dirty="0">
              <a:solidFill>
                <a:srgbClr val="D1D5DB"/>
              </a:solidFill>
              <a:effectLst/>
              <a:latin typeface="Söhne"/>
            </a:endParaRPr>
          </a:p>
          <a:p>
            <a:pPr marL="742950" lvl="1" indent="-285750" algn="l">
              <a:buFont typeface="+mj-lt"/>
              <a:buAutoNum type="arabicPeriod"/>
            </a:pPr>
            <a:r>
              <a:rPr lang="en-US" b="0" i="0" dirty="0">
                <a:solidFill>
                  <a:srgbClr val="D1D5DB"/>
                </a:solidFill>
                <a:effectLst/>
                <a:latin typeface="Söhne"/>
              </a:rPr>
              <a:t>Atypical depression may have a chronic course with persistent symptoms.</a:t>
            </a:r>
          </a:p>
          <a:p>
            <a:pPr marL="742950" lvl="1" indent="-285750" algn="l">
              <a:buFont typeface="+mj-lt"/>
              <a:buAutoNum type="arabicPeriod"/>
            </a:pPr>
            <a:endParaRPr lang="en-US" b="0" i="0" dirty="0">
              <a:solidFill>
                <a:srgbClr val="D1D5DB"/>
              </a:solidFill>
              <a:effectLst/>
              <a:latin typeface="Söhne"/>
            </a:endParaRPr>
          </a:p>
          <a:p>
            <a:pPr algn="l"/>
            <a:r>
              <a:rPr lang="en-US" b="1" i="0" dirty="0">
                <a:solidFill>
                  <a:srgbClr val="232323"/>
                </a:solidFill>
                <a:effectLst/>
                <a:latin typeface="Noto Sans" panose="020B0502040504020204" pitchFamily="34" charset="0"/>
              </a:rPr>
              <a:t>Atypical features </a:t>
            </a:r>
            <a:r>
              <a:rPr lang="en-US" b="0" i="0" dirty="0">
                <a:solidFill>
                  <a:srgbClr val="232323"/>
                </a:solidFill>
                <a:effectLst/>
                <a:latin typeface="Noto Sans" panose="020B0502040504020204" pitchFamily="34" charset="0"/>
              </a:rPr>
              <a:t>– Atypical features are characterized by at least three of the following symptoms during the depressive episode; at least one of the symptoms is mood reactivity to pleasurable stimuli [</a:t>
            </a:r>
            <a:r>
              <a:rPr lang="en-US" b="0" i="0" u="none" strike="noStrike" dirty="0">
                <a:solidFill>
                  <a:srgbClr val="005B92"/>
                </a:solidFill>
                <a:effectLst/>
                <a:latin typeface="Noto Sans" panose="020B0502040504020204" pitchFamily="34" charset="0"/>
                <a:hlinkClick r:id="rId5"/>
              </a:rPr>
              <a:t>8</a:t>
            </a:r>
            <a:r>
              <a:rPr lang="en-US" b="0" i="0" dirty="0">
                <a:solidFill>
                  <a:srgbClr val="232323"/>
                </a:solidFill>
                <a:effectLst/>
                <a:latin typeface="Noto Sans" panose="020B0502040504020204" pitchFamily="34" charset="0"/>
              </a:rPr>
              <a:t>]:</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Reactive to pleasurable stimuli (</a:t>
            </a:r>
            <a:r>
              <a:rPr lang="en-US" b="0" i="0" dirty="0" err="1">
                <a:solidFill>
                  <a:srgbClr val="232323"/>
                </a:solidFill>
                <a:effectLst/>
                <a:latin typeface="Noto Sans" panose="020B0502040504020204" pitchFamily="34" charset="0"/>
              </a:rPr>
              <a:t>ie</a:t>
            </a:r>
            <a:r>
              <a:rPr lang="en-US" b="0" i="0" dirty="0">
                <a:solidFill>
                  <a:srgbClr val="232323"/>
                </a:solidFill>
                <a:effectLst/>
                <a:latin typeface="Noto Sans" panose="020B0502040504020204" pitchFamily="34" charset="0"/>
              </a:rPr>
              <a:t>, feels better in response to positive events).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Increased appetite or weight gain.</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Hypersomnia (</a:t>
            </a:r>
            <a:r>
              <a:rPr lang="en-US" b="0" i="0" dirty="0" err="1">
                <a:solidFill>
                  <a:srgbClr val="232323"/>
                </a:solidFill>
                <a:effectLst/>
                <a:latin typeface="Noto Sans" panose="020B0502040504020204" pitchFamily="34" charset="0"/>
              </a:rPr>
              <a:t>eg</a:t>
            </a:r>
            <a:r>
              <a:rPr lang="en-US" b="0" i="0" dirty="0">
                <a:solidFill>
                  <a:srgbClr val="232323"/>
                </a:solidFill>
                <a:effectLst/>
                <a:latin typeface="Noto Sans" panose="020B0502040504020204" pitchFamily="34" charset="0"/>
              </a:rPr>
              <a:t>, sleeping at least 10 hours per day, or at least two hours more than usual when not depressed).</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Heavy or leaden feelings in limbs.</a:t>
            </a:r>
          </a:p>
          <a:p>
            <a:pPr algn="l"/>
            <a:r>
              <a:rPr lang="en-US" b="0" i="0" dirty="0">
                <a:solidFill>
                  <a:srgbClr val="232323"/>
                </a:solidFill>
                <a:effectLst/>
                <a:latin typeface="Times New Roman" panose="02020603050405020304" pitchFamily="18" charset="0"/>
              </a:rPr>
              <a:t>•</a:t>
            </a:r>
            <a:r>
              <a:rPr lang="en-US" b="0" i="0" dirty="0">
                <a:solidFill>
                  <a:srgbClr val="232323"/>
                </a:solidFill>
                <a:effectLst/>
                <a:latin typeface="Noto Sans" panose="020B0502040504020204" pitchFamily="34" charset="0"/>
              </a:rPr>
              <a:t>Longstanding pattern of interpersonal rejection sensitivity (</a:t>
            </a:r>
            <a:r>
              <a:rPr lang="en-US" b="0" i="0" dirty="0" err="1">
                <a:solidFill>
                  <a:srgbClr val="232323"/>
                </a:solidFill>
                <a:effectLst/>
                <a:latin typeface="Noto Sans" panose="020B0502040504020204" pitchFamily="34" charset="0"/>
              </a:rPr>
              <a:t>ie</a:t>
            </a:r>
            <a:r>
              <a:rPr lang="en-US" b="0" i="0" dirty="0">
                <a:solidFill>
                  <a:srgbClr val="232323"/>
                </a:solidFill>
                <a:effectLst/>
                <a:latin typeface="Noto Sans" panose="020B0502040504020204" pitchFamily="34" charset="0"/>
              </a:rPr>
              <a:t>, feeling deep anxiety, humiliation, or anger at the slightest rebuff from others), which is not limited to mood episodes, and which causes social or occupational conflicts.</a:t>
            </a:r>
          </a:p>
          <a:p>
            <a:pPr marL="742950" lvl="1" indent="-285750" algn="l">
              <a:buFont typeface="+mj-lt"/>
              <a:buAutoNum type="arabicPeriod"/>
            </a:pPr>
            <a:endParaRPr lang="en-US" b="0" i="0" dirty="0">
              <a:solidFill>
                <a:srgbClr val="D1D5DB"/>
              </a:solidFill>
              <a:effectLst/>
              <a:latin typeface="Söhne"/>
            </a:endParaRPr>
          </a:p>
          <a:p>
            <a:pPr marL="742950" lvl="1" indent="-285750" algn="l">
              <a:buFont typeface="+mj-lt"/>
              <a:buAutoNum type="arabicPeriod"/>
            </a:pPr>
            <a:endParaRPr lang="en-US" b="0" i="0" dirty="0">
              <a:solidFill>
                <a:srgbClr val="D1D5DB"/>
              </a:solidFill>
              <a:effectLst/>
              <a:latin typeface="Söhne"/>
            </a:endParaRPr>
          </a:p>
          <a:p>
            <a:pPr algn="l"/>
            <a:r>
              <a:rPr lang="en-US" b="0" i="0" dirty="0">
                <a:solidFill>
                  <a:srgbClr val="555555"/>
                </a:solidFill>
                <a:effectLst/>
                <a:latin typeface="__Roboto_2d2bf0"/>
              </a:rPr>
              <a:t>One symptom specific to atypical depression is a temporary mood improvement in response to actual or potential positive events. This is known as mood reactivity. Other key symptoms include increased appetite and rejection sensitivity.</a:t>
            </a:r>
          </a:p>
          <a:p>
            <a:pPr algn="l"/>
            <a:r>
              <a:rPr lang="en-US" b="0" i="0" dirty="0">
                <a:solidFill>
                  <a:srgbClr val="555555"/>
                </a:solidFill>
                <a:effectLst/>
                <a:latin typeface="__Roboto_2d2bf0"/>
              </a:rPr>
              <a:t>In addition, people with atypical depression have at least two of the following symptoms:</a:t>
            </a:r>
          </a:p>
          <a:p>
            <a:pPr algn="l">
              <a:buFont typeface="Arial" panose="020B0604020202020204" pitchFamily="34" charset="0"/>
              <a:buChar char="•"/>
            </a:pPr>
            <a:r>
              <a:rPr lang="en-US" b="0" i="0" dirty="0">
                <a:solidFill>
                  <a:srgbClr val="555555"/>
                </a:solidFill>
                <a:effectLst/>
                <a:latin typeface="__Roboto_2d2bf0"/>
              </a:rPr>
              <a:t>Increase in appetite and/or significant weight gain.</a:t>
            </a:r>
          </a:p>
          <a:p>
            <a:pPr algn="l">
              <a:buFont typeface="Arial" panose="020B0604020202020204" pitchFamily="34" charset="0"/>
              <a:buChar char="•"/>
            </a:pPr>
            <a:r>
              <a:rPr lang="en-US" b="0" i="0" dirty="0">
                <a:solidFill>
                  <a:srgbClr val="555555"/>
                </a:solidFill>
                <a:effectLst/>
                <a:latin typeface="__Roboto_2d2bf0"/>
              </a:rPr>
              <a:t>Excessive sleepiness (</a:t>
            </a:r>
            <a:r>
              <a:rPr lang="en-US" b="0" i="0" dirty="0">
                <a:solidFill>
                  <a:srgbClr val="007BC2"/>
                </a:solidFill>
                <a:effectLst/>
                <a:latin typeface="__Roboto_2d2bf0"/>
                <a:hlinkClick r:id="rId6"/>
              </a:rPr>
              <a:t>hypersomnia</a:t>
            </a:r>
            <a:r>
              <a:rPr lang="en-US" b="0" i="0" dirty="0">
                <a:solidFill>
                  <a:srgbClr val="555555"/>
                </a:solidFill>
                <a:effectLst/>
                <a:latin typeface="__Roboto_2d2bf0"/>
              </a:rPr>
              <a:t>).</a:t>
            </a:r>
          </a:p>
          <a:p>
            <a:pPr algn="l">
              <a:buFont typeface="Arial" panose="020B0604020202020204" pitchFamily="34" charset="0"/>
              <a:buChar char="•"/>
            </a:pPr>
            <a:r>
              <a:rPr lang="en-US" b="0" i="0" dirty="0">
                <a:solidFill>
                  <a:srgbClr val="555555"/>
                </a:solidFill>
                <a:effectLst/>
                <a:latin typeface="__Roboto_2d2bf0"/>
              </a:rPr>
              <a:t>Heavy feeling in their arms or legs (also called leaden paralysis).</a:t>
            </a:r>
          </a:p>
          <a:p>
            <a:pPr algn="l">
              <a:buFont typeface="Arial" panose="020B0604020202020204" pitchFamily="34" charset="0"/>
              <a:buChar char="•"/>
            </a:pPr>
            <a:r>
              <a:rPr lang="en-US" b="0" i="0" dirty="0">
                <a:solidFill>
                  <a:srgbClr val="555555"/>
                </a:solidFill>
                <a:effectLst/>
                <a:latin typeface="__Roboto_2d2bf0"/>
              </a:rPr>
              <a:t>Increased sensitivity to criticism or rejection, which results in significant social and occupational impairment. The emotional reactions may happen after imagined, anticipated or real rejection.</a:t>
            </a:r>
          </a:p>
          <a:p>
            <a:pPr algn="l"/>
            <a:endParaRPr lang="en-US" b="0" i="0" dirty="0">
              <a:solidFill>
                <a:srgbClr val="555555"/>
              </a:solidFill>
              <a:effectLst/>
              <a:latin typeface="__Roboto_2d2bf0"/>
            </a:endParaRPr>
          </a:p>
          <a:p>
            <a:pPr algn="l"/>
            <a:r>
              <a:rPr lang="en-US" b="0" i="0" dirty="0">
                <a:solidFill>
                  <a:srgbClr val="555555"/>
                </a:solidFill>
                <a:effectLst/>
                <a:latin typeface="__Roboto_2d2bf0"/>
              </a:rPr>
              <a:t>“Atypical” doesn’t mean that the condition is odd or unusual. It’s just different from “typical” depression.</a:t>
            </a:r>
          </a:p>
          <a:p>
            <a:pPr marL="742950" lvl="1" indent="-285750" algn="l">
              <a:buFont typeface="+mj-lt"/>
              <a:buAutoNum type="arabicPeriod"/>
            </a:pPr>
            <a:r>
              <a:rPr lang="en-US" b="0" i="0" dirty="0">
                <a:solidFill>
                  <a:srgbClr val="555555"/>
                </a:solidFill>
                <a:effectLst/>
                <a:latin typeface="__Roboto_2d2bf0"/>
              </a:rPr>
              <a:t>In addition, atypical depression tends to begin at an earlier age and last longer (often becoming a chronic condition) than typical depression.</a:t>
            </a:r>
            <a:endParaRPr lang="en-US" b="0" i="0" dirty="0">
              <a:solidFill>
                <a:srgbClr val="D1D5DB"/>
              </a:solidFill>
              <a:effectLst/>
              <a:latin typeface="Söhne"/>
            </a:endParaRPr>
          </a:p>
          <a:p>
            <a:pPr marL="742950" lvl="1" indent="-285750" algn="l">
              <a:buFont typeface="+mj-lt"/>
              <a:buAutoNum type="arabicPeriod"/>
            </a:pPr>
            <a:r>
              <a:rPr lang="en-US" b="0" i="0" dirty="0">
                <a:solidFill>
                  <a:srgbClr val="555555"/>
                </a:solidFill>
                <a:effectLst/>
                <a:latin typeface="__Roboto_2d2bf0"/>
              </a:rPr>
              <a:t>Atypical depression is twice as likely to affect women and </a:t>
            </a:r>
            <a:r>
              <a:rPr lang="en-US" b="0" i="0" dirty="0">
                <a:solidFill>
                  <a:srgbClr val="007BC2"/>
                </a:solidFill>
                <a:effectLst/>
                <a:latin typeface="__Roboto_2d2bf0"/>
                <a:hlinkClick r:id="rId7"/>
              </a:rPr>
              <a:t>people assigned female at birth</a:t>
            </a:r>
            <a:r>
              <a:rPr lang="en-US" b="0" i="0" dirty="0">
                <a:solidFill>
                  <a:srgbClr val="555555"/>
                </a:solidFill>
                <a:effectLst/>
                <a:latin typeface="__Roboto_2d2bf0"/>
              </a:rPr>
              <a:t> than men and people assigned male at birth. It tends to begin in the teen years or early 20s.</a:t>
            </a:r>
            <a:endParaRPr lang="en-US" b="0" i="0" dirty="0">
              <a:solidFill>
                <a:srgbClr val="D1D5DB"/>
              </a:solidFill>
              <a:effectLst/>
              <a:latin typeface="Söhne"/>
            </a:endParaRPr>
          </a:p>
          <a:p>
            <a:pPr algn="l">
              <a:buFont typeface="+mj-lt"/>
              <a:buAutoNum type="arabicPeriod"/>
            </a:pPr>
            <a:endParaRPr lang="en-US" b="1" i="0" dirty="0">
              <a:solidFill>
                <a:srgbClr val="D1D5DB"/>
              </a:solidFill>
              <a:effectLst/>
              <a:latin typeface="Söhne"/>
            </a:endParaRPr>
          </a:p>
          <a:p>
            <a:pPr algn="l">
              <a:buFont typeface="+mj-lt"/>
              <a:buAutoNum type="arabicPeriod"/>
            </a:pPr>
            <a:r>
              <a:rPr lang="en-US" b="1" i="0" dirty="0">
                <a:solidFill>
                  <a:srgbClr val="D1D5DB"/>
                </a:solidFill>
                <a:effectLst/>
                <a:latin typeface="Söhne"/>
              </a:rPr>
              <a:t>Atypical Depression:</a:t>
            </a:r>
            <a:r>
              <a:rPr lang="en-US" b="0" i="0" dirty="0">
                <a:solidFill>
                  <a:srgbClr val="D1D5DB"/>
                </a:solidFill>
                <a:effectLst/>
                <a:latin typeface="Söhne"/>
              </a:rPr>
              <a:t> This subtype is characterized by mood reactivity, meaning an individual's mood brightens in response to positive events. Atypical depression may also involve increased appetite, weight gain, excessive sleep, and a heavy feeling in the limbs.</a:t>
            </a:r>
          </a:p>
          <a:p>
            <a:pPr algn="l">
              <a:buFont typeface="+mj-lt"/>
              <a:buAutoNum type="arabicPeriod"/>
            </a:pPr>
            <a:r>
              <a:rPr lang="en-US" b="1" i="0" dirty="0">
                <a:solidFill>
                  <a:srgbClr val="D1D5DB"/>
                </a:solidFill>
                <a:effectLst/>
                <a:latin typeface="Söhne"/>
              </a:rPr>
              <a:t>Melancholic Depression:</a:t>
            </a:r>
            <a:r>
              <a:rPr lang="en-US" b="0" i="0" dirty="0">
                <a:solidFill>
                  <a:srgbClr val="D1D5DB"/>
                </a:solidFill>
                <a:effectLst/>
                <a:latin typeface="Söhne"/>
              </a:rPr>
              <a:t> Melancholic depression is marked by severe physical and emotional symptoms. It often includes a lack of pleasure in activities, significant weight loss, and excessive guilt.</a:t>
            </a:r>
          </a:p>
          <a:p>
            <a:pPr algn="l">
              <a:buFont typeface="+mj-lt"/>
              <a:buAutoNum type="arabicPeriod"/>
            </a:pPr>
            <a:r>
              <a:rPr lang="en-US" b="1" i="0" dirty="0">
                <a:solidFill>
                  <a:srgbClr val="D1D5DB"/>
                </a:solidFill>
                <a:effectLst/>
                <a:latin typeface="Söhne"/>
              </a:rPr>
              <a:t>Catatonic Depression:</a:t>
            </a:r>
            <a:r>
              <a:rPr lang="en-US" b="0" i="0" dirty="0">
                <a:solidFill>
                  <a:srgbClr val="D1D5DB"/>
                </a:solidFill>
                <a:effectLst/>
                <a:latin typeface="Söhne"/>
              </a:rPr>
              <a:t> This subtype involves severe changes in motor activity. Individuals with catatonic depression may exhibit either excessive movement or a lack of movement, such as staying in one position for extended periods.</a:t>
            </a:r>
          </a:p>
          <a:p>
            <a:pPr algn="l">
              <a:buFont typeface="+mj-lt"/>
              <a:buAutoNum type="arabicPeriod"/>
            </a:pPr>
            <a:r>
              <a:rPr lang="en-US" b="1" i="0" dirty="0">
                <a:solidFill>
                  <a:srgbClr val="D1D5DB"/>
                </a:solidFill>
                <a:effectLst/>
                <a:latin typeface="Söhne"/>
              </a:rPr>
              <a:t>Seasonal Pattern Depression:</a:t>
            </a:r>
            <a:r>
              <a:rPr lang="en-US" b="0" i="0" dirty="0">
                <a:solidFill>
                  <a:srgbClr val="D1D5DB"/>
                </a:solidFill>
                <a:effectLst/>
                <a:latin typeface="Söhne"/>
              </a:rPr>
              <a:t> This subtype is associated with the changing seasons, typically occurring during the fall and winter when there is less natural sunlight. It is often referred to as Seasonal Affective Disorder (SAD).</a:t>
            </a:r>
          </a:p>
          <a:p>
            <a:pPr algn="l">
              <a:buFont typeface="+mj-lt"/>
              <a:buAutoNum type="arabicPeriod"/>
            </a:pPr>
            <a:r>
              <a:rPr lang="en-US" b="1" i="0" dirty="0">
                <a:solidFill>
                  <a:srgbClr val="D1D5DB"/>
                </a:solidFill>
                <a:effectLst/>
                <a:latin typeface="Söhne"/>
              </a:rPr>
              <a:t>Double Depression:</a:t>
            </a:r>
            <a:r>
              <a:rPr lang="en-US" b="0" i="0" dirty="0">
                <a:solidFill>
                  <a:srgbClr val="D1D5DB"/>
                </a:solidFill>
                <a:effectLst/>
                <a:latin typeface="Söhne"/>
              </a:rPr>
              <a:t> Double depression occurs when a person experiences persistent depressive disorder (PDD) or dysthymia along with episodes of major depressive disorder.</a:t>
            </a:r>
          </a:p>
          <a:p>
            <a:pPr algn="l">
              <a:buFont typeface="+mj-lt"/>
              <a:buAutoNum type="arabicPeriod"/>
            </a:pPr>
            <a:r>
              <a:rPr lang="en-US" b="1" i="0" dirty="0">
                <a:solidFill>
                  <a:srgbClr val="D1D5DB"/>
                </a:solidFill>
                <a:effectLst/>
                <a:latin typeface="Söhne"/>
              </a:rPr>
              <a:t>Peripartum (Postpartum) Depression:</a:t>
            </a:r>
            <a:r>
              <a:rPr lang="en-US" b="0" i="0" dirty="0">
                <a:solidFill>
                  <a:srgbClr val="D1D5DB"/>
                </a:solidFill>
                <a:effectLst/>
                <a:latin typeface="Söhne"/>
              </a:rPr>
              <a:t> While postpartum depression is a type on its own, it can have subtypes based on when the symptoms appear. Peripartum depression includes both antenatal depression (during pregnancy) and postpartum depression (after giving birth).</a:t>
            </a:r>
          </a:p>
          <a:p>
            <a:pPr algn="l">
              <a:buFont typeface="+mj-lt"/>
              <a:buAutoNum type="arabicPeriod"/>
            </a:pPr>
            <a:r>
              <a:rPr lang="en-US" b="1" i="0" dirty="0">
                <a:solidFill>
                  <a:srgbClr val="D1D5DB"/>
                </a:solidFill>
                <a:effectLst/>
                <a:latin typeface="Söhne"/>
              </a:rPr>
              <a:t>Psychotic Depression:</a:t>
            </a:r>
            <a:r>
              <a:rPr lang="en-US" b="0" i="0" dirty="0">
                <a:solidFill>
                  <a:srgbClr val="D1D5DB"/>
                </a:solidFill>
                <a:effectLst/>
                <a:latin typeface="Söhne"/>
              </a:rPr>
              <a:t> This subtype involves psychosis, where individuals experience delusions or hallucinations along with depressive symptoms.</a:t>
            </a:r>
          </a:p>
          <a:p>
            <a:pPr algn="l">
              <a:buFont typeface="+mj-lt"/>
              <a:buAutoNum type="arabicPeriod"/>
            </a:pPr>
            <a:r>
              <a:rPr lang="en-US" b="1" i="0" dirty="0">
                <a:solidFill>
                  <a:srgbClr val="D1D5DB"/>
                </a:solidFill>
                <a:effectLst/>
                <a:latin typeface="Söhne"/>
              </a:rPr>
              <a:t>Premenstrual Dysphoric Disorder (PMDD):</a:t>
            </a:r>
            <a:r>
              <a:rPr lang="en-US" b="0" i="0" dirty="0">
                <a:solidFill>
                  <a:srgbClr val="D1D5DB"/>
                </a:solidFill>
                <a:effectLst/>
                <a:latin typeface="Söhne"/>
              </a:rPr>
              <a:t> As mentioned earlier, PMDD is a severe form of premenstrual syndrome with intense mood disturbances.</a:t>
            </a:r>
          </a:p>
          <a:p>
            <a:pPr algn="l">
              <a:buFont typeface="+mj-lt"/>
              <a:buAutoNum type="arabicPeriod"/>
            </a:pPr>
            <a:r>
              <a:rPr lang="en-US" b="1" i="0" dirty="0">
                <a:solidFill>
                  <a:srgbClr val="D1D5DB"/>
                </a:solidFill>
                <a:effectLst/>
                <a:latin typeface="Söhne"/>
              </a:rPr>
              <a:t>Situational Depression:</a:t>
            </a:r>
            <a:r>
              <a:rPr lang="en-US" b="0" i="0" dirty="0">
                <a:solidFill>
                  <a:srgbClr val="D1D5DB"/>
                </a:solidFill>
                <a:effectLst/>
                <a:latin typeface="Söhne"/>
              </a:rPr>
              <a:t> This subtype is linked to specific stressors or life events. It is often transient and related to a particular situation or circumstance.</a:t>
            </a:r>
          </a:p>
          <a:p>
            <a:pPr algn="l">
              <a:buFont typeface="+mj-lt"/>
              <a:buAutoNum type="arabicPeriod"/>
            </a:pPr>
            <a:endParaRPr lang="en-US" b="1" i="0" dirty="0">
              <a:solidFill>
                <a:srgbClr val="D1D5DB"/>
              </a:solidFill>
              <a:effectLst/>
              <a:latin typeface="Söhne"/>
            </a:endParaRPr>
          </a:p>
          <a:p>
            <a:pPr algn="l">
              <a:buFont typeface="+mj-lt"/>
              <a:buAutoNum type="arabicPeriod"/>
            </a:pPr>
            <a:endParaRPr lang="en-US" b="1" i="0" dirty="0">
              <a:solidFill>
                <a:srgbClr val="D1D5DB"/>
              </a:solidFill>
              <a:effectLst/>
              <a:latin typeface="Söhne"/>
            </a:endParaRPr>
          </a:p>
          <a:p>
            <a:pPr algn="l">
              <a:buFont typeface="+mj-lt"/>
              <a:buAutoNum type="arabicPeriod"/>
            </a:pPr>
            <a:endParaRPr lang="en-US" b="1" i="0" dirty="0">
              <a:solidFill>
                <a:srgbClr val="D1D5DB"/>
              </a:solidFill>
              <a:effectLst/>
              <a:latin typeface="Söhne"/>
            </a:endParaRPr>
          </a:p>
          <a:p>
            <a:pPr algn="l">
              <a:buFont typeface="+mj-lt"/>
              <a:buAutoNum type="arabicPeriod"/>
            </a:pPr>
            <a:r>
              <a:rPr lang="en-US" b="1" i="0" dirty="0">
                <a:solidFill>
                  <a:srgbClr val="D1D5DB"/>
                </a:solidFill>
                <a:effectLst/>
                <a:latin typeface="Söhne"/>
              </a:rPr>
              <a:t>Major Depressive Disorder (MDD):</a:t>
            </a:r>
            <a:r>
              <a:rPr lang="en-US" b="0" i="0" dirty="0">
                <a:solidFill>
                  <a:srgbClr val="D1D5DB"/>
                </a:solidFill>
                <a:effectLst/>
                <a:latin typeface="Söhne"/>
              </a:rPr>
              <a:t> Also known as clinical depression, MDD involves persistent feelings of sadness, hopelessness, and a lack of interest in daily activities. Symptoms may interfere with daily life.</a:t>
            </a:r>
          </a:p>
          <a:p>
            <a:pPr algn="l">
              <a:buFont typeface="+mj-lt"/>
              <a:buAutoNum type="arabicPeriod"/>
            </a:pPr>
            <a:r>
              <a:rPr lang="en-US" b="1" i="0" dirty="0">
                <a:solidFill>
                  <a:srgbClr val="D1D5DB"/>
                </a:solidFill>
                <a:effectLst/>
                <a:latin typeface="Söhne"/>
              </a:rPr>
              <a:t>Persistent Depressive Disorder (PDD):</a:t>
            </a:r>
            <a:r>
              <a:rPr lang="en-US" b="0" i="0" dirty="0">
                <a:solidFill>
                  <a:srgbClr val="D1D5DB"/>
                </a:solidFill>
                <a:effectLst/>
                <a:latin typeface="Söhne"/>
              </a:rPr>
              <a:t> Formerly known as dysthymia, PDD is a long-term form of depression that lasts for at least two years. Symptoms are milder than MDD but persist over an extended period.</a:t>
            </a:r>
          </a:p>
          <a:p>
            <a:pPr algn="l">
              <a:buFont typeface="+mj-lt"/>
              <a:buAutoNum type="arabicPeriod"/>
            </a:pPr>
            <a:r>
              <a:rPr lang="en-US" b="1" i="0" dirty="0">
                <a:solidFill>
                  <a:srgbClr val="D1D5DB"/>
                </a:solidFill>
                <a:effectLst/>
                <a:latin typeface="Söhne"/>
              </a:rPr>
              <a:t>Bipolar Disorder (BPD):</a:t>
            </a:r>
            <a:r>
              <a:rPr lang="en-US" b="0" i="0" dirty="0">
                <a:solidFill>
                  <a:srgbClr val="D1D5DB"/>
                </a:solidFill>
                <a:effectLst/>
                <a:latin typeface="Söhne"/>
              </a:rPr>
              <a:t> While not exclusively a form of depression, bipolar disorder includes episodes of depression along with periods of mania or hypomania. The depressive phase is similar to major depressive disorder.</a:t>
            </a:r>
          </a:p>
          <a:p>
            <a:pPr algn="l">
              <a:buFont typeface="+mj-lt"/>
              <a:buAutoNum type="arabicPeriod"/>
            </a:pPr>
            <a:r>
              <a:rPr lang="en-US" b="1" i="0" dirty="0">
                <a:solidFill>
                  <a:srgbClr val="D1D5DB"/>
                </a:solidFill>
                <a:effectLst/>
                <a:latin typeface="Söhne"/>
              </a:rPr>
              <a:t>Seasonal Affective Disorder (SAD):</a:t>
            </a:r>
            <a:r>
              <a:rPr lang="en-US" b="0" i="0" dirty="0">
                <a:solidFill>
                  <a:srgbClr val="D1D5DB"/>
                </a:solidFill>
                <a:effectLst/>
                <a:latin typeface="Söhne"/>
              </a:rPr>
              <a:t> This type of depression occurs seasonally, often during the fall and winter when there is less natural sunlight. Symptoms include low energy and mood changes.</a:t>
            </a:r>
          </a:p>
          <a:p>
            <a:pPr algn="l">
              <a:buFont typeface="+mj-lt"/>
              <a:buAutoNum type="arabicPeriod"/>
            </a:pPr>
            <a:r>
              <a:rPr lang="en-US" b="1" i="0" dirty="0">
                <a:solidFill>
                  <a:srgbClr val="D1D5DB"/>
                </a:solidFill>
                <a:effectLst/>
                <a:latin typeface="Söhne"/>
              </a:rPr>
              <a:t>Psychotic Depression:</a:t>
            </a:r>
            <a:r>
              <a:rPr lang="en-US" b="0" i="0" dirty="0">
                <a:solidFill>
                  <a:srgbClr val="D1D5DB"/>
                </a:solidFill>
                <a:effectLst/>
                <a:latin typeface="Söhne"/>
              </a:rPr>
              <a:t> This involves severe depression along with psychotic symptoms, such as hallucinations or delusions.</a:t>
            </a:r>
          </a:p>
          <a:p>
            <a:pPr algn="l">
              <a:buFont typeface="+mj-lt"/>
              <a:buAutoNum type="arabicPeriod"/>
            </a:pPr>
            <a:r>
              <a:rPr lang="en-US" b="1" i="0" dirty="0">
                <a:solidFill>
                  <a:srgbClr val="D1D5DB"/>
                </a:solidFill>
                <a:effectLst/>
                <a:latin typeface="Söhne"/>
              </a:rPr>
              <a:t>Postpartum Depression:</a:t>
            </a:r>
            <a:r>
              <a:rPr lang="en-US" b="0" i="0" dirty="0">
                <a:solidFill>
                  <a:srgbClr val="D1D5DB"/>
                </a:solidFill>
                <a:effectLst/>
                <a:latin typeface="Söhne"/>
              </a:rPr>
              <a:t> Experienced by some women after giving birth, this type of depression involves intense feelings of sadness, anxiety, and exhaustion.</a:t>
            </a:r>
          </a:p>
          <a:p>
            <a:pPr algn="l">
              <a:buFont typeface="+mj-lt"/>
              <a:buAutoNum type="arabicPeriod"/>
            </a:pPr>
            <a:r>
              <a:rPr lang="en-US" b="1" i="0" dirty="0">
                <a:solidFill>
                  <a:srgbClr val="D1D5DB"/>
                </a:solidFill>
                <a:effectLst/>
                <a:latin typeface="Söhne"/>
              </a:rPr>
              <a:t>Premenstrual Dysphoric Disorder (PMDD):</a:t>
            </a:r>
            <a:r>
              <a:rPr lang="en-US" b="0" i="0" dirty="0">
                <a:solidFill>
                  <a:srgbClr val="D1D5DB"/>
                </a:solidFill>
                <a:effectLst/>
                <a:latin typeface="Söhne"/>
              </a:rPr>
              <a:t> A severe form of premenstrual syndrome (PMS) characterized by significant mood disturbances before menstruation.</a:t>
            </a:r>
          </a:p>
          <a:p>
            <a:pPr algn="l">
              <a:buFont typeface="+mj-lt"/>
              <a:buAutoNum type="arabicPeriod"/>
            </a:pPr>
            <a:r>
              <a:rPr lang="en-US" b="1" i="0" dirty="0">
                <a:solidFill>
                  <a:srgbClr val="D1D5DB"/>
                </a:solidFill>
                <a:effectLst/>
                <a:latin typeface="Söhne"/>
              </a:rPr>
              <a:t>Situational Depression:</a:t>
            </a:r>
            <a:r>
              <a:rPr lang="en-US" b="0" i="0" dirty="0">
                <a:solidFill>
                  <a:srgbClr val="D1D5DB"/>
                </a:solidFill>
                <a:effectLst/>
                <a:latin typeface="Söhne"/>
              </a:rPr>
              <a:t> Also known as reactive or adjustment disorder with depressed mood, this type of depression is triggered by specific life events or stressors.</a:t>
            </a:r>
          </a:p>
          <a:p>
            <a:endParaRPr lang="en-US" dirty="0"/>
          </a:p>
        </p:txBody>
      </p:sp>
      <p:sp>
        <p:nvSpPr>
          <p:cNvPr id="4" name="Slide Number Placeholder 3">
            <a:extLst>
              <a:ext uri="{FF2B5EF4-FFF2-40B4-BE49-F238E27FC236}">
                <a16:creationId xmlns:a16="http://schemas.microsoft.com/office/drawing/2014/main" id="{305E8DF4-46C6-DF35-8E9D-2EC3C1100015}"/>
              </a:ext>
            </a:extLst>
          </p:cNvPr>
          <p:cNvSpPr>
            <a:spLocks noGrp="1"/>
          </p:cNvSpPr>
          <p:nvPr>
            <p:ph type="sldNum" sz="quarter" idx="5"/>
          </p:nvPr>
        </p:nvSpPr>
        <p:spPr/>
        <p:txBody>
          <a:bodyPr/>
          <a:lstStyle/>
          <a:p>
            <a:fld id="{5C54E9F8-92F8-4B55-82EC-A02EDCD01654}" type="slidenum">
              <a:rPr lang="en-US" smtClean="0"/>
              <a:t>10</a:t>
            </a:fld>
            <a:endParaRPr lang="en-US"/>
          </a:p>
        </p:txBody>
      </p:sp>
    </p:spTree>
    <p:extLst>
      <p:ext uri="{BB962C8B-B14F-4D97-AF65-F5344CB8AC3E}">
        <p14:creationId xmlns:p14="http://schemas.microsoft.com/office/powerpoint/2010/main" val="14462775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Common Triggers for Crisis:</a:t>
            </a:r>
            <a:endParaRPr lang="en-US" dirty="0"/>
          </a:p>
          <a:p>
            <a:pPr lvl="1"/>
            <a:r>
              <a:rPr lang="en-US" dirty="0"/>
              <a:t>Relationship breakup or loss</a:t>
            </a:r>
          </a:p>
          <a:p>
            <a:pPr lvl="1"/>
            <a:r>
              <a:rPr lang="en-US" dirty="0"/>
              <a:t>Job loss or financial stress</a:t>
            </a:r>
          </a:p>
          <a:p>
            <a:pPr lvl="1"/>
            <a:r>
              <a:rPr lang="en-US" dirty="0"/>
              <a:t>Anniversary of a loss</a:t>
            </a:r>
          </a:p>
          <a:p>
            <a:pPr lvl="1"/>
            <a:r>
              <a:rPr lang="en-US" dirty="0"/>
              <a:t>Substance use (especially alcohol)</a:t>
            </a:r>
          </a:p>
          <a:p>
            <a:pPr lvl="1"/>
            <a:r>
              <a:rPr lang="en-US" dirty="0"/>
              <a:t>Medication non-adherence</a:t>
            </a:r>
          </a:p>
          <a:p>
            <a:pPr lvl="1"/>
            <a:r>
              <a:rPr lang="en-US" dirty="0"/>
              <a:t>Recent discharge from psychiatric hospitalization</a:t>
            </a:r>
          </a:p>
          <a:p>
            <a:endParaRPr lang="en-US" dirty="0"/>
          </a:p>
        </p:txBody>
      </p:sp>
      <p:sp>
        <p:nvSpPr>
          <p:cNvPr id="4" name="Slide Number Placeholder 3"/>
          <p:cNvSpPr>
            <a:spLocks noGrp="1"/>
          </p:cNvSpPr>
          <p:nvPr>
            <p:ph type="sldNum" sz="quarter" idx="5"/>
          </p:nvPr>
        </p:nvSpPr>
        <p:spPr/>
        <p:txBody>
          <a:bodyPr/>
          <a:lstStyle/>
          <a:p>
            <a:fld id="{5C54E9F8-92F8-4B55-82EC-A02EDCD01654}" type="slidenum">
              <a:rPr lang="en-US" smtClean="0"/>
              <a:t>11</a:t>
            </a:fld>
            <a:endParaRPr lang="en-US"/>
          </a:p>
        </p:txBody>
      </p:sp>
    </p:spTree>
    <p:extLst>
      <p:ext uri="{BB962C8B-B14F-4D97-AF65-F5344CB8AC3E}">
        <p14:creationId xmlns:p14="http://schemas.microsoft.com/office/powerpoint/2010/main" val="21988264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0.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7.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8.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4469B-C031-31F5-EFA4-F135481C6E4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CA256E-B4B8-C6E2-23C4-87D557DB26E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8" name="Picture 7" descr="A green and black logo&#10;&#10;AI-generated content may be incorrect.">
            <a:extLst>
              <a:ext uri="{FF2B5EF4-FFF2-40B4-BE49-F238E27FC236}">
                <a16:creationId xmlns:a16="http://schemas.microsoft.com/office/drawing/2014/main" id="{76E96D02-9745-80EE-1DAF-0C146AB1E5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Tree>
    <p:extLst>
      <p:ext uri="{BB962C8B-B14F-4D97-AF65-F5344CB8AC3E}">
        <p14:creationId xmlns:p14="http://schemas.microsoft.com/office/powerpoint/2010/main" val="41593620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26846-95A7-2A4F-9818-B889AD59C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EAA737-3674-A7FE-8475-D35CC1A727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567A50F-023C-672C-3801-D1020ED93EAB}"/>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7" name="Slide Number Placeholder 5">
            <a:extLst>
              <a:ext uri="{FF2B5EF4-FFF2-40B4-BE49-F238E27FC236}">
                <a16:creationId xmlns:a16="http://schemas.microsoft.com/office/drawing/2014/main" id="{83D3D0ED-C7AD-0EF6-9129-AE5B6451E54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978029744"/>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E52B4B-290E-EB17-A9A8-891FE01F180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1FF6F35-6D7C-5D05-6B6F-AFBD175C0E6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Date Placeholder 3">
            <a:extLst>
              <a:ext uri="{FF2B5EF4-FFF2-40B4-BE49-F238E27FC236}">
                <a16:creationId xmlns:a16="http://schemas.microsoft.com/office/drawing/2014/main" id="{088B5330-880F-C38D-C880-FF493A8A52CF}"/>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D5A7B440-F217-094D-D104-B49C09201DB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82992079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5651E-D80A-3516-F25C-ADB882A077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E2810-D1A1-A8D2-99D7-00A7692F84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7" name="Picture 6" descr="A green and black logo&#10;&#10;AI-generated content may be incorrect.">
            <a:extLst>
              <a:ext uri="{FF2B5EF4-FFF2-40B4-BE49-F238E27FC236}">
                <a16:creationId xmlns:a16="http://schemas.microsoft.com/office/drawing/2014/main" id="{211F218C-B46F-78D9-9194-DCBD4A24C1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7CD10745-6F5E-7F27-F328-1A876946CCC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AEE6638E-38AE-5B31-4234-C17FC755F5B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94776915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A6AB3-7A7B-C97F-B9FC-C917E36F6DC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8F7F24-7D80-71EA-4196-31FD5FDDD8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pic>
        <p:nvPicPr>
          <p:cNvPr id="7" name="Picture 6" descr="A green and black logo&#10;&#10;AI-generated content may be incorrect.">
            <a:extLst>
              <a:ext uri="{FF2B5EF4-FFF2-40B4-BE49-F238E27FC236}">
                <a16:creationId xmlns:a16="http://schemas.microsoft.com/office/drawing/2014/main" id="{3EE22647-6629-E870-D7F4-7912F754C95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E9FA578A-6A07-AB8E-FCD8-4D66DD40C6B9}"/>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C44E95C0-0B66-CB3D-D251-8859CD6EE1E7}"/>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28818900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8F5F8-A374-D2B2-80CF-E9DF7B6C6C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88B8E-5561-C242-50C2-549C1EE9BFD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D78FF61-072A-7413-2461-8FC12B6F294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8" name="Picture 7" descr="A green and black logo&#10;&#10;AI-generated content may be incorrect.">
            <a:extLst>
              <a:ext uri="{FF2B5EF4-FFF2-40B4-BE49-F238E27FC236}">
                <a16:creationId xmlns:a16="http://schemas.microsoft.com/office/drawing/2014/main" id="{9052649C-63FA-94C4-62B7-F882077C4D0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3" name="Date Placeholder 3">
            <a:extLst>
              <a:ext uri="{FF2B5EF4-FFF2-40B4-BE49-F238E27FC236}">
                <a16:creationId xmlns:a16="http://schemas.microsoft.com/office/drawing/2014/main" id="{02DABBCC-C129-1ECD-0FCE-F28880F92AB4}"/>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4" name="Slide Number Placeholder 5">
            <a:extLst>
              <a:ext uri="{FF2B5EF4-FFF2-40B4-BE49-F238E27FC236}">
                <a16:creationId xmlns:a16="http://schemas.microsoft.com/office/drawing/2014/main" id="{D74B7650-BEA7-4E81-9D64-72A512E9EB19}"/>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4146271242"/>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58640-0CAB-33FB-1038-877CCD87103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61D50F-02A4-B245-9282-345065D117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E1F9FCE-C192-28C1-E324-162E1A376B1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9FAA92-34E3-68AF-AE38-16E73DC009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6CE3FC-F7CD-EB93-ACB6-B7D3CD6468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green and black logo&#10;&#10;AI-generated content may be incorrect.">
            <a:extLst>
              <a:ext uri="{FF2B5EF4-FFF2-40B4-BE49-F238E27FC236}">
                <a16:creationId xmlns:a16="http://schemas.microsoft.com/office/drawing/2014/main" id="{DEAA2F8F-6036-D726-BE08-8BF10507310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4" name="Date Placeholder 3">
            <a:extLst>
              <a:ext uri="{FF2B5EF4-FFF2-40B4-BE49-F238E27FC236}">
                <a16:creationId xmlns:a16="http://schemas.microsoft.com/office/drawing/2014/main" id="{2AA0A0EF-FE2B-98A3-3C5E-FF0987BA0E3B}"/>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5" name="Slide Number Placeholder 5">
            <a:extLst>
              <a:ext uri="{FF2B5EF4-FFF2-40B4-BE49-F238E27FC236}">
                <a16:creationId xmlns:a16="http://schemas.microsoft.com/office/drawing/2014/main" id="{AA94B5CA-ECB3-6A2F-C55F-D6C2D8C8262B}"/>
              </a:ext>
            </a:extLst>
          </p:cNvPr>
          <p:cNvSpPr>
            <a:spLocks noGrp="1"/>
          </p:cNvSpPr>
          <p:nvPr>
            <p:ph type="sldNum" sz="quarter" idx="11"/>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40978948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27C50-91BD-0D24-FB2B-BB29C85CA1B0}"/>
              </a:ext>
            </a:extLst>
          </p:cNvPr>
          <p:cNvSpPr>
            <a:spLocks noGrp="1"/>
          </p:cNvSpPr>
          <p:nvPr>
            <p:ph type="title"/>
          </p:nvPr>
        </p:nvSpPr>
        <p:spPr/>
        <p:txBody>
          <a:bodyPr/>
          <a:lstStyle/>
          <a:p>
            <a:r>
              <a:rPr lang="en-US"/>
              <a:t>Click to edit Master title style</a:t>
            </a:r>
          </a:p>
        </p:txBody>
      </p:sp>
      <p:pic>
        <p:nvPicPr>
          <p:cNvPr id="6" name="Picture 5" descr="A green and black logo&#10;&#10;AI-generated content may be incorrect.">
            <a:extLst>
              <a:ext uri="{FF2B5EF4-FFF2-40B4-BE49-F238E27FC236}">
                <a16:creationId xmlns:a16="http://schemas.microsoft.com/office/drawing/2014/main" id="{64A7668B-4BCF-2147-2A31-6B74B022BE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0" name="Date Placeholder 3">
            <a:extLst>
              <a:ext uri="{FF2B5EF4-FFF2-40B4-BE49-F238E27FC236}">
                <a16:creationId xmlns:a16="http://schemas.microsoft.com/office/drawing/2014/main" id="{9561230F-359A-6A4E-10B8-4CC6CA2129F5}"/>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A31A2967-8DA7-8BF1-6600-15DB4E614174}"/>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39263578"/>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A green and black logo&#10;&#10;AI-generated content may be incorrect.">
            <a:extLst>
              <a:ext uri="{FF2B5EF4-FFF2-40B4-BE49-F238E27FC236}">
                <a16:creationId xmlns:a16="http://schemas.microsoft.com/office/drawing/2014/main" id="{AB7D1C91-2278-911B-8A4E-B7B60A380D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9" name="Date Placeholder 3">
            <a:extLst>
              <a:ext uri="{FF2B5EF4-FFF2-40B4-BE49-F238E27FC236}">
                <a16:creationId xmlns:a16="http://schemas.microsoft.com/office/drawing/2014/main" id="{41CF2258-1319-776F-2C5A-0FD691EDC4AE}"/>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A10DAE93-3BC1-7F4A-4200-A06EDCF8BBCB}"/>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1063208939"/>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0393AA-36BE-0170-5EEA-A944938D7C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FCB83D4-182C-9BB5-748E-F3BF8FAC6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0082BFD-866F-FD8F-974C-B710012993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E7597F97-3C55-DBFA-33EE-3CE0D0C9BE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12" name="Date Placeholder 3">
            <a:extLst>
              <a:ext uri="{FF2B5EF4-FFF2-40B4-BE49-F238E27FC236}">
                <a16:creationId xmlns:a16="http://schemas.microsoft.com/office/drawing/2014/main" id="{4D8B9CAC-1A79-A2EA-C320-570A9F76FEA2}"/>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3" name="Slide Number Placeholder 5">
            <a:extLst>
              <a:ext uri="{FF2B5EF4-FFF2-40B4-BE49-F238E27FC236}">
                <a16:creationId xmlns:a16="http://schemas.microsoft.com/office/drawing/2014/main" id="{BDBECCAB-A9F8-A12F-1B3F-9AE4EB1666FA}"/>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343031390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791B1-6EE0-FABC-A185-A62686CAB7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93DDF5-BC9A-293F-FB98-C06D53823D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BCE6C6D-5E2C-2574-49D9-12E16CD947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8" name="Picture 7" descr="A green and black logo&#10;&#10;AI-generated content may be incorrect.">
            <a:extLst>
              <a:ext uri="{FF2B5EF4-FFF2-40B4-BE49-F238E27FC236}">
                <a16:creationId xmlns:a16="http://schemas.microsoft.com/office/drawing/2014/main" id="{BFB4EE82-F7DE-E026-57CE-D856DF8C66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92329" y="423143"/>
            <a:ext cx="1911221" cy="813869"/>
          </a:xfrm>
          <a:prstGeom prst="rect">
            <a:avLst/>
          </a:prstGeom>
        </p:spPr>
      </p:pic>
      <p:sp>
        <p:nvSpPr>
          <p:cNvPr id="6" name="Date Placeholder 3">
            <a:extLst>
              <a:ext uri="{FF2B5EF4-FFF2-40B4-BE49-F238E27FC236}">
                <a16:creationId xmlns:a16="http://schemas.microsoft.com/office/drawing/2014/main" id="{A894A750-192F-DFFE-48C8-E84ACD5D5A1D}"/>
              </a:ext>
            </a:extLst>
          </p:cNvPr>
          <p:cNvSpPr>
            <a:spLocks noGrp="1"/>
          </p:cNvSpPr>
          <p:nvPr>
            <p:ph type="dt" sz="half" idx="10"/>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1" name="Slide Number Placeholder 5">
            <a:extLst>
              <a:ext uri="{FF2B5EF4-FFF2-40B4-BE49-F238E27FC236}">
                <a16:creationId xmlns:a16="http://schemas.microsoft.com/office/drawing/2014/main" id="{BDC98E9E-EF4E-2F41-CE5E-931B2617DA2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Tree>
    <p:extLst>
      <p:ext uri="{BB962C8B-B14F-4D97-AF65-F5344CB8AC3E}">
        <p14:creationId xmlns:p14="http://schemas.microsoft.com/office/powerpoint/2010/main" val="289003936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69000">
              <a:srgbClr val="7DE1A3"/>
            </a:gs>
            <a:gs pos="0">
              <a:schemeClr val="accent6">
                <a:lumMod val="5000"/>
                <a:lumOff val="95000"/>
              </a:schemeClr>
            </a:gs>
            <a:gs pos="30000">
              <a:srgbClr val="E2F2E0"/>
            </a:gs>
            <a:gs pos="100000">
              <a:srgbClr val="59A06A"/>
            </a:gs>
          </a:gsLst>
          <a:lin ang="10800000" scaled="0"/>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F0C101E-9236-E445-F6C0-A752CB58D5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6F39A0-03B3-47CB-3DBA-A438C969ABC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A941551-BC80-2878-803B-90534B794EBC}"/>
              </a:ext>
            </a:extLst>
          </p:cNvPr>
          <p:cNvSpPr/>
          <p:nvPr/>
        </p:nvSpPr>
        <p:spPr>
          <a:xfrm>
            <a:off x="0" y="6357887"/>
            <a:ext cx="12192000" cy="501649"/>
          </a:xfrm>
          <a:prstGeom prst="rect">
            <a:avLst/>
          </a:prstGeom>
          <a:solidFill>
            <a:srgbClr val="388B4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ate Placeholder 3">
            <a:extLst>
              <a:ext uri="{FF2B5EF4-FFF2-40B4-BE49-F238E27FC236}">
                <a16:creationId xmlns:a16="http://schemas.microsoft.com/office/drawing/2014/main" id="{54180C07-D94C-1FC1-9EFB-4979F19004DD}"/>
              </a:ext>
            </a:extLst>
          </p:cNvPr>
          <p:cNvSpPr>
            <a:spLocks noGrp="1"/>
          </p:cNvSpPr>
          <p:nvPr>
            <p:ph type="dt" sz="half" idx="2"/>
          </p:nvPr>
        </p:nvSpPr>
        <p:spPr>
          <a:xfrm>
            <a:off x="838200" y="6425823"/>
            <a:ext cx="2743200" cy="365125"/>
          </a:xfrm>
          <a:prstGeom prst="rect">
            <a:avLst/>
          </a:prstGeom>
        </p:spPr>
        <p:txBody>
          <a:bodyPr/>
          <a:lstStyle>
            <a:lvl1pPr>
              <a:defRPr baseline="0">
                <a:solidFill>
                  <a:schemeClr val="bg1"/>
                </a:solidFill>
              </a:defRPr>
            </a:lvl1pPr>
          </a:lstStyle>
          <a:p>
            <a:fld id="{459B2E61-43CF-4F70-9D33-D5EC5A2A5C9A}" type="datetimeFigureOut">
              <a:rPr lang="en-US" smtClean="0"/>
              <a:pPr/>
              <a:t>4/9/2026</a:t>
            </a:fld>
            <a:endParaRPr lang="en-US" dirty="0">
              <a:solidFill>
                <a:schemeClr val="bg1"/>
              </a:solidFill>
            </a:endParaRPr>
          </a:p>
        </p:txBody>
      </p:sp>
      <p:sp>
        <p:nvSpPr>
          <p:cNvPr id="10" name="Slide Number Placeholder 5">
            <a:extLst>
              <a:ext uri="{FF2B5EF4-FFF2-40B4-BE49-F238E27FC236}">
                <a16:creationId xmlns:a16="http://schemas.microsoft.com/office/drawing/2014/main" id="{3EEABD98-B164-BA25-963D-489C4FEC1791}"/>
              </a:ext>
            </a:extLst>
          </p:cNvPr>
          <p:cNvSpPr>
            <a:spLocks noGrp="1"/>
          </p:cNvSpPr>
          <p:nvPr>
            <p:ph type="sldNum" sz="quarter" idx="4"/>
          </p:nvPr>
        </p:nvSpPr>
        <p:spPr>
          <a:xfrm>
            <a:off x="8610600" y="6425823"/>
            <a:ext cx="2743200" cy="365125"/>
          </a:xfrm>
          <a:prstGeom prst="rect">
            <a:avLst/>
          </a:prstGeom>
        </p:spPr>
        <p:txBody>
          <a:bodyPr/>
          <a:lstStyle>
            <a:lvl1pPr algn="r">
              <a:defRPr>
                <a:solidFill>
                  <a:schemeClr val="bg1"/>
                </a:solidFill>
              </a:defRPr>
            </a:lvl1pPr>
          </a:lstStyle>
          <a:p>
            <a:pPr algn="r"/>
            <a:fld id="{BE4FD396-49F3-42D7-97C3-65374D906C08}" type="slidenum">
              <a:rPr lang="en-US" smtClean="0"/>
              <a:pPr/>
              <a:t>‹#›</a:t>
            </a:fld>
            <a:endParaRPr lang="en-US" dirty="0"/>
          </a:p>
        </p:txBody>
      </p:sp>
      <p:sp>
        <p:nvSpPr>
          <p:cNvPr id="11" name="TextBox 10">
            <a:extLst>
              <a:ext uri="{FF2B5EF4-FFF2-40B4-BE49-F238E27FC236}">
                <a16:creationId xmlns:a16="http://schemas.microsoft.com/office/drawing/2014/main" id="{E93E26B0-E977-EE55-464D-D1DC6DC8E55F}"/>
              </a:ext>
            </a:extLst>
          </p:cNvPr>
          <p:cNvSpPr txBox="1"/>
          <p:nvPr/>
        </p:nvSpPr>
        <p:spPr>
          <a:xfrm>
            <a:off x="3642966" y="6423719"/>
            <a:ext cx="4906067" cy="369332"/>
          </a:xfrm>
          <a:prstGeom prst="rect">
            <a:avLst/>
          </a:prstGeom>
          <a:noFill/>
        </p:spPr>
        <p:txBody>
          <a:bodyPr wrap="square">
            <a:spAutoFit/>
          </a:bodyPr>
          <a:lstStyle/>
          <a:p>
            <a:r>
              <a:rPr lang="en-US" baseline="0" dirty="0">
                <a:solidFill>
                  <a:schemeClr val="bg1"/>
                </a:solidFill>
              </a:rPr>
              <a:t>clarksonregional.com/bridges-to-mental-health</a:t>
            </a:r>
          </a:p>
        </p:txBody>
      </p:sp>
    </p:spTree>
    <p:extLst>
      <p:ext uri="{BB962C8B-B14F-4D97-AF65-F5344CB8AC3E}">
        <p14:creationId xmlns:p14="http://schemas.microsoft.com/office/powerpoint/2010/main" val="10457984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BF53E59-E39D-DB7A-6A29-05700FB959D1}"/>
              </a:ext>
            </a:extLst>
          </p:cNvPr>
          <p:cNvSpPr>
            <a:spLocks noGrp="1"/>
          </p:cNvSpPr>
          <p:nvPr>
            <p:ph type="ctrTitle"/>
          </p:nvPr>
        </p:nvSpPr>
        <p:spPr/>
        <p:txBody>
          <a:bodyPr/>
          <a:lstStyle/>
          <a:p>
            <a:r>
              <a:rPr lang="en-US" dirty="0"/>
              <a:t>Break: Back at 11:20</a:t>
            </a:r>
          </a:p>
        </p:txBody>
      </p:sp>
      <p:sp>
        <p:nvSpPr>
          <p:cNvPr id="5" name="Subtitle 4">
            <a:extLst>
              <a:ext uri="{FF2B5EF4-FFF2-40B4-BE49-F238E27FC236}">
                <a16:creationId xmlns:a16="http://schemas.microsoft.com/office/drawing/2014/main" id="{C2DAF27D-926F-332C-FCC4-89E4B5BE8F87}"/>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0559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7AE82A-DEBD-99C0-5404-702930968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6186FD-FFC8-54B6-FCDF-5899E9216042}"/>
              </a:ext>
            </a:extLst>
          </p:cNvPr>
          <p:cNvSpPr>
            <a:spLocks noGrp="1"/>
          </p:cNvSpPr>
          <p:nvPr>
            <p:ph type="title"/>
          </p:nvPr>
        </p:nvSpPr>
        <p:spPr/>
        <p:txBody>
          <a:bodyPr/>
          <a:lstStyle/>
          <a:p>
            <a:r>
              <a:rPr lang="en-US" altLang="en-US" dirty="0">
                <a:ea typeface="MS PGothic" panose="020B0600070205080204" pitchFamily="34" charset="-128"/>
                <a:cs typeface="Times New Roman" panose="02020603050405020304" pitchFamily="18" charset="0"/>
              </a:rPr>
              <a:t>Phenomenology</a:t>
            </a:r>
            <a:endParaRPr lang="en-US" dirty="0"/>
          </a:p>
        </p:txBody>
      </p:sp>
      <p:sp>
        <p:nvSpPr>
          <p:cNvPr id="24578" name="Content Placeholder 2">
            <a:extLst>
              <a:ext uri="{FF2B5EF4-FFF2-40B4-BE49-F238E27FC236}">
                <a16:creationId xmlns:a16="http://schemas.microsoft.com/office/drawing/2014/main" id="{EC07CAC8-F712-35C3-1DD7-2498F2431021}"/>
              </a:ext>
            </a:extLst>
          </p:cNvPr>
          <p:cNvSpPr>
            <a:spLocks noGrp="1"/>
          </p:cNvSpPr>
          <p:nvPr>
            <p:ph idx="1"/>
          </p:nvPr>
        </p:nvSpPr>
        <p:spPr/>
        <p:txBody>
          <a:bodyPr/>
          <a:lstStyle/>
          <a:p>
            <a:pPr eaLnBrk="1" hangingPunct="1">
              <a:defRPr/>
            </a:pPr>
            <a:r>
              <a:rPr lang="en-US" altLang="en-US" b="1" dirty="0"/>
              <a:t>Melancholic </a:t>
            </a:r>
            <a:r>
              <a:rPr lang="en-US" altLang="en-US" dirty="0"/>
              <a:t>-  deep and pervasive sadness, profound </a:t>
            </a:r>
            <a:r>
              <a:rPr lang="en-US" b="0" i="0" dirty="0">
                <a:solidFill>
                  <a:srgbClr val="000000"/>
                </a:solidFill>
                <a:effectLst/>
                <a:latin typeface="ui-sans-serif"/>
              </a:rPr>
              <a:t>anhedonia, diurnal variation/depression worse in the morning, early morning wakening, psychomotor disturbance, loss of appetite</a:t>
            </a:r>
          </a:p>
          <a:p>
            <a:pPr lvl="1">
              <a:defRPr/>
            </a:pPr>
            <a:r>
              <a:rPr lang="en-US" dirty="0">
                <a:solidFill>
                  <a:srgbClr val="000000"/>
                </a:solidFill>
                <a:latin typeface="ui-sans-serif"/>
              </a:rPr>
              <a:t>“lost the light in his eyes”</a:t>
            </a:r>
          </a:p>
          <a:p>
            <a:pPr lvl="1">
              <a:defRPr/>
            </a:pPr>
            <a:r>
              <a:rPr lang="en-US" b="0" i="0" dirty="0">
                <a:solidFill>
                  <a:srgbClr val="000000"/>
                </a:solidFill>
                <a:effectLst/>
                <a:latin typeface="ui-sans-serif"/>
              </a:rPr>
              <a:t>more likely to ”come out of the blue” and more severe than expected in relation to any stressors</a:t>
            </a:r>
          </a:p>
          <a:p>
            <a:pPr marL="0" indent="0" eaLnBrk="1" hangingPunct="1">
              <a:buNone/>
              <a:defRPr/>
            </a:pPr>
            <a:endParaRPr lang="en-US" altLang="en-US" sz="1400" dirty="0"/>
          </a:p>
          <a:p>
            <a:pPr eaLnBrk="1" hangingPunct="1">
              <a:defRPr/>
            </a:pPr>
            <a:r>
              <a:rPr lang="en-US" altLang="en-US" b="1" dirty="0"/>
              <a:t>Atypical </a:t>
            </a:r>
            <a:r>
              <a:rPr lang="en-US" altLang="en-US" dirty="0"/>
              <a:t>– mood reactivity: temporary boost in mood with positive events, increased sleep, increased appetite/carbohydrate cravings, leaden paralysis, sensitivity to criticism</a:t>
            </a:r>
          </a:p>
          <a:p>
            <a:pPr marL="0" indent="0">
              <a:buNone/>
              <a:defRPr/>
            </a:pPr>
            <a:endParaRPr lang="en-US" sz="2400" dirty="0">
              <a:latin typeface="Times" charset="0"/>
              <a:ea typeface="ＭＳ Ｐゴシック" charset="0"/>
              <a:cs typeface="ＭＳ Ｐゴシック" charset="0"/>
            </a:endParaRPr>
          </a:p>
        </p:txBody>
      </p:sp>
    </p:spTree>
    <p:extLst>
      <p:ext uri="{BB962C8B-B14F-4D97-AF65-F5344CB8AC3E}">
        <p14:creationId xmlns:p14="http://schemas.microsoft.com/office/powerpoint/2010/main" val="4197534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06F04-DA3F-584B-4CC2-50E478D8AB43}"/>
              </a:ext>
            </a:extLst>
          </p:cNvPr>
          <p:cNvSpPr>
            <a:spLocks noGrp="1"/>
          </p:cNvSpPr>
          <p:nvPr>
            <p:ph type="title"/>
          </p:nvPr>
        </p:nvSpPr>
        <p:spPr/>
        <p:txBody>
          <a:bodyPr/>
          <a:lstStyle/>
          <a:p>
            <a:r>
              <a:rPr lang="en-US" dirty="0"/>
              <a:t>What depression might look like</a:t>
            </a:r>
          </a:p>
        </p:txBody>
      </p:sp>
      <p:sp>
        <p:nvSpPr>
          <p:cNvPr id="3" name="Content Placeholder 2">
            <a:extLst>
              <a:ext uri="{FF2B5EF4-FFF2-40B4-BE49-F238E27FC236}">
                <a16:creationId xmlns:a16="http://schemas.microsoft.com/office/drawing/2014/main" id="{9718266B-C762-023F-98CC-4B58209D574C}"/>
              </a:ext>
            </a:extLst>
          </p:cNvPr>
          <p:cNvSpPr>
            <a:spLocks noGrp="1"/>
          </p:cNvSpPr>
          <p:nvPr>
            <p:ph idx="1"/>
          </p:nvPr>
        </p:nvSpPr>
        <p:spPr/>
        <p:txBody>
          <a:bodyPr>
            <a:normAutofit fontScale="92500" lnSpcReduction="20000"/>
          </a:bodyPr>
          <a:lstStyle/>
          <a:p>
            <a:r>
              <a:rPr lang="en-US" b="1" dirty="0"/>
              <a:t>Flat affect</a:t>
            </a:r>
            <a:r>
              <a:rPr lang="en-US" dirty="0"/>
              <a:t> (emotionless expression)</a:t>
            </a:r>
          </a:p>
          <a:p>
            <a:r>
              <a:rPr lang="en-US" b="1" dirty="0"/>
              <a:t>Psychomotor retardation</a:t>
            </a:r>
            <a:r>
              <a:rPr lang="en-US" dirty="0"/>
              <a:t> (slow movements, slow speech)</a:t>
            </a:r>
          </a:p>
          <a:p>
            <a:r>
              <a:rPr lang="en-US" b="1" dirty="0"/>
              <a:t>Tearfulness</a:t>
            </a:r>
            <a:r>
              <a:rPr lang="en-US" dirty="0"/>
              <a:t> or inability to cry</a:t>
            </a:r>
          </a:p>
          <a:p>
            <a:r>
              <a:rPr lang="en-US" b="1" dirty="0"/>
              <a:t>Social withdrawal</a:t>
            </a:r>
            <a:r>
              <a:rPr lang="en-US" dirty="0"/>
              <a:t> or isolation</a:t>
            </a:r>
          </a:p>
          <a:p>
            <a:r>
              <a:rPr lang="en-US" b="1" dirty="0"/>
              <a:t>Neglected self-care</a:t>
            </a:r>
            <a:r>
              <a:rPr lang="en-US" dirty="0"/>
              <a:t> (poor hygiene, disheveled appearance)</a:t>
            </a:r>
          </a:p>
          <a:p>
            <a:r>
              <a:rPr lang="en-US" b="1" dirty="0"/>
              <a:t>Hopelessness</a:t>
            </a:r>
            <a:r>
              <a:rPr lang="en-US" dirty="0"/>
              <a:t> ("Nothing will ever get better")</a:t>
            </a:r>
          </a:p>
          <a:p>
            <a:r>
              <a:rPr lang="en-US" b="1" dirty="0"/>
              <a:t>Passive death wishes</a:t>
            </a:r>
            <a:r>
              <a:rPr lang="en-US" dirty="0"/>
              <a:t> ("I wish I wouldn't wake up")</a:t>
            </a:r>
          </a:p>
          <a:p>
            <a:r>
              <a:rPr lang="en-US" b="1" dirty="0"/>
              <a:t>Active suicidal ideation</a:t>
            </a:r>
            <a:r>
              <a:rPr lang="en-US" dirty="0"/>
              <a:t> (thoughts of ending life)</a:t>
            </a:r>
          </a:p>
          <a:p>
            <a:pPr marL="0" indent="0">
              <a:buNone/>
            </a:pPr>
            <a:r>
              <a:rPr lang="en-US" dirty="0"/>
              <a:t>Depression often presents with </a:t>
            </a:r>
            <a:r>
              <a:rPr lang="en-US" b="1" dirty="0"/>
              <a:t>physical complaints</a:t>
            </a:r>
            <a:r>
              <a:rPr lang="en-US" dirty="0"/>
              <a:t> (pain, fatigue, sleep problems) rather than emotional complaints, especially in men and older adults.</a:t>
            </a:r>
          </a:p>
          <a:p>
            <a:endParaRPr lang="en-US" dirty="0"/>
          </a:p>
        </p:txBody>
      </p:sp>
    </p:spTree>
    <p:extLst>
      <p:ext uri="{BB962C8B-B14F-4D97-AF65-F5344CB8AC3E}">
        <p14:creationId xmlns:p14="http://schemas.microsoft.com/office/powerpoint/2010/main" val="1335070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80239-3BB8-EC88-5DC0-3DB1B3D9CC48}"/>
              </a:ext>
            </a:extLst>
          </p:cNvPr>
          <p:cNvSpPr>
            <a:spLocks noGrp="1"/>
          </p:cNvSpPr>
          <p:nvPr>
            <p:ph type="title"/>
          </p:nvPr>
        </p:nvSpPr>
        <p:spPr/>
        <p:txBody>
          <a:bodyPr/>
          <a:lstStyle/>
          <a:p>
            <a:r>
              <a:rPr lang="en-US" dirty="0"/>
              <a:t>Rapid Screening Tool: PHQ-2</a:t>
            </a:r>
          </a:p>
        </p:txBody>
      </p:sp>
      <p:pic>
        <p:nvPicPr>
          <p:cNvPr id="5" name="Content Placeholder 4">
            <a:extLst>
              <a:ext uri="{FF2B5EF4-FFF2-40B4-BE49-F238E27FC236}">
                <a16:creationId xmlns:a16="http://schemas.microsoft.com/office/drawing/2014/main" id="{E2F08270-93FF-DF25-7BD5-D98EB8080495}"/>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38199" y="1953491"/>
            <a:ext cx="9456493" cy="2457199"/>
          </a:xfrm>
        </p:spPr>
      </p:pic>
      <p:sp>
        <p:nvSpPr>
          <p:cNvPr id="7" name="TextBox 6">
            <a:extLst>
              <a:ext uri="{FF2B5EF4-FFF2-40B4-BE49-F238E27FC236}">
                <a16:creationId xmlns:a16="http://schemas.microsoft.com/office/drawing/2014/main" id="{3B3F57DF-A9AB-0D20-3DA3-6781925FF3BA}"/>
              </a:ext>
            </a:extLst>
          </p:cNvPr>
          <p:cNvSpPr txBox="1"/>
          <p:nvPr/>
        </p:nvSpPr>
        <p:spPr>
          <a:xfrm>
            <a:off x="852054" y="4771957"/>
            <a:ext cx="10815084" cy="523220"/>
          </a:xfrm>
          <a:prstGeom prst="rect">
            <a:avLst/>
          </a:prstGeom>
          <a:noFill/>
        </p:spPr>
        <p:txBody>
          <a:bodyPr wrap="square">
            <a:spAutoFit/>
          </a:bodyPr>
          <a:lstStyle/>
          <a:p>
            <a:r>
              <a:rPr lang="en-US" sz="2800" b="1" dirty="0"/>
              <a:t>Cutoff ≥2: Sensitivity 91%, Specificity 67%</a:t>
            </a:r>
            <a:r>
              <a:rPr lang="en-US" sz="2800" dirty="0"/>
              <a:t> </a:t>
            </a:r>
          </a:p>
        </p:txBody>
      </p:sp>
    </p:spTree>
    <p:extLst>
      <p:ext uri="{BB962C8B-B14F-4D97-AF65-F5344CB8AC3E}">
        <p14:creationId xmlns:p14="http://schemas.microsoft.com/office/powerpoint/2010/main" val="1577358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84520-F00F-03F4-122A-DEFE8BDEA42E}"/>
              </a:ext>
            </a:extLst>
          </p:cNvPr>
          <p:cNvSpPr>
            <a:spLocks noGrp="1"/>
          </p:cNvSpPr>
          <p:nvPr>
            <p:ph type="title"/>
          </p:nvPr>
        </p:nvSpPr>
        <p:spPr/>
        <p:txBody>
          <a:bodyPr/>
          <a:lstStyle/>
          <a:p>
            <a:r>
              <a:rPr lang="en-US" dirty="0"/>
              <a:t>Additional Screens</a:t>
            </a:r>
          </a:p>
        </p:txBody>
      </p:sp>
      <p:sp>
        <p:nvSpPr>
          <p:cNvPr id="3" name="Content Placeholder 2">
            <a:extLst>
              <a:ext uri="{FF2B5EF4-FFF2-40B4-BE49-F238E27FC236}">
                <a16:creationId xmlns:a16="http://schemas.microsoft.com/office/drawing/2014/main" id="{1E368FC5-544A-59AE-CF74-F26072053C5B}"/>
              </a:ext>
            </a:extLst>
          </p:cNvPr>
          <p:cNvSpPr>
            <a:spLocks noGrp="1"/>
          </p:cNvSpPr>
          <p:nvPr>
            <p:ph idx="1"/>
          </p:nvPr>
        </p:nvSpPr>
        <p:spPr/>
        <p:txBody>
          <a:bodyPr/>
          <a:lstStyle/>
          <a:p>
            <a:r>
              <a:rPr lang="en-US" dirty="0"/>
              <a:t>Positive screen triggers PHQ-9</a:t>
            </a:r>
          </a:p>
          <a:p>
            <a:pPr lvl="1"/>
            <a:r>
              <a:rPr lang="en-US" dirty="0"/>
              <a:t>Question 9 is critical: “Thoughts that you would be better of dead or of hurting yourself in some way”</a:t>
            </a:r>
          </a:p>
          <a:p>
            <a:pPr lvl="1"/>
            <a:r>
              <a:rPr lang="en-US" dirty="0"/>
              <a:t>The two-stage approach (PHQ-2 followed by PHQ-9 if positive) reduces screening burden by 57% while maintaining accuracy.</a:t>
            </a:r>
          </a:p>
          <a:p>
            <a:r>
              <a:rPr lang="en-US" b="1" dirty="0"/>
              <a:t>Adolescents</a:t>
            </a:r>
            <a:r>
              <a:rPr lang="en-US" dirty="0"/>
              <a:t>: PHQ-9 validated for ages 12+</a:t>
            </a:r>
          </a:p>
          <a:p>
            <a:pPr marL="0" indent="0">
              <a:buNone/>
            </a:pPr>
            <a:endParaRPr lang="en-US" dirty="0"/>
          </a:p>
        </p:txBody>
      </p:sp>
    </p:spTree>
    <p:extLst>
      <p:ext uri="{BB962C8B-B14F-4D97-AF65-F5344CB8AC3E}">
        <p14:creationId xmlns:p14="http://schemas.microsoft.com/office/powerpoint/2010/main" val="39197224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994EE-2968-DC4C-B6C9-3448E4DB84E2}"/>
              </a:ext>
            </a:extLst>
          </p:cNvPr>
          <p:cNvSpPr>
            <a:spLocks noGrp="1"/>
          </p:cNvSpPr>
          <p:nvPr>
            <p:ph type="title"/>
          </p:nvPr>
        </p:nvSpPr>
        <p:spPr/>
        <p:txBody>
          <a:bodyPr/>
          <a:lstStyle/>
          <a:p>
            <a:r>
              <a:rPr lang="en-US" dirty="0"/>
              <a:t>Safety Assessment: ASQ (ages 10+)</a:t>
            </a:r>
          </a:p>
        </p:txBody>
      </p:sp>
      <p:pic>
        <p:nvPicPr>
          <p:cNvPr id="9" name="Content Placeholder 8">
            <a:extLst>
              <a:ext uri="{FF2B5EF4-FFF2-40B4-BE49-F238E27FC236}">
                <a16:creationId xmlns:a16="http://schemas.microsoft.com/office/drawing/2014/main" id="{E96B089F-2ECD-B6BE-2F7C-3B5912C0885C}"/>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671703" y="2016969"/>
            <a:ext cx="10245436" cy="2824062"/>
          </a:xfrm>
        </p:spPr>
      </p:pic>
      <p:sp>
        <p:nvSpPr>
          <p:cNvPr id="12" name="TextBox 11">
            <a:extLst>
              <a:ext uri="{FF2B5EF4-FFF2-40B4-BE49-F238E27FC236}">
                <a16:creationId xmlns:a16="http://schemas.microsoft.com/office/drawing/2014/main" id="{07A3DFF2-FC32-B958-2683-67A0D88EE58A}"/>
              </a:ext>
            </a:extLst>
          </p:cNvPr>
          <p:cNvSpPr txBox="1"/>
          <p:nvPr/>
        </p:nvSpPr>
        <p:spPr>
          <a:xfrm>
            <a:off x="720437" y="5167745"/>
            <a:ext cx="10196702" cy="461665"/>
          </a:xfrm>
          <a:prstGeom prst="rect">
            <a:avLst/>
          </a:prstGeom>
          <a:noFill/>
        </p:spPr>
        <p:txBody>
          <a:bodyPr wrap="none" rtlCol="0">
            <a:spAutoFit/>
          </a:bodyPr>
          <a:lstStyle/>
          <a:p>
            <a:r>
              <a:rPr lang="en-US" sz="2400" dirty="0"/>
              <a:t>Any “yes” answer requires immediate comprehensive suicide safety assessment </a:t>
            </a:r>
          </a:p>
        </p:txBody>
      </p:sp>
    </p:spTree>
    <p:extLst>
      <p:ext uri="{BB962C8B-B14F-4D97-AF65-F5344CB8AC3E}">
        <p14:creationId xmlns:p14="http://schemas.microsoft.com/office/powerpoint/2010/main" val="3964870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2F221-85D6-79D8-7CC6-965AA0E2B09F}"/>
              </a:ext>
            </a:extLst>
          </p:cNvPr>
          <p:cNvSpPr>
            <a:spLocks noGrp="1"/>
          </p:cNvSpPr>
          <p:nvPr>
            <p:ph type="title"/>
          </p:nvPr>
        </p:nvSpPr>
        <p:spPr/>
        <p:txBody>
          <a:bodyPr/>
          <a:lstStyle/>
          <a:p>
            <a:r>
              <a:rPr lang="en-US" dirty="0"/>
              <a:t>Common Comorbidities with MDD</a:t>
            </a:r>
          </a:p>
        </p:txBody>
      </p:sp>
      <p:sp>
        <p:nvSpPr>
          <p:cNvPr id="3" name="Content Placeholder 2">
            <a:extLst>
              <a:ext uri="{FF2B5EF4-FFF2-40B4-BE49-F238E27FC236}">
                <a16:creationId xmlns:a16="http://schemas.microsoft.com/office/drawing/2014/main" id="{64ADAC1E-3486-02B6-CC70-4F1B69B90251}"/>
              </a:ext>
            </a:extLst>
          </p:cNvPr>
          <p:cNvSpPr>
            <a:spLocks noGrp="1"/>
          </p:cNvSpPr>
          <p:nvPr>
            <p:ph idx="1"/>
          </p:nvPr>
        </p:nvSpPr>
        <p:spPr/>
        <p:txBody>
          <a:bodyPr/>
          <a:lstStyle/>
          <a:p>
            <a:r>
              <a:rPr lang="en-US" b="1" dirty="0"/>
              <a:t>Psychiatric comorbidities </a:t>
            </a:r>
            <a:r>
              <a:rPr lang="en-US" dirty="0"/>
              <a:t>are the rule, not the exception</a:t>
            </a:r>
          </a:p>
          <a:p>
            <a:pPr lvl="1"/>
            <a:r>
              <a:rPr lang="en-US" sz="2400" dirty="0"/>
              <a:t>OR of 5.7 (95% CI, 4.98-6.50) with </a:t>
            </a:r>
            <a:r>
              <a:rPr lang="en-US" sz="2400" b="1" dirty="0"/>
              <a:t>Generalized Anxiety Disorder</a:t>
            </a:r>
          </a:p>
          <a:p>
            <a:pPr lvl="1"/>
            <a:r>
              <a:rPr lang="en-US" sz="2400" dirty="0"/>
              <a:t>OR of 1.8 (95% CI, 1.63-2.01) with </a:t>
            </a:r>
            <a:r>
              <a:rPr lang="en-US" sz="2400" b="1" dirty="0"/>
              <a:t>Alcohol Use Disorder</a:t>
            </a:r>
          </a:p>
          <a:p>
            <a:pPr lvl="1"/>
            <a:r>
              <a:rPr lang="en-US" sz="2400" dirty="0"/>
              <a:t>OR of 3.0 (95% CI, 2.57-3.55) for any </a:t>
            </a:r>
            <a:r>
              <a:rPr lang="en-US" sz="2400" b="1" dirty="0"/>
              <a:t>Substance Use Disorder</a:t>
            </a:r>
          </a:p>
          <a:p>
            <a:pPr marL="457200" lvl="1" indent="0">
              <a:buNone/>
            </a:pPr>
            <a:endParaRPr lang="en-US" sz="2400" b="1" dirty="0"/>
          </a:p>
          <a:p>
            <a:r>
              <a:rPr lang="en-US" sz="2400" b="1" dirty="0"/>
              <a:t>Other Medical </a:t>
            </a:r>
            <a:r>
              <a:rPr lang="en-US" sz="2400" dirty="0"/>
              <a:t>comorbidities may include diabetes, cardiac, cancer, chronic pain, autoimmune disease</a:t>
            </a:r>
          </a:p>
          <a:p>
            <a:endParaRPr lang="en-US" dirty="0"/>
          </a:p>
        </p:txBody>
      </p:sp>
    </p:spTree>
    <p:extLst>
      <p:ext uri="{BB962C8B-B14F-4D97-AF65-F5344CB8AC3E}">
        <p14:creationId xmlns:p14="http://schemas.microsoft.com/office/powerpoint/2010/main" val="1871433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501E81-D09E-914C-8746-230EB1CA1AD2}"/>
              </a:ext>
            </a:extLst>
          </p:cNvPr>
          <p:cNvSpPr>
            <a:spLocks noGrp="1"/>
          </p:cNvSpPr>
          <p:nvPr>
            <p:ph type="title"/>
          </p:nvPr>
        </p:nvSpPr>
        <p:spPr/>
        <p:txBody>
          <a:bodyPr>
            <a:normAutofit/>
          </a:bodyPr>
          <a:lstStyle/>
          <a:p>
            <a:r>
              <a:rPr lang="en-US" dirty="0"/>
              <a:t>Psychiatric differential diagnosis of MDD</a:t>
            </a:r>
          </a:p>
        </p:txBody>
      </p:sp>
      <p:sp>
        <p:nvSpPr>
          <p:cNvPr id="3" name="Content Placeholder 2">
            <a:extLst>
              <a:ext uri="{FF2B5EF4-FFF2-40B4-BE49-F238E27FC236}">
                <a16:creationId xmlns:a16="http://schemas.microsoft.com/office/drawing/2014/main" id="{310E52F2-3431-0944-B1EF-8479A4C07413}"/>
              </a:ext>
            </a:extLst>
          </p:cNvPr>
          <p:cNvSpPr>
            <a:spLocks noGrp="1"/>
          </p:cNvSpPr>
          <p:nvPr>
            <p:ph sz="half" idx="1"/>
          </p:nvPr>
        </p:nvSpPr>
        <p:spPr>
          <a:xfrm>
            <a:off x="711034" y="1317639"/>
            <a:ext cx="11480966" cy="4765258"/>
          </a:xfrm>
        </p:spPr>
        <p:txBody>
          <a:bodyPr>
            <a:normAutofit fontScale="92500" lnSpcReduction="10000"/>
          </a:bodyPr>
          <a:lstStyle/>
          <a:p>
            <a:pPr marL="0" indent="0">
              <a:buNone/>
            </a:pPr>
            <a:endParaRPr lang="en-US" sz="3000" b="1" dirty="0"/>
          </a:p>
          <a:p>
            <a:r>
              <a:rPr lang="en-US" b="1" i="1" u="sng" dirty="0"/>
              <a:t>Bipolar depression</a:t>
            </a:r>
          </a:p>
          <a:p>
            <a:r>
              <a:rPr lang="en-US" b="1" i="1" u="sng" dirty="0"/>
              <a:t>MDD with psychotic features</a:t>
            </a:r>
          </a:p>
          <a:p>
            <a:r>
              <a:rPr lang="en-US" dirty="0"/>
              <a:t>Adjustment disorder (</a:t>
            </a:r>
            <a:r>
              <a:rPr lang="en-US" dirty="0" err="1"/>
              <a:t>sx</a:t>
            </a:r>
            <a:r>
              <a:rPr lang="en-US" dirty="0"/>
              <a:t> within 3 months, no more than 6 months of stressor) </a:t>
            </a:r>
          </a:p>
          <a:p>
            <a:r>
              <a:rPr lang="en-US" dirty="0"/>
              <a:t>Anxiety Disorder</a:t>
            </a:r>
          </a:p>
          <a:p>
            <a:r>
              <a:rPr lang="en-US" dirty="0"/>
              <a:t>Borderline Personality Disorder</a:t>
            </a:r>
          </a:p>
          <a:p>
            <a:r>
              <a:rPr lang="en-US" dirty="0"/>
              <a:t>Cannabis, alcohol dependency</a:t>
            </a:r>
          </a:p>
          <a:p>
            <a:r>
              <a:rPr lang="en-US" dirty="0"/>
              <a:t>Complicated grief</a:t>
            </a:r>
          </a:p>
          <a:p>
            <a:r>
              <a:rPr lang="en-US" dirty="0"/>
              <a:t>PTSD</a:t>
            </a:r>
          </a:p>
          <a:p>
            <a:r>
              <a:rPr lang="en-US" dirty="0"/>
              <a:t>Apathy of primary psychotic disorder</a:t>
            </a:r>
          </a:p>
          <a:p>
            <a:endParaRPr lang="en-US" dirty="0"/>
          </a:p>
        </p:txBody>
      </p:sp>
    </p:spTree>
    <p:extLst>
      <p:ext uri="{BB962C8B-B14F-4D97-AF65-F5344CB8AC3E}">
        <p14:creationId xmlns:p14="http://schemas.microsoft.com/office/powerpoint/2010/main" val="1992462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6588B9-0519-3DBD-3296-0746BDEEF584}"/>
              </a:ext>
            </a:extLst>
          </p:cNvPr>
          <p:cNvSpPr>
            <a:spLocks noGrp="1"/>
          </p:cNvSpPr>
          <p:nvPr>
            <p:ph type="title"/>
          </p:nvPr>
        </p:nvSpPr>
        <p:spPr/>
        <p:txBody>
          <a:bodyPr/>
          <a:lstStyle/>
          <a:p>
            <a:r>
              <a:rPr lang="en-US" dirty="0"/>
              <a:t>Every Assessment of Depression	</a:t>
            </a:r>
          </a:p>
        </p:txBody>
      </p:sp>
      <p:sp>
        <p:nvSpPr>
          <p:cNvPr id="3" name="Content Placeholder 2">
            <a:extLst>
              <a:ext uri="{FF2B5EF4-FFF2-40B4-BE49-F238E27FC236}">
                <a16:creationId xmlns:a16="http://schemas.microsoft.com/office/drawing/2014/main" id="{579B841C-7C7C-A380-04D1-E357FD3DCDCC}"/>
              </a:ext>
            </a:extLst>
          </p:cNvPr>
          <p:cNvSpPr>
            <a:spLocks noGrp="1"/>
          </p:cNvSpPr>
          <p:nvPr>
            <p:ph idx="1"/>
          </p:nvPr>
        </p:nvSpPr>
        <p:spPr/>
        <p:txBody>
          <a:bodyPr/>
          <a:lstStyle/>
          <a:p>
            <a:pPr marL="0" indent="0">
              <a:buNone/>
            </a:pPr>
            <a:r>
              <a:rPr lang="en-US" sz="3200" dirty="0"/>
              <a:t>should include review of:</a:t>
            </a:r>
          </a:p>
          <a:p>
            <a:pPr lvl="1"/>
            <a:r>
              <a:rPr lang="en-US" dirty="0"/>
              <a:t>Hopelessness, suicidality </a:t>
            </a:r>
          </a:p>
          <a:p>
            <a:pPr lvl="1"/>
            <a:r>
              <a:rPr lang="en-US" dirty="0"/>
              <a:t>Anxiety symptoms – panic, worry, obsessions</a:t>
            </a:r>
          </a:p>
          <a:p>
            <a:pPr lvl="1"/>
            <a:r>
              <a:rPr lang="en-US" dirty="0"/>
              <a:t>Psychotic symptoms – paranoia, delusions, hallucinations</a:t>
            </a:r>
          </a:p>
          <a:p>
            <a:pPr lvl="1"/>
            <a:r>
              <a:rPr lang="en-US" dirty="0"/>
              <a:t>Substance Use – intoxication, withdrawal, self-medication</a:t>
            </a:r>
          </a:p>
          <a:p>
            <a:pPr lvl="1"/>
            <a:r>
              <a:rPr lang="en-US" dirty="0"/>
              <a:t>Manic symptoms</a:t>
            </a:r>
          </a:p>
          <a:p>
            <a:pPr marL="457200" lvl="1" indent="0">
              <a:buNone/>
            </a:pPr>
            <a:endParaRPr lang="en-US" dirty="0"/>
          </a:p>
        </p:txBody>
      </p:sp>
    </p:spTree>
    <p:extLst>
      <p:ext uri="{BB962C8B-B14F-4D97-AF65-F5344CB8AC3E}">
        <p14:creationId xmlns:p14="http://schemas.microsoft.com/office/powerpoint/2010/main" val="33464956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6BF4A61-D68E-B74F-AD72-92E4EEDF4F18}"/>
              </a:ext>
            </a:extLst>
          </p:cNvPr>
          <p:cNvSpPr>
            <a:spLocks noGrp="1" noChangeArrowheads="1"/>
          </p:cNvSpPr>
          <p:nvPr>
            <p:ph type="title"/>
          </p:nvPr>
        </p:nvSpPr>
        <p:spPr/>
        <p:txBody>
          <a:bodyPr>
            <a:normAutofit/>
          </a:bodyPr>
          <a:lstStyle/>
          <a:p>
            <a:r>
              <a:rPr lang="en-US" altLang="en-US" b="0" dirty="0">
                <a:latin typeface="+mn-lt"/>
                <a:cs typeface="Arial" panose="020B0604020202020204" pitchFamily="34" charset="0"/>
              </a:rPr>
              <a:t>Bipolar Disorder/ Manic Symptoms</a:t>
            </a:r>
          </a:p>
        </p:txBody>
      </p:sp>
      <p:sp>
        <p:nvSpPr>
          <p:cNvPr id="13315" name="Rectangle 3">
            <a:extLst>
              <a:ext uri="{FF2B5EF4-FFF2-40B4-BE49-F238E27FC236}">
                <a16:creationId xmlns:a16="http://schemas.microsoft.com/office/drawing/2014/main" id="{8231661C-A7F0-93FF-5342-BCDB7B0B0CED}"/>
              </a:ext>
            </a:extLst>
          </p:cNvPr>
          <p:cNvSpPr>
            <a:spLocks noGrp="1" noChangeArrowheads="1"/>
          </p:cNvSpPr>
          <p:nvPr>
            <p:ph idx="1"/>
          </p:nvPr>
        </p:nvSpPr>
        <p:spPr>
          <a:xfrm>
            <a:off x="677779" y="1568953"/>
            <a:ext cx="10840453" cy="4351338"/>
          </a:xfrm>
        </p:spPr>
        <p:txBody>
          <a:bodyPr>
            <a:normAutofit fontScale="92500" lnSpcReduction="10000"/>
          </a:bodyPr>
          <a:lstStyle/>
          <a:p>
            <a:pPr marL="609600" indent="-609600">
              <a:lnSpc>
                <a:spcPct val="80000"/>
              </a:lnSpc>
              <a:spcBef>
                <a:spcPts val="600"/>
              </a:spcBef>
              <a:spcAft>
                <a:spcPts val="600"/>
              </a:spcAft>
              <a:buFont typeface="Wingdings" panose="05000000000000000000" pitchFamily="2" charset="2"/>
              <a:buChar char="q"/>
            </a:pPr>
            <a:r>
              <a:rPr lang="en-US" altLang="en-US" sz="2400" dirty="0">
                <a:cs typeface="Arial" panose="020B0604020202020204" pitchFamily="34" charset="0"/>
              </a:rPr>
              <a:t>A.	Distinct period of abnormally and persistently elevated, expansive, or irritable mood, lasting at least 1 week (or any duration if hospitalization is necessary)</a:t>
            </a:r>
          </a:p>
          <a:p>
            <a:pPr marL="609600" indent="-609600">
              <a:lnSpc>
                <a:spcPct val="80000"/>
              </a:lnSpc>
              <a:spcBef>
                <a:spcPts val="600"/>
              </a:spcBef>
              <a:spcAft>
                <a:spcPts val="600"/>
              </a:spcAft>
              <a:buFont typeface="Wingdings" panose="05000000000000000000" pitchFamily="2" charset="2"/>
              <a:buChar char="q"/>
            </a:pPr>
            <a:r>
              <a:rPr lang="en-US" altLang="en-US" sz="2400" dirty="0">
                <a:cs typeface="Arial" panose="020B0604020202020204" pitchFamily="34" charset="0"/>
              </a:rPr>
              <a:t>B.	During the period of mood disturbance, 3 (or more) of the following symptoms have persisted (4 if mood is only irritable) and have been present to a significant degree: </a:t>
            </a:r>
            <a:r>
              <a:rPr lang="en-US" altLang="en-US" sz="2400" b="1" dirty="0">
                <a:solidFill>
                  <a:srgbClr val="7030A0"/>
                </a:solidFill>
                <a:sym typeface="Symbol" panose="05050102010706020507" pitchFamily="18" charset="2"/>
              </a:rPr>
              <a:t>DIG FAST</a:t>
            </a:r>
            <a:endParaRPr lang="en-US" altLang="en-US" sz="2400" dirty="0">
              <a:solidFill>
                <a:srgbClr val="7030A0"/>
              </a:solidFill>
              <a:cs typeface="Arial" panose="020B0604020202020204" pitchFamily="34" charset="0"/>
            </a:endParaRP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D</a:t>
            </a:r>
            <a:r>
              <a:rPr lang="en-US" altLang="en-US" sz="2000" dirty="0">
                <a:cs typeface="Arial" panose="020B0604020202020204" pitchFamily="34" charset="0"/>
              </a:rPr>
              <a:t>istractibility – easily distracted by irrelevant stimuli</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I</a:t>
            </a:r>
            <a:r>
              <a:rPr lang="en-US" altLang="en-US" sz="2000" dirty="0">
                <a:cs typeface="Arial" panose="020B0604020202020204" pitchFamily="34" charset="0"/>
              </a:rPr>
              <a:t>ndiscretion/Impulsivity – poor judgment, risky behaviors (spending sprees, sexual indiscretions) </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G</a:t>
            </a:r>
            <a:r>
              <a:rPr lang="en-US" altLang="en-US" sz="2000" dirty="0">
                <a:cs typeface="Arial" panose="020B0604020202020204" pitchFamily="34" charset="0"/>
              </a:rPr>
              <a:t>randiosity – inflated self-esteem, unrealistic beliefs about abilities</a:t>
            </a:r>
          </a:p>
          <a:p>
            <a:pPr marL="1371600" marR="0" lvl="2" indent="-457200" algn="l" defTabSz="914400" rtl="0" eaLnBrk="1" fontAlgn="auto" latinLnBrk="0" hangingPunct="1">
              <a:lnSpc>
                <a:spcPct val="80000"/>
              </a:lnSpc>
              <a:spcBef>
                <a:spcPts val="600"/>
              </a:spcBef>
              <a:spcAft>
                <a:spcPts val="600"/>
              </a:spcAft>
              <a:buClrTx/>
              <a:buSzTx/>
              <a:buFont typeface="Wingdings" panose="05000000000000000000" pitchFamily="2" charset="2"/>
              <a:buChar char="q"/>
              <a:tabLst/>
              <a:defRPr/>
            </a:pPr>
            <a:r>
              <a:rPr kumimoji="0" lang="en-US" altLang="en-US" sz="2000" b="1" i="0" u="none" strike="noStrike" kern="1200" cap="none" spc="0" normalizeH="0" baseline="0" noProof="0" dirty="0">
                <a:ln>
                  <a:noFill/>
                </a:ln>
                <a:solidFill>
                  <a:srgbClr val="7030A0"/>
                </a:solidFill>
                <a:effectLst/>
                <a:uLnTx/>
                <a:uFillTx/>
                <a:latin typeface="Calibri" panose="020F0502020204030204"/>
                <a:ea typeface="+mn-ea"/>
                <a:cs typeface="Arial" panose="020B0604020202020204" pitchFamily="34" charset="0"/>
              </a:rPr>
              <a:t>F</a:t>
            </a:r>
            <a:r>
              <a:rPr kumimoji="0" lang="en-US" altLang="en-US" sz="2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light of ideas or racing thoughts, rapid speech</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A</a:t>
            </a:r>
            <a:r>
              <a:rPr lang="en-US" altLang="en-US" sz="2000" dirty="0">
                <a:cs typeface="Arial" panose="020B0604020202020204" pitchFamily="34" charset="0"/>
              </a:rPr>
              <a:t>ctivity increase - goal-directed activity or psychomotor agitation</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S</a:t>
            </a:r>
            <a:r>
              <a:rPr lang="en-US" altLang="en-US" sz="2000" dirty="0">
                <a:cs typeface="Arial" panose="020B0604020202020204" pitchFamily="34" charset="0"/>
              </a:rPr>
              <a:t>leep disturbance – reduced need for sleep (feels reste</a:t>
            </a:r>
            <a:r>
              <a:rPr lang="en-US" altLang="en-US" dirty="0">
                <a:cs typeface="Arial" panose="020B0604020202020204" pitchFamily="34" charset="0"/>
              </a:rPr>
              <a:t>d after 3 hours)</a:t>
            </a:r>
            <a:endParaRPr lang="en-US" altLang="en-US" sz="2000" dirty="0">
              <a:cs typeface="Arial" panose="020B0604020202020204" pitchFamily="34" charset="0"/>
            </a:endParaRP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T</a:t>
            </a:r>
            <a:r>
              <a:rPr lang="en-US" altLang="en-US" sz="2000" dirty="0">
                <a:cs typeface="Arial" panose="020B0604020202020204" pitchFamily="34" charset="0"/>
              </a:rPr>
              <a:t>alkativeness – pressured speech, difficult to interrupt </a:t>
            </a:r>
          </a:p>
        </p:txBody>
      </p:sp>
      <p:sp>
        <p:nvSpPr>
          <p:cNvPr id="2" name="TextBox 1">
            <a:extLst>
              <a:ext uri="{FF2B5EF4-FFF2-40B4-BE49-F238E27FC236}">
                <a16:creationId xmlns:a16="http://schemas.microsoft.com/office/drawing/2014/main" id="{804A5FE9-AA54-CB84-EE4E-1F72DAEBF1C5}"/>
              </a:ext>
            </a:extLst>
          </p:cNvPr>
          <p:cNvSpPr txBox="1"/>
          <p:nvPr/>
        </p:nvSpPr>
        <p:spPr>
          <a:xfrm>
            <a:off x="1172736" y="5920291"/>
            <a:ext cx="7792844" cy="646331"/>
          </a:xfrm>
          <a:prstGeom prst="rect">
            <a:avLst/>
          </a:prstGeom>
          <a:noFill/>
        </p:spPr>
        <p:txBody>
          <a:bodyPr wrap="square" rtlCol="0">
            <a:spAutoFit/>
          </a:bodyPr>
          <a:lstStyle/>
          <a:p>
            <a:r>
              <a:rPr lang="en-US" dirty="0"/>
              <a:t>Psychotic features </a:t>
            </a:r>
            <a:r>
              <a:rPr lang="en-US" b="1" dirty="0"/>
              <a:t>can occur</a:t>
            </a:r>
            <a:r>
              <a:rPr lang="en-US" dirty="0"/>
              <a:t> during mania</a:t>
            </a:r>
          </a:p>
          <a:p>
            <a:endParaRPr lang="en-US" dirty="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23E3FB-18E5-7DC5-583A-0EA2EAFBEB06}"/>
            </a:ext>
          </a:extLst>
        </p:cNvPr>
        <p:cNvGrpSpPr/>
        <p:nvPr/>
      </p:nvGrpSpPr>
      <p:grpSpPr>
        <a:xfrm>
          <a:off x="0" y="0"/>
          <a:ext cx="0" cy="0"/>
          <a:chOff x="0" y="0"/>
          <a:chExt cx="0" cy="0"/>
        </a:xfrm>
      </p:grpSpPr>
      <p:sp>
        <p:nvSpPr>
          <p:cNvPr id="34819" name="Title 1">
            <a:extLst>
              <a:ext uri="{FF2B5EF4-FFF2-40B4-BE49-F238E27FC236}">
                <a16:creationId xmlns:a16="http://schemas.microsoft.com/office/drawing/2014/main" id="{B3E5552C-814D-3A72-8C35-E14DBFF07A1B}"/>
              </a:ext>
            </a:extLst>
          </p:cNvPr>
          <p:cNvSpPr>
            <a:spLocks noGrp="1"/>
          </p:cNvSpPr>
          <p:nvPr>
            <p:ph type="title"/>
          </p:nvPr>
        </p:nvSpPr>
        <p:spPr/>
        <p:txBody>
          <a:bodyPr/>
          <a:lstStyle/>
          <a:p>
            <a:pPr eaLnBrk="1" hangingPunct="1"/>
            <a:r>
              <a:rPr lang="en-US" altLang="en-US" dirty="0">
                <a:ea typeface="MS PGothic" panose="020B0600070205080204" pitchFamily="34" charset="-128"/>
                <a:cs typeface="Times New Roman" panose="02020603050405020304" pitchFamily="18" charset="0"/>
              </a:rPr>
              <a:t>Diagnostic Considerations</a:t>
            </a:r>
          </a:p>
        </p:txBody>
      </p:sp>
      <p:sp>
        <p:nvSpPr>
          <p:cNvPr id="38914" name="Content Placeholder 2">
            <a:extLst>
              <a:ext uri="{FF2B5EF4-FFF2-40B4-BE49-F238E27FC236}">
                <a16:creationId xmlns:a16="http://schemas.microsoft.com/office/drawing/2014/main" id="{85A71BB8-EDB7-9400-22B8-EADD29CD41ED}"/>
              </a:ext>
            </a:extLst>
          </p:cNvPr>
          <p:cNvSpPr>
            <a:spLocks noGrp="1"/>
          </p:cNvSpPr>
          <p:nvPr>
            <p:ph idx="1"/>
          </p:nvPr>
        </p:nvSpPr>
        <p:spPr/>
        <p:txBody>
          <a:bodyPr>
            <a:noAutofit/>
          </a:bodyPr>
          <a:lstStyle/>
          <a:p>
            <a:pPr eaLnBrk="1" hangingPunct="1">
              <a:spcBef>
                <a:spcPts val="300"/>
              </a:spcBef>
              <a:defRPr/>
            </a:pPr>
            <a:r>
              <a:rPr lang="en-US" altLang="en-US" sz="3200" dirty="0"/>
              <a:t>Predictors of manic switching:</a:t>
            </a:r>
          </a:p>
          <a:p>
            <a:pPr lvl="1" eaLnBrk="1" hangingPunct="1">
              <a:spcBef>
                <a:spcPts val="300"/>
              </a:spcBef>
              <a:defRPr/>
            </a:pPr>
            <a:r>
              <a:rPr lang="en-US" altLang="en-US" dirty="0"/>
              <a:t>Family history of bipolar disorder</a:t>
            </a:r>
          </a:p>
          <a:p>
            <a:pPr lvl="1">
              <a:spcBef>
                <a:spcPts val="300"/>
              </a:spcBef>
              <a:defRPr/>
            </a:pPr>
            <a:r>
              <a:rPr lang="en-US" altLang="en-US" dirty="0"/>
              <a:t>Psychotic features</a:t>
            </a:r>
          </a:p>
          <a:p>
            <a:pPr lvl="1">
              <a:spcBef>
                <a:spcPts val="300"/>
              </a:spcBef>
              <a:defRPr/>
            </a:pPr>
            <a:r>
              <a:rPr lang="en-US" altLang="en-US" dirty="0"/>
              <a:t>Earlier age of onset of depression</a:t>
            </a:r>
          </a:p>
          <a:p>
            <a:pPr lvl="1">
              <a:spcBef>
                <a:spcPts val="300"/>
              </a:spcBef>
              <a:defRPr/>
            </a:pPr>
            <a:r>
              <a:rPr lang="en-US" altLang="en-US" dirty="0"/>
              <a:t>Rapid onset of depression</a:t>
            </a:r>
          </a:p>
          <a:p>
            <a:pPr lvl="1" eaLnBrk="1" hangingPunct="1">
              <a:spcBef>
                <a:spcPts val="300"/>
              </a:spcBef>
              <a:defRPr/>
            </a:pPr>
            <a:r>
              <a:rPr lang="en-US" altLang="en-US" dirty="0"/>
              <a:t>Psychomotor retardation</a:t>
            </a:r>
          </a:p>
          <a:p>
            <a:pPr lvl="1" eaLnBrk="1" hangingPunct="1">
              <a:spcBef>
                <a:spcPts val="300"/>
              </a:spcBef>
              <a:defRPr/>
            </a:pPr>
            <a:r>
              <a:rPr lang="en-US" altLang="en-US" dirty="0"/>
              <a:t>Atypicality</a:t>
            </a:r>
          </a:p>
          <a:p>
            <a:pPr lvl="1" eaLnBrk="1" hangingPunct="1">
              <a:spcBef>
                <a:spcPts val="300"/>
              </a:spcBef>
              <a:defRPr/>
            </a:pPr>
            <a:r>
              <a:rPr lang="en-US" altLang="en-US" dirty="0"/>
              <a:t>Treatment resistance</a:t>
            </a:r>
          </a:p>
          <a:p>
            <a:pPr marL="457200" lvl="1" indent="0" eaLnBrk="1" hangingPunct="1">
              <a:spcBef>
                <a:spcPts val="300"/>
              </a:spcBef>
              <a:buNone/>
              <a:defRPr/>
            </a:pPr>
            <a:endParaRPr lang="en-US" altLang="en-US" dirty="0"/>
          </a:p>
          <a:p>
            <a:pPr eaLnBrk="1" hangingPunct="1">
              <a:spcBef>
                <a:spcPts val="300"/>
              </a:spcBef>
              <a:defRPr/>
            </a:pPr>
            <a:r>
              <a:rPr lang="en-US" altLang="en-US" sz="3200" dirty="0"/>
              <a:t>No antidepressant uniquely “safe”</a:t>
            </a:r>
          </a:p>
          <a:p>
            <a:pPr marL="457200" lvl="1" indent="0">
              <a:buNone/>
              <a:defRPr/>
            </a:pPr>
            <a:endParaRPr lang="en-US" altLang="en-US" dirty="0"/>
          </a:p>
          <a:p>
            <a:pPr marL="0" indent="0">
              <a:buNone/>
              <a:defRPr/>
            </a:pPr>
            <a:endParaRPr lang="en-US" dirty="0">
              <a:latin typeface="Times" charset="0"/>
              <a:ea typeface="ＭＳ Ｐゴシック" charset="0"/>
              <a:cs typeface="ＭＳ Ｐゴシック" charset="0"/>
            </a:endParaRPr>
          </a:p>
        </p:txBody>
      </p:sp>
    </p:spTree>
    <p:extLst>
      <p:ext uri="{BB962C8B-B14F-4D97-AF65-F5344CB8AC3E}">
        <p14:creationId xmlns:p14="http://schemas.microsoft.com/office/powerpoint/2010/main" val="616014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1BAC59F6-5AC1-DDDD-E0DF-824CB0284982}"/>
              </a:ext>
            </a:extLst>
          </p:cNvPr>
          <p:cNvSpPr>
            <a:spLocks noGrp="1" noChangeArrowheads="1"/>
          </p:cNvSpPr>
          <p:nvPr>
            <p:ph type="ctrTitle"/>
          </p:nvPr>
        </p:nvSpPr>
        <p:spPr>
          <a:xfrm>
            <a:off x="1339299" y="2013181"/>
            <a:ext cx="9144000" cy="2387600"/>
          </a:xfrm>
        </p:spPr>
        <p:txBody>
          <a:bodyPr rtlCol="0">
            <a:noAutofit/>
          </a:bodyPr>
          <a:lstStyle/>
          <a:p>
            <a:pPr>
              <a:defRPr/>
            </a:pPr>
            <a:r>
              <a:rPr lang="en-US" dirty="0">
                <a:cs typeface="Times" panose="02020603050405020304" pitchFamily="18" charset="0"/>
              </a:rPr>
              <a:t>Assessment and Phenomenology of Depression</a:t>
            </a:r>
            <a:endParaRPr lang="en-US" altLang="en-US" dirty="0"/>
          </a:p>
        </p:txBody>
      </p:sp>
      <p:sp>
        <p:nvSpPr>
          <p:cNvPr id="9" name="Rectangle 3">
            <a:extLst>
              <a:ext uri="{FF2B5EF4-FFF2-40B4-BE49-F238E27FC236}">
                <a16:creationId xmlns:a16="http://schemas.microsoft.com/office/drawing/2014/main" id="{A1E1D0FC-ECB3-1179-398B-E3397B765F3A}"/>
              </a:ext>
            </a:extLst>
          </p:cNvPr>
          <p:cNvSpPr>
            <a:spLocks noGrp="1" noChangeArrowheads="1"/>
          </p:cNvSpPr>
          <p:nvPr>
            <p:ph type="subTitle" idx="1"/>
          </p:nvPr>
        </p:nvSpPr>
        <p:spPr>
          <a:xfrm>
            <a:off x="906162" y="2952813"/>
            <a:ext cx="9144000" cy="2487263"/>
          </a:xfrm>
        </p:spPr>
        <p:txBody>
          <a:bodyPr rtlCol="0">
            <a:noAutofit/>
          </a:bodyPr>
          <a:lstStyle/>
          <a:p>
            <a:pPr>
              <a:defRPr/>
            </a:pPr>
            <a:endParaRPr lang="en-US" altLang="en-US" dirty="0"/>
          </a:p>
          <a:p>
            <a:pPr>
              <a:defRPr/>
            </a:pPr>
            <a:endParaRPr lang="en-US" altLang="en-US" dirty="0"/>
          </a:p>
          <a:p>
            <a:pPr>
              <a:defRPr/>
            </a:pPr>
            <a:endParaRPr lang="en-US" altLang="en-US" dirty="0"/>
          </a:p>
        </p:txBody>
      </p:sp>
    </p:spTree>
    <p:extLst>
      <p:ext uri="{BB962C8B-B14F-4D97-AF65-F5344CB8AC3E}">
        <p14:creationId xmlns:p14="http://schemas.microsoft.com/office/powerpoint/2010/main" val="4236558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5C6FD-F93A-8037-7940-C0D1779103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9C4EB7-5DC1-CFB2-B1D3-5AF67FCED791}"/>
              </a:ext>
            </a:extLst>
          </p:cNvPr>
          <p:cNvSpPr>
            <a:spLocks noGrp="1"/>
          </p:cNvSpPr>
          <p:nvPr>
            <p:ph type="title"/>
          </p:nvPr>
        </p:nvSpPr>
        <p:spPr>
          <a:xfrm>
            <a:off x="838200" y="310460"/>
            <a:ext cx="10515600" cy="1325563"/>
          </a:xfrm>
        </p:spPr>
        <p:txBody>
          <a:bodyPr/>
          <a:lstStyle/>
          <a:p>
            <a:r>
              <a:rPr lang="en-US" dirty="0"/>
              <a:t>MDD with psychotic features</a:t>
            </a:r>
          </a:p>
        </p:txBody>
      </p:sp>
      <p:sp>
        <p:nvSpPr>
          <p:cNvPr id="3" name="Content Placeholder 2">
            <a:extLst>
              <a:ext uri="{FF2B5EF4-FFF2-40B4-BE49-F238E27FC236}">
                <a16:creationId xmlns:a16="http://schemas.microsoft.com/office/drawing/2014/main" id="{A8D0313B-4F69-FC69-EC53-2D8496FD6D4D}"/>
              </a:ext>
            </a:extLst>
          </p:cNvPr>
          <p:cNvSpPr>
            <a:spLocks noGrp="1"/>
          </p:cNvSpPr>
          <p:nvPr>
            <p:ph idx="1"/>
          </p:nvPr>
        </p:nvSpPr>
        <p:spPr>
          <a:xfrm>
            <a:off x="838200" y="1556644"/>
            <a:ext cx="10515600" cy="4351338"/>
          </a:xfrm>
        </p:spPr>
        <p:txBody>
          <a:bodyPr/>
          <a:lstStyle/>
          <a:p>
            <a:pPr>
              <a:lnSpc>
                <a:spcPct val="100000"/>
              </a:lnSpc>
            </a:pPr>
            <a:r>
              <a:rPr lang="en-US" sz="2800" dirty="0"/>
              <a:t>0.35-1% lifetime prevalence – other studies report up to 18% of pts with MDD have psychotic features</a:t>
            </a:r>
            <a:endParaRPr lang="en-US" dirty="0"/>
          </a:p>
          <a:p>
            <a:pPr>
              <a:lnSpc>
                <a:spcPct val="100000"/>
              </a:lnSpc>
            </a:pPr>
            <a:r>
              <a:rPr lang="en-US" dirty="0"/>
              <a:t>Most common p</a:t>
            </a:r>
            <a:r>
              <a:rPr lang="en-US" sz="2800" dirty="0"/>
              <a:t>sychotic symptoms</a:t>
            </a:r>
          </a:p>
          <a:p>
            <a:pPr lvl="1">
              <a:lnSpc>
                <a:spcPct val="100000"/>
              </a:lnSpc>
            </a:pPr>
            <a:r>
              <a:rPr lang="en-US" dirty="0"/>
              <a:t>Delusions, fixed beliefs: guilt, contamination, nihilistic</a:t>
            </a:r>
          </a:p>
          <a:p>
            <a:pPr lvl="1">
              <a:lnSpc>
                <a:spcPct val="100000"/>
              </a:lnSpc>
            </a:pPr>
            <a:r>
              <a:rPr lang="en-US" sz="2800" dirty="0"/>
              <a:t>Hallucinations: auditory, olfactory</a:t>
            </a:r>
          </a:p>
          <a:p>
            <a:pPr>
              <a:lnSpc>
                <a:spcPct val="100000"/>
              </a:lnSpc>
            </a:pPr>
            <a:r>
              <a:rPr lang="en-US" dirty="0"/>
              <a:t>Associated with higher s</a:t>
            </a:r>
            <a:r>
              <a:rPr lang="en-US" sz="2800" dirty="0"/>
              <a:t>uicide risk</a:t>
            </a:r>
          </a:p>
          <a:p>
            <a:pPr>
              <a:lnSpc>
                <a:spcPct val="100000"/>
              </a:lnSpc>
            </a:pPr>
            <a:r>
              <a:rPr lang="en-US" dirty="0"/>
              <a:t>Differentiate from primary psychotic disorders: meet MDD criteria, psychotic features only during depressive episode</a:t>
            </a:r>
          </a:p>
        </p:txBody>
      </p:sp>
    </p:spTree>
    <p:extLst>
      <p:ext uri="{BB962C8B-B14F-4D97-AF65-F5344CB8AC3E}">
        <p14:creationId xmlns:p14="http://schemas.microsoft.com/office/powerpoint/2010/main" val="30424057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B7D9D69-5314-4611-8CA1-313149D8DD6D}"/>
              </a:ext>
            </a:extLst>
          </p:cNvPr>
          <p:cNvSpPr>
            <a:spLocks noGrp="1"/>
          </p:cNvSpPr>
          <p:nvPr>
            <p:ph idx="1"/>
          </p:nvPr>
        </p:nvSpPr>
        <p:spPr>
          <a:xfrm>
            <a:off x="0" y="2993362"/>
            <a:ext cx="12192000" cy="871276"/>
          </a:xfrm>
        </p:spPr>
        <p:txBody>
          <a:bodyPr>
            <a:normAutofit lnSpcReduction="10000"/>
          </a:bodyPr>
          <a:lstStyle/>
          <a:p>
            <a:pPr marL="0" indent="0" algn="ctr">
              <a:buNone/>
            </a:pPr>
            <a:r>
              <a:rPr lang="en-US" sz="6000" b="1" dirty="0">
                <a:latin typeface="+mj-lt"/>
                <a:cs typeface="Times" panose="02020603050405020304" pitchFamily="18" charset="0"/>
              </a:rPr>
              <a:t>Thank you!</a:t>
            </a:r>
            <a:endParaRPr lang="en-US" sz="6000" dirty="0">
              <a:latin typeface="+mj-lt"/>
            </a:endParaRPr>
          </a:p>
        </p:txBody>
      </p:sp>
    </p:spTree>
    <p:extLst>
      <p:ext uri="{BB962C8B-B14F-4D97-AF65-F5344CB8AC3E}">
        <p14:creationId xmlns:p14="http://schemas.microsoft.com/office/powerpoint/2010/main" val="2835412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A40F9-061C-FE6E-C1F6-19525E422344}"/>
              </a:ext>
            </a:extLst>
          </p:cNvPr>
          <p:cNvSpPr>
            <a:spLocks noGrp="1"/>
          </p:cNvSpPr>
          <p:nvPr>
            <p:ph type="title"/>
          </p:nvPr>
        </p:nvSpPr>
        <p:spPr/>
        <p:txBody>
          <a:bodyPr/>
          <a:lstStyle/>
          <a:p>
            <a:r>
              <a:rPr lang="en-US" dirty="0"/>
              <a:t>Red Flags Requiring Immediate Action</a:t>
            </a:r>
          </a:p>
        </p:txBody>
      </p:sp>
      <p:sp>
        <p:nvSpPr>
          <p:cNvPr id="3" name="Content Placeholder 2">
            <a:extLst>
              <a:ext uri="{FF2B5EF4-FFF2-40B4-BE49-F238E27FC236}">
                <a16:creationId xmlns:a16="http://schemas.microsoft.com/office/drawing/2014/main" id="{24954E22-738A-36EE-DE3F-6168DF7EB52D}"/>
              </a:ext>
            </a:extLst>
          </p:cNvPr>
          <p:cNvSpPr>
            <a:spLocks noGrp="1"/>
          </p:cNvSpPr>
          <p:nvPr>
            <p:ph idx="1"/>
          </p:nvPr>
        </p:nvSpPr>
        <p:spPr/>
        <p:txBody>
          <a:bodyPr/>
          <a:lstStyle/>
          <a:p>
            <a:r>
              <a:rPr lang="en-US" b="1" dirty="0"/>
              <a:t>Active suicidal ideation with plan or intent</a:t>
            </a:r>
            <a:endParaRPr lang="en-US" dirty="0"/>
          </a:p>
          <a:p>
            <a:r>
              <a:rPr lang="en-US" b="1" dirty="0"/>
              <a:t>Previous suicide attempts</a:t>
            </a:r>
            <a:r>
              <a:rPr lang="en-US" dirty="0"/>
              <a:t> (especially recent or violent methods)</a:t>
            </a:r>
          </a:p>
          <a:p>
            <a:r>
              <a:rPr lang="en-US" b="1" dirty="0"/>
              <a:t>Hopelessness</a:t>
            </a:r>
            <a:r>
              <a:rPr lang="en-US" dirty="0"/>
              <a:t> (stronger predictor than depression severity)</a:t>
            </a:r>
          </a:p>
          <a:p>
            <a:r>
              <a:rPr lang="en-US" b="1" dirty="0"/>
              <a:t>Psychotic symptoms</a:t>
            </a:r>
            <a:r>
              <a:rPr lang="en-US" dirty="0"/>
              <a:t> (command hallucinations, delusions)</a:t>
            </a:r>
          </a:p>
          <a:p>
            <a:r>
              <a:rPr lang="en-US" b="1" dirty="0"/>
              <a:t>Access to lethal means</a:t>
            </a:r>
            <a:r>
              <a:rPr lang="en-US" dirty="0"/>
              <a:t> (especially firearms)</a:t>
            </a:r>
          </a:p>
          <a:p>
            <a:r>
              <a:rPr lang="en-US" b="1" dirty="0"/>
              <a:t>Recent psychiatric discharge</a:t>
            </a:r>
            <a:r>
              <a:rPr lang="en-US" dirty="0"/>
              <a:t> (highest risk period)</a:t>
            </a:r>
          </a:p>
          <a:p>
            <a:r>
              <a:rPr lang="en-US" b="1" dirty="0"/>
              <a:t>Substance intoxication or withdrawal</a:t>
            </a:r>
            <a:endParaRPr lang="en-US" dirty="0"/>
          </a:p>
          <a:p>
            <a:endParaRPr lang="en-US" dirty="0"/>
          </a:p>
        </p:txBody>
      </p:sp>
    </p:spTree>
    <p:extLst>
      <p:ext uri="{BB962C8B-B14F-4D97-AF65-F5344CB8AC3E}">
        <p14:creationId xmlns:p14="http://schemas.microsoft.com/office/powerpoint/2010/main" val="20962351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F5C5654-931A-4666-CC4B-E875DF17F8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B5492-79D3-8F98-AD23-FCE14E3B2ED3}"/>
              </a:ext>
            </a:extLst>
          </p:cNvPr>
          <p:cNvSpPr>
            <a:spLocks noGrp="1"/>
          </p:cNvSpPr>
          <p:nvPr>
            <p:ph type="title"/>
          </p:nvPr>
        </p:nvSpPr>
        <p:spPr/>
        <p:txBody>
          <a:bodyPr/>
          <a:lstStyle/>
          <a:p>
            <a:r>
              <a:rPr lang="en-US" dirty="0"/>
              <a:t>Medical mimics</a:t>
            </a:r>
          </a:p>
        </p:txBody>
      </p:sp>
      <p:graphicFrame>
        <p:nvGraphicFramePr>
          <p:cNvPr id="4" name="Content Placeholder 3">
            <a:extLst>
              <a:ext uri="{FF2B5EF4-FFF2-40B4-BE49-F238E27FC236}">
                <a16:creationId xmlns:a16="http://schemas.microsoft.com/office/drawing/2014/main" id="{499D385E-7CA7-7F4C-30E9-A62C4BDEC259}"/>
              </a:ext>
            </a:extLst>
          </p:cNvPr>
          <p:cNvGraphicFramePr>
            <a:graphicFrameLocks noGrp="1"/>
          </p:cNvGraphicFramePr>
          <p:nvPr>
            <p:ph idx="1"/>
          </p:nvPr>
        </p:nvGraphicFramePr>
        <p:xfrm>
          <a:off x="838200" y="2424545"/>
          <a:ext cx="10515600" cy="37524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88D18A19-92DA-8FF8-F89D-D18F585446B1}"/>
              </a:ext>
            </a:extLst>
          </p:cNvPr>
          <p:cNvSpPr txBox="1"/>
          <p:nvPr/>
        </p:nvSpPr>
        <p:spPr>
          <a:xfrm>
            <a:off x="696191" y="1575387"/>
            <a:ext cx="10799618" cy="830997"/>
          </a:xfrm>
          <a:prstGeom prst="rect">
            <a:avLst/>
          </a:prstGeom>
          <a:noFill/>
        </p:spPr>
        <p:txBody>
          <a:bodyPr wrap="square">
            <a:spAutoFit/>
          </a:bodyPr>
          <a:lstStyle/>
          <a:p>
            <a:pPr lvl="0"/>
            <a:r>
              <a:rPr lang="en-US" sz="2400" b="1" dirty="0"/>
              <a:t>Up to one-third of patients presenting with depressive symptoms in hospital settings have an underlying medical condition.</a:t>
            </a:r>
            <a:r>
              <a:rPr lang="en-US" sz="2400" dirty="0"/>
              <a:t> </a:t>
            </a:r>
            <a:endParaRPr lang="en-US" sz="2400" b="1" dirty="0"/>
          </a:p>
        </p:txBody>
      </p:sp>
    </p:spTree>
    <p:extLst>
      <p:ext uri="{BB962C8B-B14F-4D97-AF65-F5344CB8AC3E}">
        <p14:creationId xmlns:p14="http://schemas.microsoft.com/office/powerpoint/2010/main" val="16976285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0821AB-DFCA-1961-3B3F-3089D2BE1B81}"/>
              </a:ext>
            </a:extLst>
          </p:cNvPr>
          <p:cNvSpPr>
            <a:spLocks noGrp="1"/>
          </p:cNvSpPr>
          <p:nvPr>
            <p:ph type="title"/>
          </p:nvPr>
        </p:nvSpPr>
        <p:spPr/>
        <p:txBody>
          <a:bodyPr/>
          <a:lstStyle/>
          <a:p>
            <a:r>
              <a:rPr lang="en-US" dirty="0"/>
              <a:t>Why must we recognize depression?</a:t>
            </a:r>
          </a:p>
        </p:txBody>
      </p:sp>
      <p:sp>
        <p:nvSpPr>
          <p:cNvPr id="3" name="Content Placeholder 2">
            <a:extLst>
              <a:ext uri="{FF2B5EF4-FFF2-40B4-BE49-F238E27FC236}">
                <a16:creationId xmlns:a16="http://schemas.microsoft.com/office/drawing/2014/main" id="{AE5922CC-2AD0-2049-43E5-FD2B4A414163}"/>
              </a:ext>
            </a:extLst>
          </p:cNvPr>
          <p:cNvSpPr>
            <a:spLocks noGrp="1"/>
          </p:cNvSpPr>
          <p:nvPr>
            <p:ph idx="1"/>
          </p:nvPr>
        </p:nvSpPr>
        <p:spPr/>
        <p:txBody>
          <a:bodyPr/>
          <a:lstStyle/>
          <a:p>
            <a:r>
              <a:rPr lang="en-US" dirty="0"/>
              <a:t>First responders are frequently the first healthcare contact for patients in crisis.</a:t>
            </a:r>
          </a:p>
          <a:p>
            <a:r>
              <a:rPr lang="en-US" dirty="0"/>
              <a:t>Nearly half (47.9%) of behavioral health emergencies are initially dispatched for non-behavioral complaints</a:t>
            </a:r>
          </a:p>
          <a:p>
            <a:r>
              <a:rPr lang="en-US" dirty="0"/>
              <a:t>Less than one-third of patients with suicidal behaviors express their intent to healthcare professionals, making proactive screening essential.</a:t>
            </a:r>
          </a:p>
          <a:p>
            <a:endParaRPr lang="en-US" dirty="0"/>
          </a:p>
        </p:txBody>
      </p:sp>
    </p:spTree>
    <p:extLst>
      <p:ext uri="{BB962C8B-B14F-4D97-AF65-F5344CB8AC3E}">
        <p14:creationId xmlns:p14="http://schemas.microsoft.com/office/powerpoint/2010/main" val="27640595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F64DB2-A62E-A2AF-620C-7BFF0EF32A4C}"/>
              </a:ext>
            </a:extLst>
          </p:cNvPr>
          <p:cNvSpPr>
            <a:spLocks noGrp="1"/>
          </p:cNvSpPr>
          <p:nvPr>
            <p:ph type="title"/>
          </p:nvPr>
        </p:nvSpPr>
        <p:spPr/>
        <p:txBody>
          <a:bodyPr/>
          <a:lstStyle/>
          <a:p>
            <a:r>
              <a:rPr lang="en-US" dirty="0"/>
              <a:t>Field Management and Disposition</a:t>
            </a:r>
          </a:p>
        </p:txBody>
      </p:sp>
      <p:sp>
        <p:nvSpPr>
          <p:cNvPr id="3" name="Content Placeholder 2">
            <a:extLst>
              <a:ext uri="{FF2B5EF4-FFF2-40B4-BE49-F238E27FC236}">
                <a16:creationId xmlns:a16="http://schemas.microsoft.com/office/drawing/2014/main" id="{1F67CF16-4198-848B-27D2-C7D1F6E19F8D}"/>
              </a:ext>
            </a:extLst>
          </p:cNvPr>
          <p:cNvSpPr>
            <a:spLocks noGrp="1"/>
          </p:cNvSpPr>
          <p:nvPr>
            <p:ph idx="1"/>
          </p:nvPr>
        </p:nvSpPr>
        <p:spPr/>
        <p:txBody>
          <a:bodyPr/>
          <a:lstStyle/>
          <a:p>
            <a:r>
              <a:rPr lang="en-US" b="1" dirty="0"/>
              <a:t>Immediate Safety Interventions</a:t>
            </a:r>
            <a:endParaRPr lang="en-US" dirty="0"/>
          </a:p>
          <a:p>
            <a:r>
              <a:rPr lang="en-US" b="1" dirty="0"/>
              <a:t>For patients with identified suicide risk:</a:t>
            </a:r>
            <a:endParaRPr lang="en-US" dirty="0"/>
          </a:p>
          <a:p>
            <a:pPr lvl="1"/>
            <a:r>
              <a:rPr lang="en-US" b="1" dirty="0"/>
              <a:t>Never leave the patient alone</a:t>
            </a:r>
            <a:r>
              <a:rPr lang="en-US" dirty="0"/>
              <a:t> - Continuous observation</a:t>
            </a:r>
          </a:p>
          <a:p>
            <a:pPr lvl="1"/>
            <a:r>
              <a:rPr lang="en-US" b="1" dirty="0"/>
              <a:t>Restrict access to lethal means</a:t>
            </a:r>
            <a:r>
              <a:rPr lang="en-US" dirty="0"/>
              <a:t> - Remove weapons, medications, sharps</a:t>
            </a:r>
          </a:p>
          <a:p>
            <a:pPr lvl="1"/>
            <a:r>
              <a:rPr lang="en-US" b="1" dirty="0"/>
              <a:t>Involve family/support persons</a:t>
            </a:r>
            <a:r>
              <a:rPr lang="en-US" dirty="0"/>
              <a:t> when safe and appropriate</a:t>
            </a:r>
          </a:p>
          <a:p>
            <a:pPr lvl="1"/>
            <a:r>
              <a:rPr lang="en-US" b="1" dirty="0"/>
              <a:t>Facilitate urgent transport</a:t>
            </a:r>
            <a:r>
              <a:rPr lang="en-US" dirty="0"/>
              <a:t> - Ambulance for high-risk patients</a:t>
            </a:r>
          </a:p>
        </p:txBody>
      </p:sp>
    </p:spTree>
    <p:extLst>
      <p:ext uri="{BB962C8B-B14F-4D97-AF65-F5344CB8AC3E}">
        <p14:creationId xmlns:p14="http://schemas.microsoft.com/office/powerpoint/2010/main" val="19017269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72EA8-B9BC-06B8-BE6D-A83E29A7B943}"/>
              </a:ext>
            </a:extLst>
          </p:cNvPr>
          <p:cNvSpPr>
            <a:spLocks noGrp="1"/>
          </p:cNvSpPr>
          <p:nvPr>
            <p:ph type="title"/>
          </p:nvPr>
        </p:nvSpPr>
        <p:spPr/>
        <p:txBody>
          <a:bodyPr/>
          <a:lstStyle/>
          <a:p>
            <a:r>
              <a:rPr lang="en-US" dirty="0"/>
              <a:t>Disposition Decision-Making</a:t>
            </a:r>
          </a:p>
        </p:txBody>
      </p:sp>
      <p:sp>
        <p:nvSpPr>
          <p:cNvPr id="3" name="Content Placeholder 2">
            <a:extLst>
              <a:ext uri="{FF2B5EF4-FFF2-40B4-BE49-F238E27FC236}">
                <a16:creationId xmlns:a16="http://schemas.microsoft.com/office/drawing/2014/main" id="{4FEE4D2C-8CE7-EA24-D52A-7DFADD1A0C30}"/>
              </a:ext>
            </a:extLst>
          </p:cNvPr>
          <p:cNvSpPr>
            <a:spLocks noGrp="1"/>
          </p:cNvSpPr>
          <p:nvPr>
            <p:ph idx="1"/>
          </p:nvPr>
        </p:nvSpPr>
        <p:spPr/>
        <p:txBody>
          <a:bodyPr>
            <a:normAutofit lnSpcReduction="10000"/>
          </a:bodyPr>
          <a:lstStyle/>
          <a:p>
            <a:r>
              <a:rPr lang="en-US" b="1" dirty="0"/>
              <a:t>The American College of Emergency Physicians states: Risk-assessment tools should NOT be used in isolation to identify low-risk patients safe for discharge. The best approach is comprehensive psychiatric assessment and clinical judgment.</a:t>
            </a:r>
            <a:r>
              <a:rPr lang="en-US" dirty="0"/>
              <a:t> </a:t>
            </a:r>
          </a:p>
          <a:p>
            <a:r>
              <a:rPr lang="en-US" b="1" dirty="0"/>
              <a:t>High Risk</a:t>
            </a:r>
            <a:r>
              <a:rPr lang="en-US" dirty="0"/>
              <a:t> → Psychiatric hospitalization (continuous supervision, emergency transport)</a:t>
            </a:r>
          </a:p>
          <a:p>
            <a:r>
              <a:rPr lang="en-US" b="1" dirty="0"/>
              <a:t>Moderate Risk</a:t>
            </a:r>
            <a:r>
              <a:rPr lang="en-US" dirty="0"/>
              <a:t> → Psychiatric consultation, possible admission, intensive outpatient follow-up</a:t>
            </a:r>
          </a:p>
          <a:p>
            <a:r>
              <a:rPr lang="en-US" b="1" dirty="0"/>
              <a:t>Low Risk</a:t>
            </a:r>
            <a:r>
              <a:rPr lang="en-US" dirty="0"/>
              <a:t> → Outpatient mental health referral with safety plan, follow-up within 72 hours</a:t>
            </a:r>
          </a:p>
          <a:p>
            <a:endParaRPr lang="en-US" dirty="0"/>
          </a:p>
        </p:txBody>
      </p:sp>
    </p:spTree>
    <p:extLst>
      <p:ext uri="{BB962C8B-B14F-4D97-AF65-F5344CB8AC3E}">
        <p14:creationId xmlns:p14="http://schemas.microsoft.com/office/powerpoint/2010/main" val="4035922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D941-A9F8-A0FA-0311-8F9E3AFDD493}"/>
              </a:ext>
            </a:extLst>
          </p:cNvPr>
          <p:cNvSpPr>
            <a:spLocks noGrp="1"/>
          </p:cNvSpPr>
          <p:nvPr>
            <p:ph type="title"/>
          </p:nvPr>
        </p:nvSpPr>
        <p:spPr/>
        <p:txBody>
          <a:bodyPr/>
          <a:lstStyle/>
          <a:p>
            <a:r>
              <a:rPr lang="en-US" dirty="0"/>
              <a:t>Brief Contact Interventions</a:t>
            </a:r>
          </a:p>
        </p:txBody>
      </p:sp>
      <p:sp>
        <p:nvSpPr>
          <p:cNvPr id="3" name="Content Placeholder 2">
            <a:extLst>
              <a:ext uri="{FF2B5EF4-FFF2-40B4-BE49-F238E27FC236}">
                <a16:creationId xmlns:a16="http://schemas.microsoft.com/office/drawing/2014/main" id="{9AEB8823-04C7-1E3F-CEFB-4AF678336AEF}"/>
              </a:ext>
            </a:extLst>
          </p:cNvPr>
          <p:cNvSpPr>
            <a:spLocks noGrp="1"/>
          </p:cNvSpPr>
          <p:nvPr>
            <p:ph idx="1"/>
          </p:nvPr>
        </p:nvSpPr>
        <p:spPr/>
        <p:txBody>
          <a:bodyPr/>
          <a:lstStyle/>
          <a:p>
            <a:r>
              <a:rPr lang="en-US" b="1" dirty="0"/>
              <a:t>Follow-up phone calls, text messages, or postcards within 72 hours improve outcomes</a:t>
            </a:r>
            <a:endParaRPr lang="en-US" dirty="0"/>
          </a:p>
          <a:p>
            <a:r>
              <a:rPr lang="en-US" dirty="0"/>
              <a:t>Brief risk assessment and mood check</a:t>
            </a:r>
          </a:p>
          <a:p>
            <a:r>
              <a:rPr lang="en-US" dirty="0"/>
              <a:t>Review and revise safety plan</a:t>
            </a:r>
          </a:p>
          <a:p>
            <a:r>
              <a:rPr lang="en-US" dirty="0"/>
              <a:t>Facilitate treatment engagement</a:t>
            </a:r>
          </a:p>
          <a:p>
            <a:r>
              <a:rPr lang="en-US" dirty="0"/>
              <a:t>Continue weekly until patient has outpatient appointment</a:t>
            </a:r>
          </a:p>
          <a:p>
            <a:endParaRPr lang="en-US" dirty="0"/>
          </a:p>
        </p:txBody>
      </p:sp>
    </p:spTree>
    <p:extLst>
      <p:ext uri="{BB962C8B-B14F-4D97-AF65-F5344CB8AC3E}">
        <p14:creationId xmlns:p14="http://schemas.microsoft.com/office/powerpoint/2010/main" val="38082974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83D21-EEBD-DF01-9F2A-E3566EFEAA9E}"/>
              </a:ext>
            </a:extLst>
          </p:cNvPr>
          <p:cNvSpPr>
            <a:spLocks noGrp="1"/>
          </p:cNvSpPr>
          <p:nvPr>
            <p:ph type="title"/>
          </p:nvPr>
        </p:nvSpPr>
        <p:spPr/>
        <p:txBody>
          <a:bodyPr/>
          <a:lstStyle/>
          <a:p>
            <a:r>
              <a:rPr lang="en-US" dirty="0"/>
              <a:t>Build empathy and connection</a:t>
            </a:r>
          </a:p>
        </p:txBody>
      </p:sp>
      <p:sp>
        <p:nvSpPr>
          <p:cNvPr id="3" name="Content Placeholder 2">
            <a:extLst>
              <a:ext uri="{FF2B5EF4-FFF2-40B4-BE49-F238E27FC236}">
                <a16:creationId xmlns:a16="http://schemas.microsoft.com/office/drawing/2014/main" id="{F88CD926-0E7A-6C93-F832-5DFC17D3F36A}"/>
              </a:ext>
            </a:extLst>
          </p:cNvPr>
          <p:cNvSpPr>
            <a:spLocks noGrp="1"/>
          </p:cNvSpPr>
          <p:nvPr>
            <p:ph idx="1"/>
          </p:nvPr>
        </p:nvSpPr>
        <p:spPr/>
        <p:txBody>
          <a:bodyPr>
            <a:normAutofit fontScale="92500"/>
          </a:bodyPr>
          <a:lstStyle/>
          <a:p>
            <a:r>
              <a:rPr lang="en-US" b="1" dirty="0"/>
              <a:t> Communication Strategies</a:t>
            </a:r>
            <a:endParaRPr lang="en-US" dirty="0"/>
          </a:p>
          <a:p>
            <a:pPr lvl="1"/>
            <a:r>
              <a:rPr lang="en-US" b="1" dirty="0"/>
              <a:t>Validate distress</a:t>
            </a:r>
            <a:r>
              <a:rPr lang="en-US" dirty="0"/>
              <a:t>: "It sounds like you've been going through a really difficult time."</a:t>
            </a:r>
          </a:p>
          <a:p>
            <a:pPr lvl="1"/>
            <a:r>
              <a:rPr lang="en-US" b="1" dirty="0"/>
              <a:t>Normalize help-seeking</a:t>
            </a:r>
            <a:r>
              <a:rPr lang="en-US" dirty="0"/>
              <a:t>: "Many people feel this way, and there are effective treatments."</a:t>
            </a:r>
          </a:p>
          <a:p>
            <a:pPr lvl="1"/>
            <a:r>
              <a:rPr lang="en-US" b="1" dirty="0"/>
              <a:t>Express hope</a:t>
            </a:r>
            <a:r>
              <a:rPr lang="en-US" dirty="0"/>
              <a:t>: "People do get better with the right support."</a:t>
            </a:r>
          </a:p>
          <a:p>
            <a:pPr lvl="1"/>
            <a:r>
              <a:rPr lang="en-US" b="1" dirty="0"/>
              <a:t>Avoid judgment</a:t>
            </a:r>
            <a:r>
              <a:rPr lang="en-US" dirty="0"/>
              <a:t>: Never use terms like "attention-seeking" or "manipulative"</a:t>
            </a:r>
          </a:p>
          <a:p>
            <a:r>
              <a:rPr lang="en-US" b="1" dirty="0"/>
              <a:t>Recognize Your Own Reactions</a:t>
            </a:r>
            <a:endParaRPr lang="en-US" dirty="0"/>
          </a:p>
          <a:p>
            <a:pPr lvl="1"/>
            <a:r>
              <a:rPr lang="en-US" dirty="0"/>
              <a:t>Countertransference (negative emotional reactions) is common with depressed and suicidal patients</a:t>
            </a:r>
          </a:p>
          <a:p>
            <a:pPr lvl="1"/>
            <a:r>
              <a:rPr lang="en-US" dirty="0"/>
              <a:t>Self-compassion and compassionate love independently predict less burnout among first responders </a:t>
            </a:r>
          </a:p>
          <a:p>
            <a:endParaRPr lang="en-US" dirty="0"/>
          </a:p>
        </p:txBody>
      </p:sp>
    </p:spTree>
    <p:extLst>
      <p:ext uri="{BB962C8B-B14F-4D97-AF65-F5344CB8AC3E}">
        <p14:creationId xmlns:p14="http://schemas.microsoft.com/office/powerpoint/2010/main" val="29752873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D39872-4B21-64E2-A245-926113B47DBD}"/>
              </a:ext>
            </a:extLst>
          </p:cNvPr>
          <p:cNvSpPr>
            <a:spLocks noGrp="1"/>
          </p:cNvSpPr>
          <p:nvPr>
            <p:ph type="title"/>
          </p:nvPr>
        </p:nvSpPr>
        <p:spPr/>
        <p:txBody>
          <a:bodyPr/>
          <a:lstStyle/>
          <a:p>
            <a:r>
              <a:rPr lang="en-US" dirty="0"/>
              <a:t>Important to remember</a:t>
            </a:r>
          </a:p>
        </p:txBody>
      </p:sp>
      <p:sp>
        <p:nvSpPr>
          <p:cNvPr id="3" name="Content Placeholder 2">
            <a:extLst>
              <a:ext uri="{FF2B5EF4-FFF2-40B4-BE49-F238E27FC236}">
                <a16:creationId xmlns:a16="http://schemas.microsoft.com/office/drawing/2014/main" id="{2FE36917-8DDC-EB3A-FDAE-979BA2B47A08}"/>
              </a:ext>
            </a:extLst>
          </p:cNvPr>
          <p:cNvSpPr>
            <a:spLocks noGrp="1"/>
          </p:cNvSpPr>
          <p:nvPr>
            <p:ph idx="1"/>
          </p:nvPr>
        </p:nvSpPr>
        <p:spPr/>
        <p:txBody>
          <a:bodyPr/>
          <a:lstStyle/>
          <a:p>
            <a:r>
              <a:rPr lang="en-US" dirty="0"/>
              <a:t>Depression is a </a:t>
            </a:r>
            <a:r>
              <a:rPr lang="en-US" b="1" dirty="0"/>
              <a:t>medical illness with biological underpinnings</a:t>
            </a:r>
          </a:p>
          <a:p>
            <a:r>
              <a:rPr lang="en-US" dirty="0"/>
              <a:t>Approximately 70% of suicide victims have diagnosable psychiatric illness, most commonly depression</a:t>
            </a:r>
          </a:p>
          <a:p>
            <a:r>
              <a:rPr lang="en-US" b="1" dirty="0"/>
              <a:t>Treatment works</a:t>
            </a:r>
            <a:r>
              <a:rPr lang="en-US" dirty="0"/>
              <a:t>: Evidence-based psychotherapy and pharmacotherapy both show 85% response rate</a:t>
            </a:r>
          </a:p>
        </p:txBody>
      </p:sp>
    </p:spTree>
    <p:extLst>
      <p:ext uri="{BB962C8B-B14F-4D97-AF65-F5344CB8AC3E}">
        <p14:creationId xmlns:p14="http://schemas.microsoft.com/office/powerpoint/2010/main" val="133180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6823-89FD-C88E-DB86-9D9E9000C014}"/>
              </a:ext>
            </a:extLst>
          </p:cNvPr>
          <p:cNvSpPr>
            <a:spLocks noGrp="1"/>
          </p:cNvSpPr>
          <p:nvPr>
            <p:ph type="title"/>
          </p:nvPr>
        </p:nvSpPr>
        <p:spPr/>
        <p:txBody>
          <a:bodyPr/>
          <a:lstStyle/>
          <a:p>
            <a:r>
              <a:rPr lang="en-US" dirty="0"/>
              <a:t>National trends</a:t>
            </a:r>
          </a:p>
        </p:txBody>
      </p:sp>
      <p:sp>
        <p:nvSpPr>
          <p:cNvPr id="3" name="Content Placeholder 2">
            <a:extLst>
              <a:ext uri="{FF2B5EF4-FFF2-40B4-BE49-F238E27FC236}">
                <a16:creationId xmlns:a16="http://schemas.microsoft.com/office/drawing/2014/main" id="{D771C21A-52B9-404E-7B53-0E3F08BAEFFF}"/>
              </a:ext>
            </a:extLst>
          </p:cNvPr>
          <p:cNvSpPr>
            <a:spLocks noGrp="1"/>
          </p:cNvSpPr>
          <p:nvPr>
            <p:ph idx="1"/>
          </p:nvPr>
        </p:nvSpPr>
        <p:spPr/>
        <p:txBody>
          <a:bodyPr/>
          <a:lstStyle/>
          <a:p>
            <a:r>
              <a:rPr lang="en-US" b="1" dirty="0"/>
              <a:t>Mental health-related ED visits have approximately doubled over the past decade</a:t>
            </a:r>
            <a:r>
              <a:rPr lang="en-US" dirty="0"/>
              <a:t>, with 13.1% of all pediatric ED visits (ages 6-24) for mental health conditions in 2020, up from 7.7% in 2011-2012</a:t>
            </a:r>
          </a:p>
          <a:p>
            <a:r>
              <a:rPr lang="en-US" dirty="0"/>
              <a:t>Among adults aged 18-64, mental health conditions account for 8-10% of all ED visits. </a:t>
            </a:r>
          </a:p>
          <a:p>
            <a:r>
              <a:rPr lang="en-US" dirty="0"/>
              <a:t>Depression ranks among the top three psychiatric principal diagnoses for ED presentations nationally, alongside anxiety disorder and alcohol intoxication</a:t>
            </a:r>
          </a:p>
        </p:txBody>
      </p:sp>
    </p:spTree>
    <p:extLst>
      <p:ext uri="{BB962C8B-B14F-4D97-AF65-F5344CB8AC3E}">
        <p14:creationId xmlns:p14="http://schemas.microsoft.com/office/powerpoint/2010/main" val="13501065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FC075-F407-5F26-DF8E-891E66B94532}"/>
              </a:ext>
            </a:extLst>
          </p:cNvPr>
          <p:cNvSpPr>
            <a:spLocks noGrp="1"/>
          </p:cNvSpPr>
          <p:nvPr>
            <p:ph type="title"/>
          </p:nvPr>
        </p:nvSpPr>
        <p:spPr/>
        <p:txBody>
          <a:bodyPr/>
          <a:lstStyle/>
          <a:p>
            <a:r>
              <a:rPr lang="en-US" dirty="0"/>
              <a:t>Action steps</a:t>
            </a:r>
          </a:p>
        </p:txBody>
      </p:sp>
      <p:sp>
        <p:nvSpPr>
          <p:cNvPr id="3" name="Content Placeholder 2">
            <a:extLst>
              <a:ext uri="{FF2B5EF4-FFF2-40B4-BE49-F238E27FC236}">
                <a16:creationId xmlns:a16="http://schemas.microsoft.com/office/drawing/2014/main" id="{4700DB61-642B-0B4E-0D21-3EAAA722CC4B}"/>
              </a:ext>
            </a:extLst>
          </p:cNvPr>
          <p:cNvSpPr>
            <a:spLocks noGrp="1"/>
          </p:cNvSpPr>
          <p:nvPr>
            <p:ph idx="1"/>
          </p:nvPr>
        </p:nvSpPr>
        <p:spPr/>
        <p:txBody>
          <a:bodyPr>
            <a:normAutofit fontScale="85000" lnSpcReduction="10000"/>
          </a:bodyPr>
          <a:lstStyle/>
          <a:p>
            <a:r>
              <a:rPr lang="en-US" b="1" dirty="0"/>
              <a:t>SCREEN</a:t>
            </a:r>
            <a:r>
              <a:rPr lang="en-US" dirty="0"/>
              <a:t>: Use PHQ-2 → PHQ-9 two-stage approach</a:t>
            </a:r>
          </a:p>
          <a:p>
            <a:r>
              <a:rPr lang="en-US" b="1" dirty="0"/>
              <a:t>ASSESS SAFETY</a:t>
            </a:r>
            <a:r>
              <a:rPr lang="en-US" dirty="0"/>
              <a:t>: Any positive depression screen requires suicide risk assessment </a:t>
            </a:r>
          </a:p>
          <a:p>
            <a:r>
              <a:rPr lang="en-US" b="1" dirty="0"/>
              <a:t>RULE OUT MEDICAL</a:t>
            </a:r>
            <a:r>
              <a:rPr lang="en-US" dirty="0"/>
              <a:t>: Consider medical mimics</a:t>
            </a:r>
          </a:p>
          <a:p>
            <a:r>
              <a:rPr lang="en-US" b="1" dirty="0"/>
              <a:t>NEVER ALONE</a:t>
            </a:r>
            <a:r>
              <a:rPr lang="en-US" dirty="0"/>
              <a:t>: Continuous observation for suicidal patients</a:t>
            </a:r>
          </a:p>
          <a:p>
            <a:r>
              <a:rPr lang="en-US" b="1" dirty="0"/>
              <a:t>SAFETY PLAN</a:t>
            </a:r>
            <a:endParaRPr lang="en-US" dirty="0"/>
          </a:p>
          <a:p>
            <a:r>
              <a:rPr lang="en-US" b="1" dirty="0"/>
              <a:t>RESTRICT MEANS</a:t>
            </a:r>
            <a:r>
              <a:rPr lang="en-US" dirty="0"/>
              <a:t>: Remove access to lethal means (firearms, medications)</a:t>
            </a:r>
          </a:p>
          <a:p>
            <a:r>
              <a:rPr lang="en-US" b="1" dirty="0"/>
              <a:t>CONNECT</a:t>
            </a:r>
            <a:r>
              <a:rPr lang="en-US" dirty="0"/>
              <a:t>: Facilitate warm handoff to mental health services</a:t>
            </a:r>
          </a:p>
          <a:p>
            <a:r>
              <a:rPr lang="en-US" b="1" dirty="0"/>
              <a:t>FOLLOW-UP</a:t>
            </a:r>
            <a:r>
              <a:rPr lang="en-US" dirty="0"/>
              <a:t>: Contact within 72 hours improves outcomes by 30%</a:t>
            </a:r>
          </a:p>
          <a:p>
            <a:r>
              <a:rPr lang="en-US" dirty="0"/>
              <a:t>You are often the first healthcare contact. Your recognition, compassion, and action can be lifesaving</a:t>
            </a:r>
          </a:p>
        </p:txBody>
      </p:sp>
    </p:spTree>
    <p:extLst>
      <p:ext uri="{BB962C8B-B14F-4D97-AF65-F5344CB8AC3E}">
        <p14:creationId xmlns:p14="http://schemas.microsoft.com/office/powerpoint/2010/main" val="7102776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B70685-5269-5942-B1A6-178070D6208D}"/>
              </a:ext>
            </a:extLst>
          </p:cNvPr>
          <p:cNvSpPr>
            <a:spLocks noGrp="1"/>
          </p:cNvSpPr>
          <p:nvPr>
            <p:ph type="title"/>
          </p:nvPr>
        </p:nvSpPr>
        <p:spPr/>
        <p:txBody>
          <a:bodyPr/>
          <a:lstStyle/>
          <a:p>
            <a:r>
              <a:rPr lang="en-US" b="1" dirty="0"/>
              <a:t>Biology of Depression </a:t>
            </a:r>
          </a:p>
        </p:txBody>
      </p:sp>
      <p:sp>
        <p:nvSpPr>
          <p:cNvPr id="4" name="Oval 3">
            <a:extLst>
              <a:ext uri="{FF2B5EF4-FFF2-40B4-BE49-F238E27FC236}">
                <a16:creationId xmlns:a16="http://schemas.microsoft.com/office/drawing/2014/main" id="{367AFECC-D885-274D-84C4-DE8F86B9488B}"/>
              </a:ext>
            </a:extLst>
          </p:cNvPr>
          <p:cNvSpPr/>
          <p:nvPr/>
        </p:nvSpPr>
        <p:spPr>
          <a:xfrm>
            <a:off x="2712653" y="1872814"/>
            <a:ext cx="2971800" cy="121920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Neurotransmitters</a:t>
            </a:r>
          </a:p>
          <a:p>
            <a:pPr algn="ctr"/>
            <a:r>
              <a:rPr lang="en-US" dirty="0"/>
              <a:t>(chemical)</a:t>
            </a:r>
          </a:p>
        </p:txBody>
      </p:sp>
      <p:sp>
        <p:nvSpPr>
          <p:cNvPr id="6" name="Oval 5">
            <a:extLst>
              <a:ext uri="{FF2B5EF4-FFF2-40B4-BE49-F238E27FC236}">
                <a16:creationId xmlns:a16="http://schemas.microsoft.com/office/drawing/2014/main" id="{E7C300B7-034C-244F-9F9E-FF1F73557F22}"/>
              </a:ext>
            </a:extLst>
          </p:cNvPr>
          <p:cNvSpPr/>
          <p:nvPr/>
        </p:nvSpPr>
        <p:spPr>
          <a:xfrm>
            <a:off x="5925740" y="1854098"/>
            <a:ext cx="2971800" cy="1219200"/>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Circuitry </a:t>
            </a:r>
          </a:p>
          <a:p>
            <a:pPr algn="ctr"/>
            <a:r>
              <a:rPr lang="en-US" dirty="0"/>
              <a:t>(electrical)</a:t>
            </a:r>
          </a:p>
        </p:txBody>
      </p:sp>
      <p:sp>
        <p:nvSpPr>
          <p:cNvPr id="7" name="Oval 6">
            <a:extLst>
              <a:ext uri="{FF2B5EF4-FFF2-40B4-BE49-F238E27FC236}">
                <a16:creationId xmlns:a16="http://schemas.microsoft.com/office/drawing/2014/main" id="{B270D97B-9362-C548-84CB-BA13C66B9CA7}"/>
              </a:ext>
            </a:extLst>
          </p:cNvPr>
          <p:cNvSpPr/>
          <p:nvPr/>
        </p:nvSpPr>
        <p:spPr>
          <a:xfrm>
            <a:off x="6096000" y="5167312"/>
            <a:ext cx="2971800" cy="12192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Stress /Environment/</a:t>
            </a:r>
          </a:p>
          <a:p>
            <a:pPr algn="ctr"/>
            <a:r>
              <a:rPr lang="en-US" dirty="0"/>
              <a:t> Life events</a:t>
            </a:r>
          </a:p>
        </p:txBody>
      </p:sp>
      <p:pic>
        <p:nvPicPr>
          <p:cNvPr id="9" name="Picture 8" descr="A jellyfish in the water&#10;&#10;Description automatically generated with low confidence">
            <a:extLst>
              <a:ext uri="{FF2B5EF4-FFF2-40B4-BE49-F238E27FC236}">
                <a16:creationId xmlns:a16="http://schemas.microsoft.com/office/drawing/2014/main" id="{58B75545-5A1D-9F4F-9055-BFF2B32271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28459" y="3180505"/>
            <a:ext cx="2628900" cy="1879600"/>
          </a:xfrm>
          <a:prstGeom prst="rect">
            <a:avLst/>
          </a:prstGeom>
        </p:spPr>
      </p:pic>
      <p:sp>
        <p:nvSpPr>
          <p:cNvPr id="10" name="Oval 9">
            <a:extLst>
              <a:ext uri="{FF2B5EF4-FFF2-40B4-BE49-F238E27FC236}">
                <a16:creationId xmlns:a16="http://schemas.microsoft.com/office/drawing/2014/main" id="{CF04C72A-57E6-C54D-9BBD-514569A0F67D}"/>
              </a:ext>
            </a:extLst>
          </p:cNvPr>
          <p:cNvSpPr/>
          <p:nvPr/>
        </p:nvSpPr>
        <p:spPr>
          <a:xfrm>
            <a:off x="2437932" y="5167312"/>
            <a:ext cx="2971800" cy="1219200"/>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Genes/Epigenetic</a:t>
            </a:r>
          </a:p>
        </p:txBody>
      </p:sp>
      <p:sp>
        <p:nvSpPr>
          <p:cNvPr id="11" name="Oval 10">
            <a:extLst>
              <a:ext uri="{FF2B5EF4-FFF2-40B4-BE49-F238E27FC236}">
                <a16:creationId xmlns:a16="http://schemas.microsoft.com/office/drawing/2014/main" id="{28AC4AA4-2824-8D47-A808-8F7CEDE2F17F}"/>
              </a:ext>
            </a:extLst>
          </p:cNvPr>
          <p:cNvSpPr/>
          <p:nvPr/>
        </p:nvSpPr>
        <p:spPr>
          <a:xfrm>
            <a:off x="7411640" y="3429000"/>
            <a:ext cx="2971800" cy="1219200"/>
          </a:xfrm>
          <a:prstGeom prst="ellipse">
            <a:avLst/>
          </a:prstGeom>
          <a:solidFill>
            <a:srgbClr val="FF8B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Hormones</a:t>
            </a:r>
          </a:p>
        </p:txBody>
      </p:sp>
      <p:sp>
        <p:nvSpPr>
          <p:cNvPr id="13" name="Oval 12">
            <a:extLst>
              <a:ext uri="{FF2B5EF4-FFF2-40B4-BE49-F238E27FC236}">
                <a16:creationId xmlns:a16="http://schemas.microsoft.com/office/drawing/2014/main" id="{6CD2CA72-3F78-4149-B020-BCC6D0A670AC}"/>
              </a:ext>
            </a:extLst>
          </p:cNvPr>
          <p:cNvSpPr/>
          <p:nvPr/>
        </p:nvSpPr>
        <p:spPr>
          <a:xfrm>
            <a:off x="1302378" y="3429000"/>
            <a:ext cx="2971800" cy="1219200"/>
          </a:xfrm>
          <a:prstGeom prst="ellips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Personality/</a:t>
            </a:r>
          </a:p>
          <a:p>
            <a:pPr algn="ctr"/>
            <a:r>
              <a:rPr lang="en-US" dirty="0"/>
              <a:t>Temperament</a:t>
            </a:r>
          </a:p>
          <a:p>
            <a:pPr algn="ctr"/>
            <a:r>
              <a:rPr lang="en-US" dirty="0"/>
              <a:t>/Cognition</a:t>
            </a:r>
          </a:p>
        </p:txBody>
      </p:sp>
    </p:spTree>
    <p:extLst>
      <p:ext uri="{BB962C8B-B14F-4D97-AF65-F5344CB8AC3E}">
        <p14:creationId xmlns:p14="http://schemas.microsoft.com/office/powerpoint/2010/main" val="1009404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D83D1-4781-4D1A-87E3-32EBB82DEABF}"/>
              </a:ext>
            </a:extLst>
          </p:cNvPr>
          <p:cNvSpPr>
            <a:spLocks noGrp="1"/>
          </p:cNvSpPr>
          <p:nvPr>
            <p:ph type="title"/>
          </p:nvPr>
        </p:nvSpPr>
        <p:spPr/>
        <p:txBody>
          <a:bodyPr>
            <a:normAutofit/>
          </a:bodyPr>
          <a:lstStyle/>
          <a:p>
            <a:r>
              <a:rPr lang="en-US" altLang="en-US" b="1" i="1" dirty="0"/>
              <a:t>DSM 5</a:t>
            </a:r>
            <a:r>
              <a:rPr lang="en-US" altLang="en-US" b="1" dirty="0"/>
              <a:t> Criteria for Major </a:t>
            </a:r>
            <a:br>
              <a:rPr lang="en-US" altLang="en-US" b="1" dirty="0"/>
            </a:br>
            <a:r>
              <a:rPr lang="en-US" altLang="en-US" b="1" dirty="0"/>
              <a:t>Depressive Episode (MDD)</a:t>
            </a:r>
            <a:endParaRPr lang="en-US" b="1" dirty="0"/>
          </a:p>
        </p:txBody>
      </p:sp>
      <p:sp>
        <p:nvSpPr>
          <p:cNvPr id="3" name="Content Placeholder 2">
            <a:extLst>
              <a:ext uri="{FF2B5EF4-FFF2-40B4-BE49-F238E27FC236}">
                <a16:creationId xmlns:a16="http://schemas.microsoft.com/office/drawing/2014/main" id="{53B9392A-6A66-4D02-ACAF-DA2108466065}"/>
              </a:ext>
            </a:extLst>
          </p:cNvPr>
          <p:cNvSpPr>
            <a:spLocks noGrp="1"/>
          </p:cNvSpPr>
          <p:nvPr>
            <p:ph idx="1"/>
          </p:nvPr>
        </p:nvSpPr>
        <p:spPr>
          <a:xfrm>
            <a:off x="838199" y="1734302"/>
            <a:ext cx="10515599" cy="838200"/>
          </a:xfrm>
        </p:spPr>
        <p:txBody>
          <a:bodyPr>
            <a:normAutofit fontScale="85000" lnSpcReduction="20000"/>
          </a:bodyPr>
          <a:lstStyle/>
          <a:p>
            <a:pPr marL="0" indent="0">
              <a:buNone/>
            </a:pPr>
            <a:r>
              <a:rPr lang="en-US" altLang="en-US" sz="3000" b="1" dirty="0">
                <a:solidFill>
                  <a:srgbClr val="C00000"/>
                </a:solidFill>
                <a:sym typeface="Symbol" panose="05050102010706020507" pitchFamily="18" charset="2"/>
              </a:rPr>
              <a:t>5 symptoms* in the same 2-week period with impact on functioning</a:t>
            </a:r>
          </a:p>
          <a:p>
            <a:pPr marL="0" indent="0">
              <a:buNone/>
            </a:pPr>
            <a:r>
              <a:rPr lang="en-US" altLang="en-US" sz="3000" b="1" dirty="0">
                <a:solidFill>
                  <a:srgbClr val="C00000"/>
                </a:solidFill>
                <a:sym typeface="Symbol" panose="05050102010706020507" pitchFamily="18" charset="2"/>
              </a:rPr>
              <a:t>Not secondary to substance use or other medical condition</a:t>
            </a:r>
            <a:endParaRPr lang="en-US" dirty="0">
              <a:solidFill>
                <a:srgbClr val="C00000"/>
              </a:solidFill>
            </a:endParaRPr>
          </a:p>
        </p:txBody>
      </p:sp>
      <p:graphicFrame>
        <p:nvGraphicFramePr>
          <p:cNvPr id="7" name="Table 6">
            <a:extLst>
              <a:ext uri="{FF2B5EF4-FFF2-40B4-BE49-F238E27FC236}">
                <a16:creationId xmlns:a16="http://schemas.microsoft.com/office/drawing/2014/main" id="{E5AB4A57-7718-4A81-9578-DBA6EBEFB474}"/>
              </a:ext>
            </a:extLst>
          </p:cNvPr>
          <p:cNvGraphicFramePr>
            <a:graphicFrameLocks noGrp="1"/>
          </p:cNvGraphicFramePr>
          <p:nvPr/>
        </p:nvGraphicFramePr>
        <p:xfrm>
          <a:off x="838199" y="2572502"/>
          <a:ext cx="10198767" cy="3718576"/>
        </p:xfrm>
        <a:graphic>
          <a:graphicData uri="http://schemas.openxmlformats.org/drawingml/2006/table">
            <a:tbl>
              <a:tblPr>
                <a:tableStyleId>{5C22544A-7EE6-4342-B048-85BDC9FD1C3A}</a:tableStyleId>
              </a:tblPr>
              <a:tblGrid>
                <a:gridCol w="1221286">
                  <a:extLst>
                    <a:ext uri="{9D8B030D-6E8A-4147-A177-3AD203B41FA5}">
                      <a16:colId xmlns:a16="http://schemas.microsoft.com/office/drawing/2014/main" val="20000"/>
                    </a:ext>
                  </a:extLst>
                </a:gridCol>
                <a:gridCol w="3979196">
                  <a:extLst>
                    <a:ext uri="{9D8B030D-6E8A-4147-A177-3AD203B41FA5}">
                      <a16:colId xmlns:a16="http://schemas.microsoft.com/office/drawing/2014/main" val="20001"/>
                    </a:ext>
                  </a:extLst>
                </a:gridCol>
                <a:gridCol w="1919910">
                  <a:extLst>
                    <a:ext uri="{9D8B030D-6E8A-4147-A177-3AD203B41FA5}">
                      <a16:colId xmlns:a16="http://schemas.microsoft.com/office/drawing/2014/main" val="20002"/>
                    </a:ext>
                  </a:extLst>
                </a:gridCol>
                <a:gridCol w="3078375">
                  <a:extLst>
                    <a:ext uri="{9D8B030D-6E8A-4147-A177-3AD203B41FA5}">
                      <a16:colId xmlns:a16="http://schemas.microsoft.com/office/drawing/2014/main" val="20003"/>
                    </a:ext>
                  </a:extLst>
                </a:gridCol>
              </a:tblGrid>
              <a:tr h="62732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latin typeface="Arial Black" panose="020B0A04020102020204" pitchFamily="34" charset="0"/>
                        </a:rPr>
                        <a:t>S</a:t>
                      </a:r>
                      <a:r>
                        <a:rPr lang="en-US" altLang="en-US" sz="2000" dirty="0">
                          <a:solidFill>
                            <a:schemeClr val="tx1"/>
                          </a:solidFill>
                        </a:rPr>
                        <a:t>leep: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insomnia or hypersomnia </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C</a:t>
                      </a:r>
                      <a:r>
                        <a:rPr lang="en-US" altLang="en-US" sz="2000" dirty="0">
                          <a:solidFill>
                            <a:schemeClr val="tx1"/>
                          </a:solidFill>
                        </a:rPr>
                        <a:t>oncentration: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diminished ability to think or make decisions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0"/>
                  </a:ext>
                </a:extLst>
              </a:tr>
              <a:tr h="1172825">
                <a:tc>
                  <a:txBody>
                    <a:bodyPr/>
                    <a:lstStyle/>
                    <a:p>
                      <a:r>
                        <a:rPr lang="en-US" altLang="en-US" sz="2000" dirty="0">
                          <a:solidFill>
                            <a:schemeClr val="tx1"/>
                          </a:solidFill>
                          <a:latin typeface="Arial Black" panose="020B0A04020102020204" pitchFamily="34" charset="0"/>
                        </a:rPr>
                        <a:t>I</a:t>
                      </a:r>
                      <a:r>
                        <a:rPr lang="en-US" altLang="en-US" sz="2000" dirty="0">
                          <a:solidFill>
                            <a:schemeClr val="tx1"/>
                          </a:solidFill>
                        </a:rPr>
                        <a:t>nterest: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rgbClr val="C00000"/>
                          </a:solidFill>
                        </a:rPr>
                        <a:t>depressed mood,* </a:t>
                      </a:r>
                    </a:p>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rgbClr val="C00000"/>
                          </a:solidFill>
                        </a:rPr>
                        <a:t>anhedonia/loss of interest or pleasure*</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A</a:t>
                      </a:r>
                      <a:r>
                        <a:rPr lang="en-US" altLang="en-US" sz="2000" dirty="0">
                          <a:solidFill>
                            <a:schemeClr val="tx1"/>
                          </a:solidFill>
                        </a:rPr>
                        <a:t>ppetite: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weight change</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1"/>
                  </a:ext>
                </a:extLst>
              </a:tr>
              <a:tr h="627327">
                <a:tc>
                  <a:txBody>
                    <a:bodyPr/>
                    <a:lstStyle/>
                    <a:p>
                      <a:r>
                        <a:rPr lang="en-US" altLang="en-US" sz="2000" dirty="0">
                          <a:solidFill>
                            <a:schemeClr val="tx1"/>
                          </a:solidFill>
                          <a:latin typeface="Arial Black" panose="020B0A04020102020204" pitchFamily="34" charset="0"/>
                        </a:rPr>
                        <a:t>G</a:t>
                      </a:r>
                      <a:r>
                        <a:rPr lang="en-US" altLang="en-US" sz="2000" dirty="0">
                          <a:solidFill>
                            <a:schemeClr val="tx1"/>
                          </a:solidFill>
                        </a:rPr>
                        <a:t>uilt: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feelings of worthlessness</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P</a:t>
                      </a:r>
                      <a:r>
                        <a:rPr lang="en-US" altLang="en-US" sz="2000" dirty="0">
                          <a:solidFill>
                            <a:schemeClr val="tx1"/>
                          </a:solidFill>
                        </a:rPr>
                        <a:t>sychomotor:</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psychomotor retardation or agitation</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2"/>
                  </a:ext>
                </a:extLst>
              </a:tr>
              <a:tr h="900076">
                <a:tc>
                  <a:txBody>
                    <a:bodyPr/>
                    <a:lstStyle/>
                    <a:p>
                      <a:r>
                        <a:rPr lang="en-US" altLang="en-US" sz="2000" dirty="0">
                          <a:solidFill>
                            <a:schemeClr val="tx1"/>
                          </a:solidFill>
                          <a:latin typeface="Arial Black" panose="020B0A04020102020204" pitchFamily="34" charset="0"/>
                        </a:rPr>
                        <a:t>E</a:t>
                      </a:r>
                      <a:r>
                        <a:rPr lang="en-US" altLang="en-US" sz="2000" dirty="0">
                          <a:solidFill>
                            <a:schemeClr val="tx1"/>
                          </a:solidFill>
                        </a:rPr>
                        <a:t>nergy: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fatigue</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S</a:t>
                      </a:r>
                      <a:r>
                        <a:rPr lang="en-US" altLang="en-US" sz="2000" dirty="0">
                          <a:solidFill>
                            <a:schemeClr val="tx1"/>
                          </a:solidFill>
                        </a:rPr>
                        <a:t>uicidality: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Preoccupation with death, hopelessness</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5244937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66BF4A61-D68E-B74F-AD72-92E4EEDF4F18}"/>
              </a:ext>
            </a:extLst>
          </p:cNvPr>
          <p:cNvSpPr>
            <a:spLocks noGrp="1" noChangeArrowheads="1"/>
          </p:cNvSpPr>
          <p:nvPr>
            <p:ph type="title"/>
          </p:nvPr>
        </p:nvSpPr>
        <p:spPr/>
        <p:txBody>
          <a:bodyPr>
            <a:normAutofit/>
          </a:bodyPr>
          <a:lstStyle/>
          <a:p>
            <a:r>
              <a:rPr lang="en-US" altLang="en-US" b="0" dirty="0">
                <a:latin typeface="+mn-lt"/>
                <a:cs typeface="Arial" panose="020B0604020202020204" pitchFamily="34" charset="0"/>
              </a:rPr>
              <a:t>Bipolar Disorder/ Manic Symptoms</a:t>
            </a:r>
          </a:p>
        </p:txBody>
      </p:sp>
      <p:sp>
        <p:nvSpPr>
          <p:cNvPr id="13315" name="Rectangle 3">
            <a:extLst>
              <a:ext uri="{FF2B5EF4-FFF2-40B4-BE49-F238E27FC236}">
                <a16:creationId xmlns:a16="http://schemas.microsoft.com/office/drawing/2014/main" id="{8231661C-A7F0-93FF-5342-BCDB7B0B0CED}"/>
              </a:ext>
            </a:extLst>
          </p:cNvPr>
          <p:cNvSpPr>
            <a:spLocks noGrp="1" noChangeArrowheads="1"/>
          </p:cNvSpPr>
          <p:nvPr>
            <p:ph idx="1"/>
          </p:nvPr>
        </p:nvSpPr>
        <p:spPr>
          <a:xfrm>
            <a:off x="677779" y="1568953"/>
            <a:ext cx="10840453" cy="4351338"/>
          </a:xfrm>
        </p:spPr>
        <p:txBody>
          <a:bodyPr>
            <a:normAutofit fontScale="92500" lnSpcReduction="10000"/>
          </a:bodyPr>
          <a:lstStyle/>
          <a:p>
            <a:pPr marL="609600" indent="-609600">
              <a:lnSpc>
                <a:spcPct val="80000"/>
              </a:lnSpc>
              <a:spcBef>
                <a:spcPts val="600"/>
              </a:spcBef>
              <a:spcAft>
                <a:spcPts val="600"/>
              </a:spcAft>
              <a:buFont typeface="Wingdings" panose="05000000000000000000" pitchFamily="2" charset="2"/>
              <a:buChar char="q"/>
            </a:pPr>
            <a:r>
              <a:rPr lang="en-US" altLang="en-US" sz="2400" dirty="0">
                <a:cs typeface="Arial" panose="020B0604020202020204" pitchFamily="34" charset="0"/>
              </a:rPr>
              <a:t>A.	Distinct period of abnormally and persistently elevated, expansive, or irritable mood, lasting at least 1 week (or any duration if hospitalization is necessary)</a:t>
            </a:r>
          </a:p>
          <a:p>
            <a:pPr marL="609600" indent="-609600">
              <a:lnSpc>
                <a:spcPct val="80000"/>
              </a:lnSpc>
              <a:spcBef>
                <a:spcPts val="600"/>
              </a:spcBef>
              <a:spcAft>
                <a:spcPts val="600"/>
              </a:spcAft>
              <a:buFont typeface="Wingdings" panose="05000000000000000000" pitchFamily="2" charset="2"/>
              <a:buChar char="q"/>
            </a:pPr>
            <a:r>
              <a:rPr lang="en-US" altLang="en-US" sz="2400" dirty="0">
                <a:cs typeface="Arial" panose="020B0604020202020204" pitchFamily="34" charset="0"/>
              </a:rPr>
              <a:t>B.	During the period of mood disturbance, 3 (or more) of the following symptoms have persisted (4 if mood is only irritable) and have been present to a significant degree: </a:t>
            </a:r>
            <a:r>
              <a:rPr lang="en-US" altLang="en-US" sz="2400" b="1" dirty="0">
                <a:solidFill>
                  <a:srgbClr val="7030A0"/>
                </a:solidFill>
                <a:sym typeface="Symbol" panose="05050102010706020507" pitchFamily="18" charset="2"/>
              </a:rPr>
              <a:t>DIG FAST</a:t>
            </a:r>
            <a:endParaRPr lang="en-US" altLang="en-US" sz="2400" dirty="0">
              <a:solidFill>
                <a:srgbClr val="7030A0"/>
              </a:solidFill>
              <a:cs typeface="Arial" panose="020B0604020202020204" pitchFamily="34" charset="0"/>
            </a:endParaRP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D</a:t>
            </a:r>
            <a:r>
              <a:rPr lang="en-US" altLang="en-US" sz="2000" dirty="0">
                <a:cs typeface="Arial" panose="020B0604020202020204" pitchFamily="34" charset="0"/>
              </a:rPr>
              <a:t>istractibility</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I</a:t>
            </a:r>
            <a:r>
              <a:rPr lang="en-US" altLang="en-US" sz="2000" dirty="0">
                <a:cs typeface="Arial" panose="020B0604020202020204" pitchFamily="34" charset="0"/>
              </a:rPr>
              <a:t>rritability and agitation</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G</a:t>
            </a:r>
            <a:r>
              <a:rPr lang="en-US" altLang="en-US" sz="2000" dirty="0">
                <a:cs typeface="Arial" panose="020B0604020202020204" pitchFamily="34" charset="0"/>
              </a:rPr>
              <a:t>randiosity</a:t>
            </a:r>
          </a:p>
          <a:p>
            <a:pPr marL="1371600" marR="0" lvl="2" indent="-457200" algn="l" defTabSz="914400" rtl="0" eaLnBrk="1" fontAlgn="auto" latinLnBrk="0" hangingPunct="1">
              <a:lnSpc>
                <a:spcPct val="80000"/>
              </a:lnSpc>
              <a:spcBef>
                <a:spcPts val="600"/>
              </a:spcBef>
              <a:spcAft>
                <a:spcPts val="600"/>
              </a:spcAft>
              <a:buClrTx/>
              <a:buSzTx/>
              <a:buFont typeface="Wingdings" panose="05000000000000000000" pitchFamily="2" charset="2"/>
              <a:buChar char="q"/>
              <a:tabLst/>
              <a:defRPr/>
            </a:pPr>
            <a:r>
              <a:rPr kumimoji="0" lang="en-US" altLang="en-US" sz="2000" b="1" i="0" u="none" strike="noStrike" kern="1200" cap="none" spc="0" normalizeH="0" baseline="0" noProof="0" dirty="0">
                <a:ln>
                  <a:noFill/>
                </a:ln>
                <a:solidFill>
                  <a:srgbClr val="7030A0"/>
                </a:solidFill>
                <a:effectLst/>
                <a:uLnTx/>
                <a:uFillTx/>
                <a:latin typeface="Calibri" panose="020F0502020204030204"/>
                <a:ea typeface="+mn-ea"/>
                <a:cs typeface="Arial" panose="020B0604020202020204" pitchFamily="34" charset="0"/>
              </a:rPr>
              <a:t>F</a:t>
            </a:r>
            <a:r>
              <a:rPr kumimoji="0" lang="en-US" altLang="en-US" sz="20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light of ideas or racing thoughts</a:t>
            </a:r>
          </a:p>
          <a:p>
            <a:pPr marL="1371600" lvl="2" indent="-457200">
              <a:lnSpc>
                <a:spcPct val="80000"/>
              </a:lnSpc>
              <a:spcBef>
                <a:spcPts val="600"/>
              </a:spcBef>
              <a:spcAft>
                <a:spcPts val="600"/>
              </a:spcAft>
              <a:buFont typeface="Wingdings" panose="05000000000000000000" pitchFamily="2" charset="2"/>
              <a:buChar char="q"/>
            </a:pPr>
            <a:r>
              <a:rPr lang="en-US" altLang="en-US" sz="2000" dirty="0">
                <a:cs typeface="Arial" panose="020B0604020202020204" pitchFamily="34" charset="0"/>
              </a:rPr>
              <a:t>Excessive involvement in pleasurable </a:t>
            </a:r>
            <a:r>
              <a:rPr lang="en-US" altLang="en-US" sz="2000" b="1" dirty="0">
                <a:solidFill>
                  <a:srgbClr val="7030A0"/>
                </a:solidFill>
                <a:cs typeface="Arial" panose="020B0604020202020204" pitchFamily="34" charset="0"/>
              </a:rPr>
              <a:t>A</a:t>
            </a:r>
            <a:r>
              <a:rPr lang="en-US" altLang="en-US" sz="2000" dirty="0">
                <a:cs typeface="Arial" panose="020B0604020202020204" pitchFamily="34" charset="0"/>
              </a:rPr>
              <a:t>ctivities that have high potential for painful consequences</a:t>
            </a:r>
          </a:p>
          <a:p>
            <a:pPr marL="1371600" lvl="2" indent="-457200">
              <a:lnSpc>
                <a:spcPct val="80000"/>
              </a:lnSpc>
              <a:spcBef>
                <a:spcPts val="600"/>
              </a:spcBef>
              <a:spcAft>
                <a:spcPts val="600"/>
              </a:spcAft>
              <a:buFont typeface="Wingdings" panose="05000000000000000000" pitchFamily="2" charset="2"/>
              <a:buChar char="q"/>
            </a:pPr>
            <a:r>
              <a:rPr lang="en-US" altLang="en-US" sz="2000" b="1" dirty="0">
                <a:solidFill>
                  <a:srgbClr val="7030A0"/>
                </a:solidFill>
                <a:cs typeface="Arial" panose="020B0604020202020204" pitchFamily="34" charset="0"/>
              </a:rPr>
              <a:t>S</a:t>
            </a:r>
            <a:r>
              <a:rPr lang="en-US" altLang="en-US" sz="2000" dirty="0">
                <a:cs typeface="Arial" panose="020B0604020202020204" pitchFamily="34" charset="0"/>
              </a:rPr>
              <a:t>leep disturbance (decreased need for sleep)</a:t>
            </a:r>
          </a:p>
          <a:p>
            <a:pPr marL="1371600" lvl="2" indent="-457200">
              <a:lnSpc>
                <a:spcPct val="80000"/>
              </a:lnSpc>
              <a:spcBef>
                <a:spcPts val="600"/>
              </a:spcBef>
              <a:spcAft>
                <a:spcPts val="600"/>
              </a:spcAft>
              <a:buFont typeface="Wingdings" panose="05000000000000000000" pitchFamily="2" charset="2"/>
              <a:buChar char="q"/>
            </a:pPr>
            <a:r>
              <a:rPr lang="en-US" altLang="en-US" sz="2000" dirty="0">
                <a:cs typeface="Arial" panose="020B0604020202020204" pitchFamily="34" charset="0"/>
              </a:rPr>
              <a:t>More </a:t>
            </a:r>
            <a:r>
              <a:rPr lang="en-US" altLang="en-US" sz="2000" b="1" dirty="0">
                <a:solidFill>
                  <a:srgbClr val="7030A0"/>
                </a:solidFill>
                <a:cs typeface="Arial" panose="020B0604020202020204" pitchFamily="34" charset="0"/>
              </a:rPr>
              <a:t>T</a:t>
            </a:r>
            <a:r>
              <a:rPr lang="en-US" altLang="en-US" sz="2000" dirty="0">
                <a:cs typeface="Arial" panose="020B0604020202020204" pitchFamily="34" charset="0"/>
              </a:rPr>
              <a:t>alkative than usual , pressured speech</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1"/>
          <p:cNvSpPr>
            <a:spLocks noGrp="1"/>
          </p:cNvSpPr>
          <p:nvPr>
            <p:ph type="title"/>
          </p:nvPr>
        </p:nvSpPr>
        <p:spPr/>
        <p:txBody>
          <a:bodyPr/>
          <a:lstStyle/>
          <a:p>
            <a:pPr eaLnBrk="1" hangingPunct="1"/>
            <a:r>
              <a:rPr lang="en-US" altLang="en-US" b="1" dirty="0">
                <a:ea typeface="MS PGothic" panose="020B0600070205080204" pitchFamily="34" charset="-128"/>
                <a:cs typeface="Times New Roman" panose="02020603050405020304" pitchFamily="18" charset="0"/>
              </a:rPr>
              <a:t>Diagnostic Considerations</a:t>
            </a:r>
          </a:p>
        </p:txBody>
      </p:sp>
      <p:sp>
        <p:nvSpPr>
          <p:cNvPr id="38914" name="Content Placeholder 2">
            <a:extLst>
              <a:ext uri="{FF2B5EF4-FFF2-40B4-BE49-F238E27FC236}">
                <a16:creationId xmlns:a16="http://schemas.microsoft.com/office/drawing/2014/main" id="{DC6AE96B-930E-4FAD-AAF7-EAD64663CD6F}"/>
              </a:ext>
            </a:extLst>
          </p:cNvPr>
          <p:cNvSpPr>
            <a:spLocks noGrp="1"/>
          </p:cNvSpPr>
          <p:nvPr>
            <p:ph idx="1"/>
          </p:nvPr>
        </p:nvSpPr>
        <p:spPr/>
        <p:txBody>
          <a:bodyPr>
            <a:noAutofit/>
          </a:bodyPr>
          <a:lstStyle/>
          <a:p>
            <a:pPr eaLnBrk="1" hangingPunct="1">
              <a:spcBef>
                <a:spcPts val="300"/>
              </a:spcBef>
              <a:defRPr/>
            </a:pPr>
            <a:r>
              <a:rPr lang="en-US" altLang="en-US" sz="3200" dirty="0"/>
              <a:t>Predictors of manic switching:</a:t>
            </a:r>
          </a:p>
          <a:p>
            <a:pPr lvl="1" eaLnBrk="1" hangingPunct="1">
              <a:spcBef>
                <a:spcPts val="300"/>
              </a:spcBef>
              <a:defRPr/>
            </a:pPr>
            <a:r>
              <a:rPr lang="en-US" altLang="en-US" dirty="0"/>
              <a:t>Family history of bipolar disorder</a:t>
            </a:r>
          </a:p>
          <a:p>
            <a:pPr lvl="1">
              <a:spcBef>
                <a:spcPts val="300"/>
              </a:spcBef>
              <a:defRPr/>
            </a:pPr>
            <a:r>
              <a:rPr lang="en-US" altLang="en-US" dirty="0"/>
              <a:t>Psychotic features</a:t>
            </a:r>
          </a:p>
          <a:p>
            <a:pPr lvl="1">
              <a:spcBef>
                <a:spcPts val="300"/>
              </a:spcBef>
              <a:defRPr/>
            </a:pPr>
            <a:r>
              <a:rPr lang="en-US" altLang="en-US" dirty="0"/>
              <a:t>Earlier age of onset of depression</a:t>
            </a:r>
          </a:p>
          <a:p>
            <a:pPr lvl="1">
              <a:spcBef>
                <a:spcPts val="300"/>
              </a:spcBef>
              <a:defRPr/>
            </a:pPr>
            <a:r>
              <a:rPr lang="en-US" altLang="en-US" dirty="0"/>
              <a:t>Rapid onset of depression</a:t>
            </a:r>
          </a:p>
          <a:p>
            <a:pPr lvl="1" eaLnBrk="1" hangingPunct="1">
              <a:spcBef>
                <a:spcPts val="300"/>
              </a:spcBef>
              <a:defRPr/>
            </a:pPr>
            <a:r>
              <a:rPr lang="en-US" altLang="en-US" dirty="0"/>
              <a:t>Psychomotor retardation</a:t>
            </a:r>
          </a:p>
          <a:p>
            <a:pPr lvl="1" eaLnBrk="1" hangingPunct="1">
              <a:spcBef>
                <a:spcPts val="300"/>
              </a:spcBef>
              <a:defRPr/>
            </a:pPr>
            <a:r>
              <a:rPr lang="en-US" altLang="en-US" dirty="0"/>
              <a:t>Atypicality</a:t>
            </a:r>
          </a:p>
          <a:p>
            <a:pPr lvl="1" eaLnBrk="1" hangingPunct="1">
              <a:spcBef>
                <a:spcPts val="300"/>
              </a:spcBef>
              <a:defRPr/>
            </a:pPr>
            <a:r>
              <a:rPr lang="en-US" altLang="en-US" dirty="0"/>
              <a:t>Treatment resistance</a:t>
            </a:r>
          </a:p>
          <a:p>
            <a:pPr marL="457200" lvl="1" indent="0" eaLnBrk="1" hangingPunct="1">
              <a:spcBef>
                <a:spcPts val="300"/>
              </a:spcBef>
              <a:buNone/>
              <a:defRPr/>
            </a:pPr>
            <a:endParaRPr lang="en-US" altLang="en-US" dirty="0"/>
          </a:p>
          <a:p>
            <a:pPr eaLnBrk="1" hangingPunct="1">
              <a:spcBef>
                <a:spcPts val="300"/>
              </a:spcBef>
              <a:defRPr/>
            </a:pPr>
            <a:r>
              <a:rPr lang="en-US" altLang="en-US" sz="3200" dirty="0"/>
              <a:t>No antidepressant uniquely “safe”</a:t>
            </a:r>
          </a:p>
          <a:p>
            <a:pPr marL="457200" lvl="1" indent="0">
              <a:buNone/>
              <a:defRPr/>
            </a:pPr>
            <a:endParaRPr lang="en-US" altLang="en-US" dirty="0"/>
          </a:p>
          <a:p>
            <a:pPr marL="0" indent="0">
              <a:buNone/>
              <a:defRPr/>
            </a:pPr>
            <a:endParaRPr lang="en-US" dirty="0">
              <a:latin typeface="Times" charset="0"/>
              <a:ea typeface="ＭＳ Ｐゴシック" charset="0"/>
              <a:cs typeface="ＭＳ Ｐゴシック" charset="0"/>
            </a:endParaRPr>
          </a:p>
        </p:txBody>
      </p:sp>
    </p:spTree>
    <p:extLst>
      <p:ext uri="{BB962C8B-B14F-4D97-AF65-F5344CB8AC3E}">
        <p14:creationId xmlns:p14="http://schemas.microsoft.com/office/powerpoint/2010/main" val="125023034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874CF8-5E31-26E8-13EA-4803917D0E6D}"/>
              </a:ext>
            </a:extLst>
          </p:cNvPr>
          <p:cNvSpPr>
            <a:spLocks noGrp="1"/>
          </p:cNvSpPr>
          <p:nvPr>
            <p:ph type="title"/>
          </p:nvPr>
        </p:nvSpPr>
        <p:spPr>
          <a:xfrm>
            <a:off x="838200" y="310460"/>
            <a:ext cx="10515600" cy="1325563"/>
          </a:xfrm>
        </p:spPr>
        <p:txBody>
          <a:bodyPr/>
          <a:lstStyle/>
          <a:p>
            <a:r>
              <a:rPr lang="en-US" dirty="0"/>
              <a:t>MDD with psychotic features</a:t>
            </a:r>
          </a:p>
        </p:txBody>
      </p:sp>
      <p:sp>
        <p:nvSpPr>
          <p:cNvPr id="3" name="Content Placeholder 2">
            <a:extLst>
              <a:ext uri="{FF2B5EF4-FFF2-40B4-BE49-F238E27FC236}">
                <a16:creationId xmlns:a16="http://schemas.microsoft.com/office/drawing/2014/main" id="{96CCD4AB-A4D7-BBB6-C6F0-5C15CED4B72E}"/>
              </a:ext>
            </a:extLst>
          </p:cNvPr>
          <p:cNvSpPr>
            <a:spLocks noGrp="1"/>
          </p:cNvSpPr>
          <p:nvPr>
            <p:ph idx="1"/>
          </p:nvPr>
        </p:nvSpPr>
        <p:spPr>
          <a:xfrm>
            <a:off x="838200" y="1556644"/>
            <a:ext cx="10515600" cy="4351338"/>
          </a:xfrm>
        </p:spPr>
        <p:txBody>
          <a:bodyPr/>
          <a:lstStyle/>
          <a:p>
            <a:pPr>
              <a:lnSpc>
                <a:spcPct val="100000"/>
              </a:lnSpc>
            </a:pPr>
            <a:r>
              <a:rPr lang="en-US" sz="2800" dirty="0"/>
              <a:t>0.35-1% lifetime prevalence – other studies report up to 18% of pts with MDD have psychotic features</a:t>
            </a:r>
            <a:endParaRPr lang="en-US" dirty="0"/>
          </a:p>
          <a:p>
            <a:pPr>
              <a:lnSpc>
                <a:spcPct val="100000"/>
              </a:lnSpc>
            </a:pPr>
            <a:r>
              <a:rPr lang="en-US" dirty="0"/>
              <a:t>Most common p</a:t>
            </a:r>
            <a:r>
              <a:rPr lang="en-US" sz="2800" dirty="0"/>
              <a:t>sychotic symptoms</a:t>
            </a:r>
          </a:p>
          <a:p>
            <a:pPr lvl="1">
              <a:lnSpc>
                <a:spcPct val="100000"/>
              </a:lnSpc>
            </a:pPr>
            <a:r>
              <a:rPr lang="en-US" dirty="0"/>
              <a:t>Delusions, fixed beliefs: guilt, contamination, nihilistic</a:t>
            </a:r>
          </a:p>
          <a:p>
            <a:pPr lvl="1">
              <a:lnSpc>
                <a:spcPct val="100000"/>
              </a:lnSpc>
            </a:pPr>
            <a:r>
              <a:rPr lang="en-US" sz="2800" dirty="0"/>
              <a:t>Hallucinations: auditory, olfactory</a:t>
            </a:r>
          </a:p>
          <a:p>
            <a:pPr>
              <a:lnSpc>
                <a:spcPct val="100000"/>
              </a:lnSpc>
            </a:pPr>
            <a:r>
              <a:rPr lang="en-US" dirty="0"/>
              <a:t>Associated with higher s</a:t>
            </a:r>
            <a:r>
              <a:rPr lang="en-US" sz="2800" dirty="0"/>
              <a:t>uicide risk</a:t>
            </a:r>
          </a:p>
          <a:p>
            <a:pPr>
              <a:lnSpc>
                <a:spcPct val="100000"/>
              </a:lnSpc>
            </a:pPr>
            <a:r>
              <a:rPr lang="en-US" dirty="0"/>
              <a:t>Differentiate from primary psychotic disorders: meet MDD criteria, psychotic features only during depressive episode</a:t>
            </a:r>
          </a:p>
        </p:txBody>
      </p:sp>
    </p:spTree>
    <p:extLst>
      <p:ext uri="{BB962C8B-B14F-4D97-AF65-F5344CB8AC3E}">
        <p14:creationId xmlns:p14="http://schemas.microsoft.com/office/powerpoint/2010/main" val="11754695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E6C4B-59E0-B14B-9BE8-E3F7C20520E7}"/>
              </a:ext>
            </a:extLst>
          </p:cNvPr>
          <p:cNvSpPr>
            <a:spLocks noGrp="1"/>
          </p:cNvSpPr>
          <p:nvPr>
            <p:ph type="title"/>
          </p:nvPr>
        </p:nvSpPr>
        <p:spPr/>
        <p:txBody>
          <a:bodyPr/>
          <a:lstStyle/>
          <a:p>
            <a:r>
              <a:rPr lang="en-US" b="1" dirty="0"/>
              <a:t>Neuroinflammation and MDD</a:t>
            </a:r>
          </a:p>
        </p:txBody>
      </p:sp>
      <p:sp>
        <p:nvSpPr>
          <p:cNvPr id="3" name="Content Placeholder 2">
            <a:extLst>
              <a:ext uri="{FF2B5EF4-FFF2-40B4-BE49-F238E27FC236}">
                <a16:creationId xmlns:a16="http://schemas.microsoft.com/office/drawing/2014/main" id="{9E5A63B7-166E-4A40-9890-FF440DDA6072}"/>
              </a:ext>
            </a:extLst>
          </p:cNvPr>
          <p:cNvSpPr>
            <a:spLocks noGrp="1"/>
          </p:cNvSpPr>
          <p:nvPr>
            <p:ph idx="1"/>
          </p:nvPr>
        </p:nvSpPr>
        <p:spPr/>
        <p:txBody>
          <a:bodyPr>
            <a:normAutofit fontScale="92500" lnSpcReduction="20000"/>
          </a:bodyPr>
          <a:lstStyle/>
          <a:p>
            <a:r>
              <a:rPr lang="en-US" dirty="0"/>
              <a:t>Patients with autoimmune or infectious diseases are more likely to develop depression </a:t>
            </a:r>
          </a:p>
          <a:p>
            <a:r>
              <a:rPr lang="en-US" dirty="0"/>
              <a:t>Individuals </a:t>
            </a:r>
            <a:r>
              <a:rPr lang="en-US" u="sng" dirty="0"/>
              <a:t>without</a:t>
            </a:r>
            <a:r>
              <a:rPr lang="en-US" dirty="0"/>
              <a:t> depression display depressive symptoms after treatment with cytokines or cytokine inducers, while antidepressants relieve these symptoms</a:t>
            </a:r>
          </a:p>
          <a:p>
            <a:r>
              <a:rPr lang="en-US" dirty="0"/>
              <a:t>Increased concentrations of pro-inflammatory cytokines and their receptors in patients with MDD</a:t>
            </a:r>
            <a:endParaRPr lang="en-US" b="1" dirty="0"/>
          </a:p>
          <a:p>
            <a:r>
              <a:rPr lang="en-US" b="1" dirty="0"/>
              <a:t>An inflammatory response within the brain or spinal cord associated with MDD</a:t>
            </a:r>
            <a:r>
              <a:rPr lang="en-US" dirty="0"/>
              <a:t> mediated by the production of cytokines, chemokines, reactive oxygen species, and secondary messengers</a:t>
            </a:r>
          </a:p>
          <a:p>
            <a:r>
              <a:rPr lang="en-US" dirty="0"/>
              <a:t>+Immunosurveillance, remodeling, memory, learning</a:t>
            </a:r>
          </a:p>
          <a:p>
            <a:r>
              <a:rPr lang="en-US" dirty="0"/>
              <a:t>- TBI, infections, autoimmune disorders, trauma, aging, stress</a:t>
            </a:r>
          </a:p>
        </p:txBody>
      </p:sp>
    </p:spTree>
    <p:extLst>
      <p:ext uri="{BB962C8B-B14F-4D97-AF65-F5344CB8AC3E}">
        <p14:creationId xmlns:p14="http://schemas.microsoft.com/office/powerpoint/2010/main" val="2694740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916C9-0CFF-024A-3303-CE6E82C75763}"/>
              </a:ext>
            </a:extLst>
          </p:cNvPr>
          <p:cNvSpPr>
            <a:spLocks noGrp="1"/>
          </p:cNvSpPr>
          <p:nvPr>
            <p:ph type="title"/>
          </p:nvPr>
        </p:nvSpPr>
        <p:spPr/>
        <p:txBody>
          <a:bodyPr/>
          <a:lstStyle/>
          <a:p>
            <a:r>
              <a:rPr lang="en-US" dirty="0"/>
              <a:t>Why this matters</a:t>
            </a:r>
          </a:p>
        </p:txBody>
      </p:sp>
      <p:sp>
        <p:nvSpPr>
          <p:cNvPr id="3" name="Content Placeholder 2">
            <a:extLst>
              <a:ext uri="{FF2B5EF4-FFF2-40B4-BE49-F238E27FC236}">
                <a16:creationId xmlns:a16="http://schemas.microsoft.com/office/drawing/2014/main" id="{BF2079FD-1D78-D38F-846A-18FDB1CEDF3D}"/>
              </a:ext>
            </a:extLst>
          </p:cNvPr>
          <p:cNvSpPr>
            <a:spLocks noGrp="1"/>
          </p:cNvSpPr>
          <p:nvPr>
            <p:ph idx="1"/>
          </p:nvPr>
        </p:nvSpPr>
        <p:spPr/>
        <p:txBody>
          <a:bodyPr>
            <a:normAutofit/>
          </a:bodyPr>
          <a:lstStyle/>
          <a:p>
            <a:r>
              <a:rPr lang="en-US" dirty="0"/>
              <a:t>Depression is a</a:t>
            </a:r>
            <a:r>
              <a:rPr lang="en-US" b="1" dirty="0"/>
              <a:t> common </a:t>
            </a:r>
            <a:r>
              <a:rPr lang="en-US" dirty="0"/>
              <a:t>disorder – 280 million people globally</a:t>
            </a:r>
          </a:p>
          <a:p>
            <a:r>
              <a:rPr lang="en-US" dirty="0"/>
              <a:t>Untreated depression increases morbidity, mortality, and healthcare costs (WHO 2020: MDD major cause of disability)</a:t>
            </a:r>
          </a:p>
          <a:p>
            <a:r>
              <a:rPr lang="en-US" dirty="0"/>
              <a:t>Comfort and competence in recognizing and managing depression can be life changing</a:t>
            </a:r>
          </a:p>
          <a:p>
            <a:pPr marL="0" indent="0">
              <a:buNone/>
            </a:pPr>
            <a:endParaRPr lang="en-US" dirty="0"/>
          </a:p>
          <a:p>
            <a:endParaRPr lang="en-US" dirty="0"/>
          </a:p>
        </p:txBody>
      </p:sp>
    </p:spTree>
    <p:extLst>
      <p:ext uri="{BB962C8B-B14F-4D97-AF65-F5344CB8AC3E}">
        <p14:creationId xmlns:p14="http://schemas.microsoft.com/office/powerpoint/2010/main" val="759658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D13C2E-3243-03E8-E180-8093206F6C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39FFA8-528C-0579-3A39-1F732148B84F}"/>
              </a:ext>
            </a:extLst>
          </p:cNvPr>
          <p:cNvSpPr>
            <a:spLocks noGrp="1"/>
          </p:cNvSpPr>
          <p:nvPr>
            <p:ph type="title"/>
          </p:nvPr>
        </p:nvSpPr>
        <p:spPr/>
        <p:txBody>
          <a:bodyPr>
            <a:normAutofit/>
          </a:bodyPr>
          <a:lstStyle/>
          <a:p>
            <a:r>
              <a:rPr lang="en-US" dirty="0"/>
              <a:t>Epidemiology Snapshot</a:t>
            </a:r>
          </a:p>
        </p:txBody>
      </p:sp>
      <p:sp>
        <p:nvSpPr>
          <p:cNvPr id="3" name="Content Placeholder 2">
            <a:extLst>
              <a:ext uri="{FF2B5EF4-FFF2-40B4-BE49-F238E27FC236}">
                <a16:creationId xmlns:a16="http://schemas.microsoft.com/office/drawing/2014/main" id="{65696683-02A0-7498-6A7D-1C6FF39A397F}"/>
              </a:ext>
            </a:extLst>
          </p:cNvPr>
          <p:cNvSpPr>
            <a:spLocks noGrp="1"/>
          </p:cNvSpPr>
          <p:nvPr>
            <p:ph idx="1"/>
          </p:nvPr>
        </p:nvSpPr>
        <p:spPr/>
        <p:txBody>
          <a:bodyPr>
            <a:normAutofit/>
          </a:bodyPr>
          <a:lstStyle/>
          <a:p>
            <a:r>
              <a:rPr lang="en-US" dirty="0"/>
              <a:t>2015-2020 National Survey on Drug Use and Health: MDD in 12yo+ (n=278,176)</a:t>
            </a:r>
          </a:p>
          <a:p>
            <a:pPr lvl="1"/>
            <a:r>
              <a:rPr lang="en-US" sz="2400" dirty="0"/>
              <a:t>12-month prevalence (US, 2020): 9.2%</a:t>
            </a:r>
          </a:p>
          <a:p>
            <a:pPr lvl="1"/>
            <a:r>
              <a:rPr lang="en-US" sz="2400" dirty="0"/>
              <a:t>Highest rates: 18–25 y/o (17.2%), adolescents 12–17 (16.9%)</a:t>
            </a:r>
          </a:p>
          <a:p>
            <a:r>
              <a:rPr lang="en-US" sz="2400" dirty="0"/>
              <a:t>Sex difference: 2:1 female to male</a:t>
            </a:r>
          </a:p>
          <a:p>
            <a:pPr lvl="1"/>
            <a:r>
              <a:rPr lang="en-US" sz="2400" dirty="0"/>
              <a:t>Postpartum depression 10-20% of women </a:t>
            </a:r>
          </a:p>
          <a:p>
            <a:r>
              <a:rPr lang="en-US" sz="2400" dirty="0"/>
              <a:t>Mean age of onset is 29, but vulnerability starts with puberty </a:t>
            </a:r>
          </a:p>
          <a:p>
            <a:r>
              <a:rPr lang="en-US" sz="2400" dirty="0"/>
              <a:t>Chronicity: average lifetime episodes = 3.8 (sig variability)</a:t>
            </a:r>
          </a:p>
          <a:p>
            <a:pPr marL="0" indent="0">
              <a:buNone/>
            </a:pPr>
            <a:endParaRPr lang="en-US" sz="2400" dirty="0"/>
          </a:p>
        </p:txBody>
      </p:sp>
    </p:spTree>
    <p:extLst>
      <p:ext uri="{BB962C8B-B14F-4D97-AF65-F5344CB8AC3E}">
        <p14:creationId xmlns:p14="http://schemas.microsoft.com/office/powerpoint/2010/main" val="37429794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F5C173-6EA1-F369-65B2-9237B1224B51}"/>
            </a:ext>
          </a:extLst>
        </p:cNvPr>
        <p:cNvGrpSpPr/>
        <p:nvPr/>
      </p:nvGrpSpPr>
      <p:grpSpPr>
        <a:xfrm>
          <a:off x="0" y="0"/>
          <a:ext cx="0" cy="0"/>
          <a:chOff x="0" y="0"/>
          <a:chExt cx="0" cy="0"/>
        </a:xfrm>
      </p:grpSpPr>
      <p:sp>
        <p:nvSpPr>
          <p:cNvPr id="30723" name="Title 1">
            <a:extLst>
              <a:ext uri="{FF2B5EF4-FFF2-40B4-BE49-F238E27FC236}">
                <a16:creationId xmlns:a16="http://schemas.microsoft.com/office/drawing/2014/main" id="{50202159-AA79-9436-8AEC-DA9F2D3216A6}"/>
              </a:ext>
            </a:extLst>
          </p:cNvPr>
          <p:cNvSpPr>
            <a:spLocks noGrp="1"/>
          </p:cNvSpPr>
          <p:nvPr>
            <p:ph type="title"/>
          </p:nvPr>
        </p:nvSpPr>
        <p:spPr/>
        <p:txBody>
          <a:bodyPr/>
          <a:lstStyle/>
          <a:p>
            <a:pPr eaLnBrk="1" hangingPunct="1"/>
            <a:r>
              <a:rPr lang="en-US" altLang="en-US" dirty="0">
                <a:ea typeface="MS PGothic" panose="020B0600070205080204" pitchFamily="34" charset="-128"/>
                <a:cs typeface="Times New Roman" panose="02020603050405020304" pitchFamily="18" charset="0"/>
              </a:rPr>
              <a:t>Sequelae in youth</a:t>
            </a:r>
          </a:p>
        </p:txBody>
      </p:sp>
      <p:sp>
        <p:nvSpPr>
          <p:cNvPr id="33794" name="Content Placeholder 2">
            <a:extLst>
              <a:ext uri="{FF2B5EF4-FFF2-40B4-BE49-F238E27FC236}">
                <a16:creationId xmlns:a16="http://schemas.microsoft.com/office/drawing/2014/main" id="{9D2C01CA-6571-67A3-EB90-A37E10665105}"/>
              </a:ext>
            </a:extLst>
          </p:cNvPr>
          <p:cNvSpPr>
            <a:spLocks noGrp="1"/>
          </p:cNvSpPr>
          <p:nvPr>
            <p:ph idx="1"/>
          </p:nvPr>
        </p:nvSpPr>
        <p:spPr>
          <a:xfrm>
            <a:off x="838200" y="1600702"/>
            <a:ext cx="10515600" cy="4351338"/>
          </a:xfrm>
        </p:spPr>
        <p:txBody>
          <a:bodyPr/>
          <a:lstStyle/>
          <a:p>
            <a:pPr marL="57150" indent="0">
              <a:buNone/>
              <a:defRPr/>
            </a:pPr>
            <a:r>
              <a:rPr lang="en-US" dirty="0">
                <a:ea typeface="ＭＳ Ｐゴシック" charset="0"/>
              </a:rPr>
              <a:t>Increased risk for:</a:t>
            </a:r>
          </a:p>
          <a:p>
            <a:pPr lvl="2" eaLnBrk="1" hangingPunct="1">
              <a:lnSpc>
                <a:spcPct val="90000"/>
              </a:lnSpc>
              <a:spcBef>
                <a:spcPts val="400"/>
              </a:spcBef>
              <a:defRPr/>
            </a:pPr>
            <a:r>
              <a:rPr lang="en-US" sz="2400" dirty="0">
                <a:ea typeface="ＭＳ Ｐゴシック" charset="0"/>
                <a:cs typeface="Times New Roman"/>
              </a:rPr>
              <a:t>Bipolar disorder</a:t>
            </a:r>
          </a:p>
          <a:p>
            <a:pPr lvl="2" eaLnBrk="1" hangingPunct="1">
              <a:lnSpc>
                <a:spcPct val="90000"/>
              </a:lnSpc>
              <a:spcBef>
                <a:spcPts val="400"/>
              </a:spcBef>
              <a:defRPr/>
            </a:pPr>
            <a:r>
              <a:rPr lang="en-US" sz="2400" dirty="0">
                <a:ea typeface="ＭＳ Ｐゴシック" charset="0"/>
                <a:cs typeface="Times New Roman"/>
              </a:rPr>
              <a:t>Suicidal behavior</a:t>
            </a:r>
          </a:p>
          <a:p>
            <a:pPr lvl="2" eaLnBrk="1" hangingPunct="1">
              <a:lnSpc>
                <a:spcPct val="90000"/>
              </a:lnSpc>
              <a:spcBef>
                <a:spcPts val="400"/>
              </a:spcBef>
              <a:defRPr/>
            </a:pPr>
            <a:r>
              <a:rPr lang="en-US" sz="2400" dirty="0">
                <a:ea typeface="ＭＳ Ｐゴシック" charset="0"/>
                <a:cs typeface="Times New Roman"/>
              </a:rPr>
              <a:t>Homicidal behavior</a:t>
            </a:r>
          </a:p>
          <a:p>
            <a:pPr lvl="2" eaLnBrk="1" hangingPunct="1">
              <a:lnSpc>
                <a:spcPct val="90000"/>
              </a:lnSpc>
              <a:spcBef>
                <a:spcPts val="400"/>
              </a:spcBef>
              <a:defRPr/>
            </a:pPr>
            <a:r>
              <a:rPr lang="en-US" sz="2400" dirty="0">
                <a:ea typeface="ＭＳ Ｐゴシック" charset="0"/>
                <a:cs typeface="Times New Roman"/>
              </a:rPr>
              <a:t>Tobacco use</a:t>
            </a:r>
          </a:p>
          <a:p>
            <a:pPr lvl="2" eaLnBrk="1" hangingPunct="1">
              <a:lnSpc>
                <a:spcPct val="90000"/>
              </a:lnSpc>
              <a:spcBef>
                <a:spcPts val="400"/>
              </a:spcBef>
              <a:defRPr/>
            </a:pPr>
            <a:r>
              <a:rPr lang="en-US" sz="2400" dirty="0">
                <a:ea typeface="ＭＳ Ｐゴシック" charset="0"/>
                <a:cs typeface="Times New Roman"/>
              </a:rPr>
              <a:t>Alcohol and drug use</a:t>
            </a:r>
          </a:p>
          <a:p>
            <a:pPr lvl="2" eaLnBrk="1" hangingPunct="1">
              <a:lnSpc>
                <a:spcPct val="90000"/>
              </a:lnSpc>
              <a:spcBef>
                <a:spcPts val="400"/>
              </a:spcBef>
              <a:defRPr/>
            </a:pPr>
            <a:r>
              <a:rPr lang="en-US" sz="2400" dirty="0">
                <a:ea typeface="ＭＳ Ｐゴシック" charset="0"/>
                <a:cs typeface="Times New Roman"/>
              </a:rPr>
              <a:t>Impaired interpersonal relationships</a:t>
            </a:r>
          </a:p>
          <a:p>
            <a:pPr lvl="2" eaLnBrk="1" hangingPunct="1">
              <a:lnSpc>
                <a:spcPct val="90000"/>
              </a:lnSpc>
              <a:spcBef>
                <a:spcPts val="400"/>
              </a:spcBef>
              <a:defRPr/>
            </a:pPr>
            <a:r>
              <a:rPr lang="en-US" sz="2400" dirty="0">
                <a:ea typeface="ＭＳ Ｐゴシック" charset="0"/>
                <a:cs typeface="Times New Roman"/>
              </a:rPr>
              <a:t>School problems</a:t>
            </a:r>
          </a:p>
          <a:p>
            <a:pPr lvl="2" eaLnBrk="1" hangingPunct="1">
              <a:lnSpc>
                <a:spcPct val="90000"/>
              </a:lnSpc>
              <a:spcBef>
                <a:spcPts val="400"/>
              </a:spcBef>
              <a:defRPr/>
            </a:pPr>
            <a:r>
              <a:rPr lang="en-US" sz="2400" dirty="0">
                <a:ea typeface="ＭＳ Ｐゴシック" charset="0"/>
                <a:cs typeface="Times New Roman"/>
              </a:rPr>
              <a:t>Physical problems</a:t>
            </a:r>
          </a:p>
          <a:p>
            <a:pPr lvl="2" eaLnBrk="1" hangingPunct="1">
              <a:lnSpc>
                <a:spcPct val="90000"/>
              </a:lnSpc>
              <a:spcBef>
                <a:spcPts val="400"/>
              </a:spcBef>
              <a:defRPr/>
            </a:pPr>
            <a:r>
              <a:rPr lang="en-US" sz="2400" dirty="0">
                <a:ea typeface="ＭＳ Ｐゴシック" charset="0"/>
                <a:cs typeface="Times New Roman"/>
              </a:rPr>
              <a:t>Early pregnancy</a:t>
            </a:r>
          </a:p>
          <a:p>
            <a:pPr lvl="2" eaLnBrk="1" hangingPunct="1">
              <a:lnSpc>
                <a:spcPct val="90000"/>
              </a:lnSpc>
              <a:spcBef>
                <a:spcPts val="400"/>
              </a:spcBef>
              <a:defRPr/>
            </a:pPr>
            <a:r>
              <a:rPr lang="en-US" sz="2400" dirty="0">
                <a:ea typeface="ＭＳ Ｐゴシック" charset="0"/>
                <a:cs typeface="Times New Roman"/>
              </a:rPr>
              <a:t>Impairment in global functioning</a:t>
            </a:r>
          </a:p>
          <a:p>
            <a:pPr eaLnBrk="1" hangingPunct="1">
              <a:defRPr/>
            </a:pPr>
            <a:endParaRPr lang="en-US" dirty="0">
              <a:ea typeface="ＭＳ Ｐゴシック" charset="0"/>
              <a:cs typeface="ＭＳ Ｐゴシック" charset="0"/>
            </a:endParaRPr>
          </a:p>
        </p:txBody>
      </p:sp>
    </p:spTree>
    <p:extLst>
      <p:ext uri="{BB962C8B-B14F-4D97-AF65-F5344CB8AC3E}">
        <p14:creationId xmlns:p14="http://schemas.microsoft.com/office/powerpoint/2010/main" val="2678571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25F13-9DCC-E599-8714-6E91090596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2BDC7-E3B0-57EC-F2A2-3FFC95AAF117}"/>
              </a:ext>
            </a:extLst>
          </p:cNvPr>
          <p:cNvSpPr>
            <a:spLocks noGrp="1"/>
          </p:cNvSpPr>
          <p:nvPr>
            <p:ph type="title"/>
          </p:nvPr>
        </p:nvSpPr>
        <p:spPr/>
        <p:txBody>
          <a:bodyPr/>
          <a:lstStyle/>
          <a:p>
            <a:r>
              <a:rPr lang="en-US" dirty="0"/>
              <a:t>Sequelae in adults</a:t>
            </a:r>
          </a:p>
        </p:txBody>
      </p:sp>
      <p:sp>
        <p:nvSpPr>
          <p:cNvPr id="3" name="Content Placeholder 2">
            <a:extLst>
              <a:ext uri="{FF2B5EF4-FFF2-40B4-BE49-F238E27FC236}">
                <a16:creationId xmlns:a16="http://schemas.microsoft.com/office/drawing/2014/main" id="{D1CC14E7-0C54-B8D7-56BD-B0C14EF9A3E0}"/>
              </a:ext>
            </a:extLst>
          </p:cNvPr>
          <p:cNvSpPr>
            <a:spLocks noGrp="1"/>
          </p:cNvSpPr>
          <p:nvPr>
            <p:ph idx="1"/>
          </p:nvPr>
        </p:nvSpPr>
        <p:spPr>
          <a:xfrm>
            <a:off x="838200" y="1527324"/>
            <a:ext cx="10515600" cy="4351338"/>
          </a:xfrm>
        </p:spPr>
        <p:txBody>
          <a:bodyPr>
            <a:normAutofit lnSpcReduction="10000"/>
          </a:bodyPr>
          <a:lstStyle/>
          <a:p>
            <a:r>
              <a:rPr lang="en-US" dirty="0"/>
              <a:t>Early-onset mental disorders are associated with early termination of education</a:t>
            </a:r>
          </a:p>
          <a:p>
            <a:r>
              <a:rPr lang="en-US" dirty="0"/>
              <a:t>Lower probability of marriage, greater dissatisfaction in relationship</a:t>
            </a:r>
          </a:p>
          <a:p>
            <a:r>
              <a:rPr lang="en-US" dirty="0"/>
              <a:t>Unemployment, under-employment, disability </a:t>
            </a:r>
          </a:p>
          <a:p>
            <a:r>
              <a:rPr lang="en-US" dirty="0"/>
              <a:t>Financial instability</a:t>
            </a:r>
          </a:p>
          <a:p>
            <a:r>
              <a:rPr lang="en-US" dirty="0"/>
              <a:t>MDD is significantly associated with a wide variety of chronic disorders: obesity, arthritis, asthma, cancer, cardiovascular disease, diabetes, hypertension, chronic respiratory disorders, and a variety of chronic pain conditions</a:t>
            </a:r>
          </a:p>
        </p:txBody>
      </p:sp>
      <p:sp>
        <p:nvSpPr>
          <p:cNvPr id="4" name="TextBox 3">
            <a:extLst>
              <a:ext uri="{FF2B5EF4-FFF2-40B4-BE49-F238E27FC236}">
                <a16:creationId xmlns:a16="http://schemas.microsoft.com/office/drawing/2014/main" id="{03603CF7-16D6-2FD0-F27B-4F1F8F0CB1FE}"/>
              </a:ext>
            </a:extLst>
          </p:cNvPr>
          <p:cNvSpPr txBox="1"/>
          <p:nvPr/>
        </p:nvSpPr>
        <p:spPr>
          <a:xfrm>
            <a:off x="7439528" y="5715298"/>
            <a:ext cx="4698594" cy="923330"/>
          </a:xfrm>
          <a:prstGeom prst="rect">
            <a:avLst/>
          </a:prstGeom>
          <a:noFill/>
        </p:spPr>
        <p:txBody>
          <a:bodyPr wrap="square" rtlCol="0">
            <a:spAutoFit/>
          </a:bodyPr>
          <a:lstStyle/>
          <a:p>
            <a:r>
              <a:rPr lang="en-US" dirty="0"/>
              <a:t>The Epidemiology of Depression Across Cultures</a:t>
            </a:r>
          </a:p>
          <a:p>
            <a:r>
              <a:rPr lang="en-US" dirty="0"/>
              <a:t>RC. Kessler and EJ. </a:t>
            </a:r>
            <a:r>
              <a:rPr lang="en-US" dirty="0" err="1"/>
              <a:t>Bromet</a:t>
            </a:r>
            <a:endParaRPr lang="en-US" dirty="0"/>
          </a:p>
          <a:p>
            <a:r>
              <a:rPr lang="en-US" dirty="0"/>
              <a:t>Ann Rev of Public Health 2013 34:1, 119-138</a:t>
            </a:r>
          </a:p>
        </p:txBody>
      </p:sp>
    </p:spTree>
    <p:extLst>
      <p:ext uri="{BB962C8B-B14F-4D97-AF65-F5344CB8AC3E}">
        <p14:creationId xmlns:p14="http://schemas.microsoft.com/office/powerpoint/2010/main" val="645496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51853-FC9D-7F4D-4547-BFDCBFB186E8}"/>
              </a:ext>
            </a:extLst>
          </p:cNvPr>
          <p:cNvSpPr>
            <a:spLocks noGrp="1"/>
          </p:cNvSpPr>
          <p:nvPr>
            <p:ph type="title"/>
          </p:nvPr>
        </p:nvSpPr>
        <p:spPr/>
        <p:txBody>
          <a:bodyPr/>
          <a:lstStyle/>
          <a:p>
            <a:r>
              <a:rPr lang="en-US" dirty="0"/>
              <a:t>Etiology: A biopsychosocial model</a:t>
            </a:r>
          </a:p>
        </p:txBody>
      </p:sp>
      <p:sp>
        <p:nvSpPr>
          <p:cNvPr id="3" name="Content Placeholder 2">
            <a:extLst>
              <a:ext uri="{FF2B5EF4-FFF2-40B4-BE49-F238E27FC236}">
                <a16:creationId xmlns:a16="http://schemas.microsoft.com/office/drawing/2014/main" id="{AAB96034-C262-7CE2-4FF5-EB0A42648A4E}"/>
              </a:ext>
            </a:extLst>
          </p:cNvPr>
          <p:cNvSpPr>
            <a:spLocks noGrp="1"/>
          </p:cNvSpPr>
          <p:nvPr>
            <p:ph idx="1"/>
          </p:nvPr>
        </p:nvSpPr>
        <p:spPr/>
        <p:txBody>
          <a:bodyPr/>
          <a:lstStyle/>
          <a:p>
            <a:r>
              <a:rPr lang="en-US" b="1" dirty="0"/>
              <a:t>Biological</a:t>
            </a:r>
            <a:r>
              <a:rPr lang="en-US" dirty="0"/>
              <a:t>: Neurotransmitters, circuitry, hormones, genetics, inflammation</a:t>
            </a:r>
          </a:p>
          <a:p>
            <a:pPr marL="0" indent="0">
              <a:buNone/>
            </a:pPr>
            <a:endParaRPr lang="en-US" dirty="0"/>
          </a:p>
          <a:p>
            <a:r>
              <a:rPr lang="en-US" b="1" dirty="0"/>
              <a:t>Psychological</a:t>
            </a:r>
            <a:r>
              <a:rPr lang="en-US" dirty="0"/>
              <a:t>: Cognitive distortions, temperament, trauma history</a:t>
            </a:r>
          </a:p>
          <a:p>
            <a:pPr marL="0" indent="0">
              <a:buNone/>
            </a:pPr>
            <a:endParaRPr lang="en-US" dirty="0"/>
          </a:p>
          <a:p>
            <a:r>
              <a:rPr lang="en-US" b="1" dirty="0"/>
              <a:t>Social</a:t>
            </a:r>
            <a:r>
              <a:rPr lang="en-US" dirty="0"/>
              <a:t>: Interpersonal stress, socioeconomic factors, cultural norms</a:t>
            </a:r>
          </a:p>
          <a:p>
            <a:endParaRPr lang="en-US" dirty="0"/>
          </a:p>
        </p:txBody>
      </p:sp>
    </p:spTree>
    <p:extLst>
      <p:ext uri="{BB962C8B-B14F-4D97-AF65-F5344CB8AC3E}">
        <p14:creationId xmlns:p14="http://schemas.microsoft.com/office/powerpoint/2010/main" val="36978389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A423D-367A-DB3A-CA20-1486A71DD8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C333B5-1D23-7339-52A9-7C6CEB6F3DE1}"/>
              </a:ext>
            </a:extLst>
          </p:cNvPr>
          <p:cNvSpPr>
            <a:spLocks noGrp="1"/>
          </p:cNvSpPr>
          <p:nvPr>
            <p:ph type="title"/>
          </p:nvPr>
        </p:nvSpPr>
        <p:spPr/>
        <p:txBody>
          <a:bodyPr>
            <a:normAutofit/>
          </a:bodyPr>
          <a:lstStyle/>
          <a:p>
            <a:r>
              <a:rPr lang="en-US" altLang="en-US" i="1" dirty="0"/>
              <a:t>DSM 5</a:t>
            </a:r>
            <a:r>
              <a:rPr lang="en-US" altLang="en-US" dirty="0"/>
              <a:t> criteria for </a:t>
            </a:r>
            <a:br>
              <a:rPr lang="en-US" altLang="en-US" dirty="0"/>
            </a:br>
            <a:r>
              <a:rPr lang="en-US" altLang="en-US" dirty="0"/>
              <a:t>Major Depressive Episode (MDD)</a:t>
            </a:r>
            <a:endParaRPr lang="en-US" dirty="0"/>
          </a:p>
        </p:txBody>
      </p:sp>
      <p:sp>
        <p:nvSpPr>
          <p:cNvPr id="3" name="Content Placeholder 2">
            <a:extLst>
              <a:ext uri="{FF2B5EF4-FFF2-40B4-BE49-F238E27FC236}">
                <a16:creationId xmlns:a16="http://schemas.microsoft.com/office/drawing/2014/main" id="{4799E70A-9038-DFE4-BD43-3A255B09ADD5}"/>
              </a:ext>
            </a:extLst>
          </p:cNvPr>
          <p:cNvSpPr>
            <a:spLocks noGrp="1"/>
          </p:cNvSpPr>
          <p:nvPr>
            <p:ph idx="1"/>
          </p:nvPr>
        </p:nvSpPr>
        <p:spPr>
          <a:xfrm>
            <a:off x="279816" y="1178179"/>
            <a:ext cx="12651698" cy="1470631"/>
          </a:xfrm>
        </p:spPr>
        <p:txBody>
          <a:bodyPr>
            <a:normAutofit/>
          </a:bodyPr>
          <a:lstStyle/>
          <a:p>
            <a:pPr marL="0" indent="0">
              <a:buNone/>
            </a:pPr>
            <a:endParaRPr lang="en-US" altLang="en-US" sz="2400" b="1" dirty="0">
              <a:solidFill>
                <a:srgbClr val="C00000"/>
              </a:solidFill>
              <a:sym typeface="Symbol" panose="05050102010706020507" pitchFamily="18" charset="2"/>
            </a:endParaRPr>
          </a:p>
          <a:p>
            <a:pPr marL="0" indent="0">
              <a:buNone/>
            </a:pPr>
            <a:r>
              <a:rPr lang="en-US" altLang="en-US" sz="2000" b="1" dirty="0">
                <a:solidFill>
                  <a:srgbClr val="C00000"/>
                </a:solidFill>
                <a:sym typeface="Symbol" panose="05050102010706020507" pitchFamily="18" charset="2"/>
              </a:rPr>
              <a:t>5 symptoms in the same 2-week period with impact on functioning. </a:t>
            </a:r>
          </a:p>
          <a:p>
            <a:pPr marL="0" indent="0">
              <a:buNone/>
            </a:pPr>
            <a:r>
              <a:rPr lang="en-US" altLang="en-US" sz="2000" b="1" dirty="0">
                <a:solidFill>
                  <a:srgbClr val="C00000"/>
                </a:solidFill>
                <a:sym typeface="Symbol" panose="05050102010706020507" pitchFamily="18" charset="2"/>
              </a:rPr>
              <a:t>Must include depressed mood or anhedonia</a:t>
            </a:r>
          </a:p>
        </p:txBody>
      </p:sp>
      <p:graphicFrame>
        <p:nvGraphicFramePr>
          <p:cNvPr id="7" name="Table 6">
            <a:extLst>
              <a:ext uri="{FF2B5EF4-FFF2-40B4-BE49-F238E27FC236}">
                <a16:creationId xmlns:a16="http://schemas.microsoft.com/office/drawing/2014/main" id="{3ED9D068-64EB-E343-84BB-3365024FFC76}"/>
              </a:ext>
            </a:extLst>
          </p:cNvPr>
          <p:cNvGraphicFramePr>
            <a:graphicFrameLocks noGrp="1"/>
          </p:cNvGraphicFramePr>
          <p:nvPr/>
        </p:nvGraphicFramePr>
        <p:xfrm>
          <a:off x="279817" y="2422519"/>
          <a:ext cx="11632367" cy="3507226"/>
        </p:xfrm>
        <a:graphic>
          <a:graphicData uri="http://schemas.openxmlformats.org/drawingml/2006/table">
            <a:tbl>
              <a:tblPr>
                <a:tableStyleId>{5C22544A-7EE6-4342-B048-85BDC9FD1C3A}</a:tableStyleId>
              </a:tblPr>
              <a:tblGrid>
                <a:gridCol w="1548986">
                  <a:extLst>
                    <a:ext uri="{9D8B030D-6E8A-4147-A177-3AD203B41FA5}">
                      <a16:colId xmlns:a16="http://schemas.microsoft.com/office/drawing/2014/main" val="20000"/>
                    </a:ext>
                  </a:extLst>
                </a:gridCol>
                <a:gridCol w="4302177">
                  <a:extLst>
                    <a:ext uri="{9D8B030D-6E8A-4147-A177-3AD203B41FA5}">
                      <a16:colId xmlns:a16="http://schemas.microsoft.com/office/drawing/2014/main" val="20001"/>
                    </a:ext>
                  </a:extLst>
                </a:gridCol>
                <a:gridCol w="1888761">
                  <a:extLst>
                    <a:ext uri="{9D8B030D-6E8A-4147-A177-3AD203B41FA5}">
                      <a16:colId xmlns:a16="http://schemas.microsoft.com/office/drawing/2014/main" val="20002"/>
                    </a:ext>
                  </a:extLst>
                </a:gridCol>
                <a:gridCol w="3892443">
                  <a:extLst>
                    <a:ext uri="{9D8B030D-6E8A-4147-A177-3AD203B41FA5}">
                      <a16:colId xmlns:a16="http://schemas.microsoft.com/office/drawing/2014/main" val="20003"/>
                    </a:ext>
                  </a:extLst>
                </a:gridCol>
              </a:tblGrid>
              <a:tr h="76693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latin typeface="Arial Black" panose="020B0A04020102020204" pitchFamily="34" charset="0"/>
                        </a:rPr>
                        <a:t>S</a:t>
                      </a:r>
                      <a:r>
                        <a:rPr lang="en-US" altLang="en-US" sz="2000" dirty="0">
                          <a:solidFill>
                            <a:schemeClr val="tx1"/>
                          </a:solidFill>
                        </a:rPr>
                        <a:t>leep: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Trouble falling or staying asleep, or sleeping too much</a:t>
                      </a: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C</a:t>
                      </a:r>
                      <a:r>
                        <a:rPr lang="en-US" altLang="en-US" sz="2000" dirty="0">
                          <a:solidFill>
                            <a:schemeClr val="tx1"/>
                          </a:solidFill>
                        </a:rPr>
                        <a:t>oncentration: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Trouble concentrating on things, such as reading or watching TV</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0"/>
                  </a:ext>
                </a:extLst>
              </a:tr>
              <a:tr h="357561">
                <a:tc>
                  <a:txBody>
                    <a:bodyPr/>
                    <a:lstStyle/>
                    <a:p>
                      <a:r>
                        <a:rPr lang="en-US" altLang="en-US" sz="2000" dirty="0">
                          <a:solidFill>
                            <a:schemeClr val="tx1"/>
                          </a:solidFill>
                          <a:latin typeface="Arial Black" panose="020B0A04020102020204" pitchFamily="34" charset="0"/>
                        </a:rPr>
                        <a:t>I</a:t>
                      </a:r>
                      <a:r>
                        <a:rPr lang="en-US" altLang="en-US" sz="2000" dirty="0">
                          <a:solidFill>
                            <a:schemeClr val="tx1"/>
                          </a:solidFill>
                        </a:rPr>
                        <a:t>nterest: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b="1" dirty="0">
                          <a:solidFill>
                            <a:srgbClr val="C00000"/>
                          </a:solidFill>
                        </a:rPr>
                        <a:t>anhedonia/loss of interest or pleasure</a:t>
                      </a: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A</a:t>
                      </a:r>
                      <a:r>
                        <a:rPr lang="en-US" altLang="en-US" sz="2000" dirty="0">
                          <a:solidFill>
                            <a:schemeClr val="tx1"/>
                          </a:solidFill>
                        </a:rPr>
                        <a:t>ppetite: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Poor appetite or overeating</a:t>
                      </a:r>
                    </a:p>
                    <a:p>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1"/>
                  </a:ext>
                </a:extLst>
              </a:tr>
              <a:tr h="970808">
                <a:tc>
                  <a:txBody>
                    <a:bodyPr/>
                    <a:lstStyle/>
                    <a:p>
                      <a:r>
                        <a:rPr lang="en-US" altLang="en-US" sz="2000" dirty="0">
                          <a:solidFill>
                            <a:schemeClr val="tx1"/>
                          </a:solidFill>
                          <a:latin typeface="Arial Black" panose="020B0A04020102020204" pitchFamily="34" charset="0"/>
                        </a:rPr>
                        <a:t>G</a:t>
                      </a:r>
                      <a:r>
                        <a:rPr lang="en-US" altLang="en-US" sz="2000" dirty="0">
                          <a:solidFill>
                            <a:schemeClr val="tx1"/>
                          </a:solidFill>
                        </a:rPr>
                        <a:t>uilt: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Feeling bad about yourself, or that you are a failure or have let yourself or your family down</a:t>
                      </a: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P</a:t>
                      </a:r>
                      <a:r>
                        <a:rPr lang="en-US" altLang="en-US" sz="2000" dirty="0">
                          <a:solidFill>
                            <a:schemeClr val="tx1"/>
                          </a:solidFill>
                        </a:rPr>
                        <a:t>sychomotor:</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Moving or speaking so slowly that other people could have noticed. Or being so fidgety or restless, moving around more than usual</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2"/>
                  </a:ext>
                </a:extLst>
              </a:tr>
              <a:tr h="728601">
                <a:tc>
                  <a:txBody>
                    <a:bodyPr/>
                    <a:lstStyle/>
                    <a:p>
                      <a:r>
                        <a:rPr lang="en-US" altLang="en-US" sz="2000" dirty="0">
                          <a:solidFill>
                            <a:schemeClr val="tx1"/>
                          </a:solidFill>
                          <a:latin typeface="Arial Black" panose="020B0A04020102020204" pitchFamily="34" charset="0"/>
                        </a:rPr>
                        <a:t>E</a:t>
                      </a:r>
                      <a:r>
                        <a:rPr lang="en-US" altLang="en-US" sz="2000" dirty="0">
                          <a:solidFill>
                            <a:schemeClr val="tx1"/>
                          </a:solidFill>
                        </a:rPr>
                        <a:t>nergy: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rPr>
                        <a:t>Feeling tired or having little energy</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r>
                        <a:rPr lang="en-US" altLang="en-US" sz="2000" dirty="0">
                          <a:solidFill>
                            <a:schemeClr val="tx1"/>
                          </a:solidFill>
                          <a:latin typeface="Arial Black" panose="020B0A04020102020204" pitchFamily="34" charset="0"/>
                        </a:rPr>
                        <a:t>S</a:t>
                      </a:r>
                      <a:r>
                        <a:rPr lang="en-US" altLang="en-US" sz="2000" dirty="0">
                          <a:solidFill>
                            <a:schemeClr val="tx1"/>
                          </a:solidFill>
                        </a:rPr>
                        <a:t>uicidality: </a:t>
                      </a:r>
                      <a:endParaRPr lang="en-US" sz="2000" dirty="0">
                        <a:solidFill>
                          <a:schemeClr val="tx1"/>
                        </a:solidFill>
                      </a:endParaRP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en-US" sz="2000" dirty="0">
                          <a:solidFill>
                            <a:schemeClr val="tx1"/>
                          </a:solidFill>
                        </a:rPr>
                        <a:t>Thought of being better of dead or hurting self in some way</a:t>
                      </a:r>
                    </a:p>
                  </a:txBody>
                  <a:tcPr marT="45722" marB="457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alpha val="0"/>
                      </a:schemeClr>
                    </a:solidFill>
                  </a:tcPr>
                </a:tc>
                <a:extLst>
                  <a:ext uri="{0D108BD9-81ED-4DB2-BD59-A6C34878D82A}">
                    <a16:rowId xmlns:a16="http://schemas.microsoft.com/office/drawing/2014/main" val="10003"/>
                  </a:ext>
                </a:extLst>
              </a:tr>
            </a:tbl>
          </a:graphicData>
        </a:graphic>
      </p:graphicFrame>
      <p:sp>
        <p:nvSpPr>
          <p:cNvPr id="4" name="TextBox 3">
            <a:extLst>
              <a:ext uri="{FF2B5EF4-FFF2-40B4-BE49-F238E27FC236}">
                <a16:creationId xmlns:a16="http://schemas.microsoft.com/office/drawing/2014/main" id="{0DA3978E-7A5D-9EC3-124B-A0CC6909521C}"/>
              </a:ext>
            </a:extLst>
          </p:cNvPr>
          <p:cNvSpPr txBox="1"/>
          <p:nvPr/>
        </p:nvSpPr>
        <p:spPr>
          <a:xfrm>
            <a:off x="279816" y="5929745"/>
            <a:ext cx="11322570" cy="677108"/>
          </a:xfrm>
          <a:prstGeom prst="rect">
            <a:avLst/>
          </a:prstGeom>
          <a:noFill/>
        </p:spPr>
        <p:txBody>
          <a:bodyPr wrap="square" rtlCol="0">
            <a:spAutoFit/>
          </a:bodyPr>
          <a:lstStyle/>
          <a:p>
            <a:r>
              <a:rPr lang="en-US" altLang="en-US" sz="2000" dirty="0">
                <a:sym typeface="Symbol" panose="05050102010706020507" pitchFamily="18" charset="2"/>
              </a:rPr>
              <a:t>Symptoms not secondary to substance use or other medical condition</a:t>
            </a:r>
            <a:endParaRPr lang="en-US" sz="2000" dirty="0"/>
          </a:p>
          <a:p>
            <a:endParaRPr lang="en-US" dirty="0"/>
          </a:p>
        </p:txBody>
      </p:sp>
    </p:spTree>
    <p:extLst>
      <p:ext uri="{BB962C8B-B14F-4D97-AF65-F5344CB8AC3E}">
        <p14:creationId xmlns:p14="http://schemas.microsoft.com/office/powerpoint/2010/main" val="14737819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Bridges_ PPT template" id="{A3BE0DF7-872F-401F-A2C8-44733975127C}" vid="{8479AC2C-9515-42D9-8400-23C171C9C95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0.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1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_activity xmlns="d7552b67-71e3-4a32-bccd-162f47bea66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DBF8D4B9DDA564A9A2143268BDFD4F6" ma:contentTypeVersion="17" ma:contentTypeDescription="Create a new document." ma:contentTypeScope="" ma:versionID="a72470a821fc91f3a59705e2fef5a80e">
  <xsd:schema xmlns:xsd="http://www.w3.org/2001/XMLSchema" xmlns:xs="http://www.w3.org/2001/XMLSchema" xmlns:p="http://schemas.microsoft.com/office/2006/metadata/properties" xmlns:ns1="http://schemas.microsoft.com/sharepoint/v3" xmlns:ns3="d7552b67-71e3-4a32-bccd-162f47bea669" xmlns:ns4="5520ca94-f4a5-475b-bf69-e6bd9e93acad" targetNamespace="http://schemas.microsoft.com/office/2006/metadata/properties" ma:root="true" ma:fieldsID="af04161074c8050fe0f3b582d2f88390" ns1:_="" ns3:_="" ns4:_="">
    <xsd:import namespace="http://schemas.microsoft.com/sharepoint/v3"/>
    <xsd:import namespace="d7552b67-71e3-4a32-bccd-162f47bea669"/>
    <xsd:import namespace="5520ca94-f4a5-475b-bf69-e6bd9e93acad"/>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4:SharedWithUsers" minOccurs="0"/>
                <xsd:element ref="ns4:SharedWithDetails" minOccurs="0"/>
                <xsd:element ref="ns4:SharingHintHash" minOccurs="0"/>
                <xsd:element ref="ns1:_ip_UnifiedCompliancePolicyProperties" minOccurs="0"/>
                <xsd:element ref="ns1:_ip_UnifiedCompliancePolicyUIAction" minOccurs="0"/>
                <xsd:element ref="ns3:_activity"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552b67-71e3-4a32-bccd-162f47bea6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_activity" ma:index="22" nillable="true" ma:displayName="_activity" ma:hidden="true" ma:internalName="_activity">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520ca94-f4a5-475b-bf69-e6bd9e93acad"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31FCDD-8F36-4320-A6B2-F49E6614FE07}">
  <ds:schemaRefs>
    <ds:schemaRef ds:uri="http://schemas.microsoft.com/sharepoint/v3/contenttype/forms"/>
  </ds:schemaRefs>
</ds:datastoreItem>
</file>

<file path=customXml/itemProps2.xml><?xml version="1.0" encoding="utf-8"?>
<ds:datastoreItem xmlns:ds="http://schemas.openxmlformats.org/officeDocument/2006/customXml" ds:itemID="{150E088B-3B37-4756-86A2-E150D6AD63B2}">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d7552b67-71e3-4a32-bccd-162f47bea669"/>
    <ds:schemaRef ds:uri="http://schemas.microsoft.com/sharepoint/v3"/>
    <ds:schemaRef ds:uri="5520ca94-f4a5-475b-bf69-e6bd9e93acad"/>
    <ds:schemaRef ds:uri="http://www.w3.org/XML/1998/namespace"/>
    <ds:schemaRef ds:uri="http://purl.org/dc/dcmitype/"/>
  </ds:schemaRefs>
</ds:datastoreItem>
</file>

<file path=customXml/itemProps3.xml><?xml version="1.0" encoding="utf-8"?>
<ds:datastoreItem xmlns:ds="http://schemas.openxmlformats.org/officeDocument/2006/customXml" ds:itemID="{17713C11-9D94-481A-80FF-81C2A830B3F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7552b67-71e3-4a32-bccd-162f47bea669"/>
    <ds:schemaRef ds:uri="5520ca94-f4a5-475b-bf69-e6bd9e93ac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880</TotalTime>
  <Words>10185</Words>
  <Application>Microsoft Office PowerPoint</Application>
  <PresentationFormat>Widescreen</PresentationFormat>
  <Paragraphs>858</Paragraphs>
  <Slides>36</Slides>
  <Notes>28</Notes>
  <HiddenSlides>9</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36</vt:i4>
      </vt:variant>
    </vt:vector>
  </HeadingPairs>
  <TitlesOfParts>
    <vt:vector size="54" baseType="lpstr">
      <vt:lpstr>ＭＳ Ｐゴシック</vt:lpstr>
      <vt:lpstr>ＭＳ Ｐゴシック</vt:lpstr>
      <vt:lpstr>__Roboto_2d2bf0</vt:lpstr>
      <vt:lpstr>Aptos</vt:lpstr>
      <vt:lpstr>Aptos Display</vt:lpstr>
      <vt:lpstr>Arial</vt:lpstr>
      <vt:lpstr>Arial Black</vt:lpstr>
      <vt:lpstr>Calibri</vt:lpstr>
      <vt:lpstr>Cambria</vt:lpstr>
      <vt:lpstr>Noto Sans</vt:lpstr>
      <vt:lpstr>Open Sans</vt:lpstr>
      <vt:lpstr>Söhne</vt:lpstr>
      <vt:lpstr>Symbol</vt:lpstr>
      <vt:lpstr>Times</vt:lpstr>
      <vt:lpstr>Times New Roman</vt:lpstr>
      <vt:lpstr>ui-sans-serif</vt:lpstr>
      <vt:lpstr>Wingdings</vt:lpstr>
      <vt:lpstr>1_Office Theme</vt:lpstr>
      <vt:lpstr>Break: Back at 11:20</vt:lpstr>
      <vt:lpstr>Assessment and Phenomenology of Depression</vt:lpstr>
      <vt:lpstr>National trends</vt:lpstr>
      <vt:lpstr>Why this matters</vt:lpstr>
      <vt:lpstr>Epidemiology Snapshot</vt:lpstr>
      <vt:lpstr>Sequelae in youth</vt:lpstr>
      <vt:lpstr>Sequelae in adults</vt:lpstr>
      <vt:lpstr>Etiology: A biopsychosocial model</vt:lpstr>
      <vt:lpstr>DSM 5 criteria for  Major Depressive Episode (MDD)</vt:lpstr>
      <vt:lpstr>Phenomenology</vt:lpstr>
      <vt:lpstr>What depression might look like</vt:lpstr>
      <vt:lpstr>Rapid Screening Tool: PHQ-2</vt:lpstr>
      <vt:lpstr>Additional Screens</vt:lpstr>
      <vt:lpstr>Safety Assessment: ASQ (ages 10+)</vt:lpstr>
      <vt:lpstr>Common Comorbidities with MDD</vt:lpstr>
      <vt:lpstr>Psychiatric differential diagnosis of MDD</vt:lpstr>
      <vt:lpstr>Every Assessment of Depression </vt:lpstr>
      <vt:lpstr>Bipolar Disorder/ Manic Symptoms</vt:lpstr>
      <vt:lpstr>Diagnostic Considerations</vt:lpstr>
      <vt:lpstr>MDD with psychotic features</vt:lpstr>
      <vt:lpstr>PowerPoint Presentation</vt:lpstr>
      <vt:lpstr>Red Flags Requiring Immediate Action</vt:lpstr>
      <vt:lpstr>Medical mimics</vt:lpstr>
      <vt:lpstr>Why must we recognize depression?</vt:lpstr>
      <vt:lpstr>Field Management and Disposition</vt:lpstr>
      <vt:lpstr>Disposition Decision-Making</vt:lpstr>
      <vt:lpstr>Brief Contact Interventions</vt:lpstr>
      <vt:lpstr>Build empathy and connection</vt:lpstr>
      <vt:lpstr>Important to remember</vt:lpstr>
      <vt:lpstr>Action steps</vt:lpstr>
      <vt:lpstr>Biology of Depression </vt:lpstr>
      <vt:lpstr>DSM 5 Criteria for Major  Depressive Episode (MDD)</vt:lpstr>
      <vt:lpstr>Bipolar Disorder/ Manic Symptoms</vt:lpstr>
      <vt:lpstr>Diagnostic Considerations</vt:lpstr>
      <vt:lpstr>MDD with psychotic features</vt:lpstr>
      <vt:lpstr>Neuroinflammation and MDD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Fowler, Alexandra D.</dc:creator>
  <cp:lastModifiedBy>Althoff, Rob</cp:lastModifiedBy>
  <cp:revision>77</cp:revision>
  <dcterms:created xsi:type="dcterms:W3CDTF">2022-10-06T16:48:33Z</dcterms:created>
  <dcterms:modified xsi:type="dcterms:W3CDTF">2026-04-09T16:06:26Z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0x010100FDBF8D4B9DDA564A9A2143268BDFD4F6</vt:lpwstr>
  </property>
</Properties>
</file>