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2.xml" ContentType="application/vnd.openxmlformats-officedocument.them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8"/>
  </p:notesMasterIdLst>
  <p:sldIdLst>
    <p:sldId id="330" r:id="rId5"/>
    <p:sldId id="258" r:id="rId6"/>
    <p:sldId id="332" r:id="rId7"/>
    <p:sldId id="260" r:id="rId8"/>
    <p:sldId id="262" r:id="rId9"/>
    <p:sldId id="261" r:id="rId10"/>
    <p:sldId id="263" r:id="rId11"/>
    <p:sldId id="264" r:id="rId12"/>
    <p:sldId id="265" r:id="rId13"/>
    <p:sldId id="266" r:id="rId14"/>
    <p:sldId id="267" r:id="rId15"/>
    <p:sldId id="270" r:id="rId16"/>
    <p:sldId id="272" r:id="rId17"/>
    <p:sldId id="273" r:id="rId18"/>
    <p:sldId id="271" r:id="rId19"/>
    <p:sldId id="274" r:id="rId20"/>
    <p:sldId id="275" r:id="rId21"/>
    <p:sldId id="333" r:id="rId22"/>
    <p:sldId id="278" r:id="rId23"/>
    <p:sldId id="279" r:id="rId24"/>
    <p:sldId id="286" r:id="rId25"/>
    <p:sldId id="334" r:id="rId26"/>
    <p:sldId id="335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EADD"/>
    <a:srgbClr val="388B4F"/>
    <a:srgbClr val="90CEA2"/>
    <a:srgbClr val="325729"/>
    <a:srgbClr val="7DE1A3"/>
    <a:srgbClr val="E4E4E4"/>
    <a:srgbClr val="B7DDBA"/>
    <a:srgbClr val="AFE3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52" d="100"/>
          <a:sy n="52" d="100"/>
        </p:scale>
        <p:origin x="2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thoff, Rob" userId="d3a6be77-a378-406d-b453-a7f650687276" providerId="ADAL" clId="{C842A7B1-731E-4E69-B917-C99BCA532959}"/>
    <pc:docChg chg="custSel modSld">
      <pc:chgData name="Althoff, Rob" userId="d3a6be77-a378-406d-b453-a7f650687276" providerId="ADAL" clId="{C842A7B1-731E-4E69-B917-C99BCA532959}" dt="2026-04-08T18:49:23.320" v="32" actId="20577"/>
      <pc:docMkLst>
        <pc:docMk/>
      </pc:docMkLst>
      <pc:sldChg chg="modSp mod">
        <pc:chgData name="Althoff, Rob" userId="d3a6be77-a378-406d-b453-a7f650687276" providerId="ADAL" clId="{C842A7B1-731E-4E69-B917-C99BCA532959}" dt="2026-04-08T18:49:23.320" v="32" actId="20577"/>
        <pc:sldMkLst>
          <pc:docMk/>
          <pc:sldMk cId="3940400098" sldId="278"/>
        </pc:sldMkLst>
        <pc:spChg chg="mod">
          <ac:chgData name="Althoff, Rob" userId="d3a6be77-a378-406d-b453-a7f650687276" providerId="ADAL" clId="{C842A7B1-731E-4E69-B917-C99BCA532959}" dt="2026-04-08T18:49:23.320" v="32" actId="20577"/>
          <ac:spMkLst>
            <pc:docMk/>
            <pc:sldMk cId="3940400098" sldId="278"/>
            <ac:spMk id="3" creationId="{FD0C01C6-837E-BFE4-8AE3-E30691935855}"/>
          </ac:spMkLst>
        </pc:spChg>
      </pc:sldChg>
      <pc:sldChg chg="modSp mod">
        <pc:chgData name="Althoff, Rob" userId="d3a6be77-a378-406d-b453-a7f650687276" providerId="ADAL" clId="{C842A7B1-731E-4E69-B917-C99BCA532959}" dt="2026-04-08T18:47:34.532" v="31" actId="20577"/>
        <pc:sldMkLst>
          <pc:docMk/>
          <pc:sldMk cId="3236432832" sldId="330"/>
        </pc:sldMkLst>
        <pc:spChg chg="mod">
          <ac:chgData name="Althoff, Rob" userId="d3a6be77-a378-406d-b453-a7f650687276" providerId="ADAL" clId="{C842A7B1-731E-4E69-B917-C99BCA532959}" dt="2026-04-08T18:47:34.532" v="31" actId="20577"/>
          <ac:spMkLst>
            <pc:docMk/>
            <pc:sldMk cId="3236432832" sldId="330"/>
            <ac:spMk id="8" creationId="{1BAC59F6-5AC1-DDDD-E0DF-824CB028498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8935E7-7C2F-43E9-AC6D-F4B2A775326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DC0C5-0A4A-4BE7-8BA6-954960521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471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0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6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7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8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4469B-C031-31F5-EFA4-F135481C6E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CA256E-B4B8-C6E2-23C4-87D557DB26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Picture 7" descr="A green and black logo&#10;&#10;AI-generated content may be incorrect.">
            <a:extLst>
              <a:ext uri="{FF2B5EF4-FFF2-40B4-BE49-F238E27FC236}">
                <a16:creationId xmlns:a16="http://schemas.microsoft.com/office/drawing/2014/main" id="{76E96D02-9745-80EE-1DAF-0C146AB1E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567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26846-95A7-2A4F-9818-B889AD59C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EAA737-3674-A7FE-8475-D35CC1A727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567A50F-023C-672C-3801-D1020ED93E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4/8/2026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3D3D0ED-C7AD-0EF6-9129-AE5B6451E5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4361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E52B4B-290E-EB17-A9A8-891FE01F18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FF6F35-6D7C-5D05-6B6F-AFBD175C0E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88B5330-880F-C38D-C880-FF493A8A52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4/8/2026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5A7B440-F217-094D-D104-B49C09201D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5987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5651E-D80A-3516-F25C-ADB882A07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E2810-D1A1-A8D2-99D7-00A7692F8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A green and black logo&#10;&#10;AI-generated content may be incorrect.">
            <a:extLst>
              <a:ext uri="{FF2B5EF4-FFF2-40B4-BE49-F238E27FC236}">
                <a16:creationId xmlns:a16="http://schemas.microsoft.com/office/drawing/2014/main" id="{211F218C-B46F-78D9-9194-DCBD4A24C1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7CD10745-6F5E-7F27-F328-1A876946CC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4/8/2026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AEE6638E-38AE-5B31-4234-C17FC755F5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7430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A6AB3-7A7B-C97F-B9FC-C917E36F6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8F7F24-7D80-71EA-4196-31FD5FDDD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 descr="A green and black logo&#10;&#10;AI-generated content may be incorrect.">
            <a:extLst>
              <a:ext uri="{FF2B5EF4-FFF2-40B4-BE49-F238E27FC236}">
                <a16:creationId xmlns:a16="http://schemas.microsoft.com/office/drawing/2014/main" id="{3EE22647-6629-E870-D7F4-7912F754C9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E9FA578A-6A07-AB8E-FCD8-4D66DD40C6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4/8/2026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44E95C0-0B66-CB3D-D251-8859CD6EE1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785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8F5F8-A374-D2B2-80CF-E9DF7B6C6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88B8E-5561-C242-50C2-549C1EE9BF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78FF61-072A-7413-2461-8FC12B6F29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green and black logo&#10;&#10;AI-generated content may be incorrect.">
            <a:extLst>
              <a:ext uri="{FF2B5EF4-FFF2-40B4-BE49-F238E27FC236}">
                <a16:creationId xmlns:a16="http://schemas.microsoft.com/office/drawing/2014/main" id="{9052649C-63FA-94C4-62B7-F882077C4D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02DABBCC-C129-1ECD-0FCE-F28880F92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4/8/2026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D74B7650-BEA7-4E81-9D64-72A512E9EB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5598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58640-0CAB-33FB-1038-877CCD871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61D50F-02A4-B245-9282-345065D11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1F9FCE-C192-28C1-E324-162E1A376B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9FAA92-34E3-68AF-AE38-16E73DC009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6CE3FC-F7CD-EB93-ACB6-B7D3CD6468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green and black logo&#10;&#10;AI-generated content may be incorrect.">
            <a:extLst>
              <a:ext uri="{FF2B5EF4-FFF2-40B4-BE49-F238E27FC236}">
                <a16:creationId xmlns:a16="http://schemas.microsoft.com/office/drawing/2014/main" id="{DEAA2F8F-6036-D726-BE08-8BF1050731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2AA0A0EF-FE2B-98A3-3C5E-FF0987BA0E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4/8/2026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A94B5CA-ECB3-6A2F-C55F-D6C2D8C826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1823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27C50-91BD-0D24-FB2B-BB29C85CA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 descr="A green and black logo&#10;&#10;AI-generated content may be incorrect.">
            <a:extLst>
              <a:ext uri="{FF2B5EF4-FFF2-40B4-BE49-F238E27FC236}">
                <a16:creationId xmlns:a16="http://schemas.microsoft.com/office/drawing/2014/main" id="{64A7668B-4BCF-2147-2A31-6B74B022BE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561230F-359A-6A4E-10B8-4CC6CA2129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4/8/2026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31A2967-8DA7-8BF1-6600-15DB4E6141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8788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een and black logo&#10;&#10;AI-generated content may be incorrect.">
            <a:extLst>
              <a:ext uri="{FF2B5EF4-FFF2-40B4-BE49-F238E27FC236}">
                <a16:creationId xmlns:a16="http://schemas.microsoft.com/office/drawing/2014/main" id="{AB7D1C91-2278-911B-8A4E-B7B60A380D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41CF2258-1319-776F-2C5A-0FD691EDC4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4/8/2026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10DAE93-3BC1-7F4A-4200-A06EDCF8BB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7825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393AA-36BE-0170-5EEA-A944938D7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B83D4-182C-9BB5-748E-F3BF8FAC6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082BFD-866F-FD8F-974C-B710012993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green and black logo&#10;&#10;AI-generated content may be incorrect.">
            <a:extLst>
              <a:ext uri="{FF2B5EF4-FFF2-40B4-BE49-F238E27FC236}">
                <a16:creationId xmlns:a16="http://schemas.microsoft.com/office/drawing/2014/main" id="{E7597F97-3C55-DBFA-33EE-3CE0D0C9BE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4D8B9CAC-1A79-A2EA-C320-570A9F76FE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4/8/2026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DBECCAB-A9F8-A12F-1B3F-9AE4EB166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0206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791B1-6EE0-FABC-A185-A62686CAB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93DDF5-BC9A-293F-FB98-C06D53823D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CE6C6D-5E2C-2574-49D9-12E16CD947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green and black logo&#10;&#10;AI-generated content may be incorrect.">
            <a:extLst>
              <a:ext uri="{FF2B5EF4-FFF2-40B4-BE49-F238E27FC236}">
                <a16:creationId xmlns:a16="http://schemas.microsoft.com/office/drawing/2014/main" id="{BFB4EE82-F7DE-E026-57CE-D856DF8C66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A894A750-192F-DFFE-48C8-E84ACD5D5A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4/8/2026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DC98E9E-EF4E-2F41-CE5E-931B2617DA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1821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69000">
              <a:srgbClr val="7DE1A3"/>
            </a:gs>
            <a:gs pos="0">
              <a:schemeClr val="accent6">
                <a:lumMod val="5000"/>
                <a:lumOff val="95000"/>
              </a:schemeClr>
            </a:gs>
            <a:gs pos="30000">
              <a:srgbClr val="E2F2E0"/>
            </a:gs>
            <a:gs pos="100000">
              <a:srgbClr val="59A06A"/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0C101E-9236-E445-F6C0-A752CB58D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6F39A0-03B3-47CB-3DBA-A438C969A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941551-BC80-2878-803B-90534B794EBC}"/>
              </a:ext>
            </a:extLst>
          </p:cNvPr>
          <p:cNvSpPr/>
          <p:nvPr/>
        </p:nvSpPr>
        <p:spPr>
          <a:xfrm>
            <a:off x="0" y="6357887"/>
            <a:ext cx="12192000" cy="501649"/>
          </a:xfrm>
          <a:prstGeom prst="rect">
            <a:avLst/>
          </a:prstGeom>
          <a:solidFill>
            <a:srgbClr val="388B4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54180C07-D94C-1FC1-9EFB-4979F19004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4/8/2026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EEABD98-B164-BA25-963D-489C4FEC17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93E26B0-E977-EE55-464D-D1DC6DC8E55F}"/>
              </a:ext>
            </a:extLst>
          </p:cNvPr>
          <p:cNvSpPr txBox="1"/>
          <p:nvPr/>
        </p:nvSpPr>
        <p:spPr>
          <a:xfrm>
            <a:off x="3642966" y="6423719"/>
            <a:ext cx="49060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aseline="0" dirty="0">
                <a:solidFill>
                  <a:schemeClr val="bg1"/>
                </a:solidFill>
              </a:rPr>
              <a:t>clarksonregional.com/bridges-to-mental-health</a:t>
            </a:r>
          </a:p>
        </p:txBody>
      </p:sp>
    </p:spTree>
    <p:extLst>
      <p:ext uri="{BB962C8B-B14F-4D97-AF65-F5344CB8AC3E}">
        <p14:creationId xmlns:p14="http://schemas.microsoft.com/office/powerpoint/2010/main" val="614383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suicidesafetyplan.com/" TargetMode="External"/><Relationship Id="rId2" Type="http://schemas.openxmlformats.org/officeDocument/2006/relationships/hyperlink" Target="https://cams-care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erosuicide.edc.org/resources/trainings-courses/CALM-course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BAC59F6-5AC1-DDDD-E0DF-824CB028498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pPr>
              <a:defRPr/>
            </a:pPr>
            <a:r>
              <a:rPr lang="en-US" dirty="0">
                <a:cs typeface="Times" panose="02020603050405020304" pitchFamily="18" charset="0"/>
              </a:rPr>
              <a:t>Suicide Risk and Screening</a:t>
            </a:r>
            <a:endParaRPr lang="en-US" alt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432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14389-A811-151C-C6B1-462DAEADF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Additional Risk Factors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83B2E-B4B0-BDC0-D7A2-3C3B9CC19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Family history of death by suicide</a:t>
            </a:r>
          </a:p>
          <a:p>
            <a:pPr eaLnBrk="1" hangingPunct="1"/>
            <a:r>
              <a:rPr lang="en-US" altLang="en-US" sz="3200" dirty="0"/>
              <a:t>Recent hospital discharge</a:t>
            </a:r>
          </a:p>
          <a:p>
            <a:pPr eaLnBrk="1" hangingPunct="1"/>
            <a:r>
              <a:rPr lang="en-US" altLang="en-US" sz="3200" dirty="0"/>
              <a:t>Firearms in the household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314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B2D76-4BB6-3633-0C28-E1EE87F7E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Needs Evaluation?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B0119-EDA4-5646-AD62-6056C1541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Survivors of a suicide attempt</a:t>
            </a:r>
          </a:p>
          <a:p>
            <a:pPr eaLnBrk="1" hangingPunct="1"/>
            <a:r>
              <a:rPr lang="en-US" altLang="en-US" sz="3600" dirty="0"/>
              <a:t>Patients who complain of suicidal thoughts</a:t>
            </a:r>
          </a:p>
          <a:p>
            <a:pPr eaLnBrk="1" hangingPunct="1"/>
            <a:r>
              <a:rPr lang="en-US" altLang="en-US" sz="3600" dirty="0"/>
              <a:t>Patients with other complaints who admit to being suicidal</a:t>
            </a:r>
          </a:p>
          <a:p>
            <a:pPr eaLnBrk="1" hangingPunct="1"/>
            <a:r>
              <a:rPr lang="en-US" altLang="en-US" sz="3600" dirty="0"/>
              <a:t>Patients who deny being suicidal, but whose actions demonstrate suicidal potential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2563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888BC-7B46-A289-C2AD-C8DA555EC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Do People Die By Suicide?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BB9F8-8970-C754-1FD2-41127346C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Murder in the 180th degree (Freud)</a:t>
            </a:r>
          </a:p>
          <a:p>
            <a:pPr eaLnBrk="1" hangingPunct="1"/>
            <a:r>
              <a:rPr lang="en-US" altLang="en-US" dirty="0"/>
              <a:t>Transition to a better life (Hara-kiri)</a:t>
            </a:r>
          </a:p>
          <a:p>
            <a:pPr eaLnBrk="1" hangingPunct="1"/>
            <a:r>
              <a:rPr lang="en-US" altLang="en-US" b="1" u="sng" dirty="0"/>
              <a:t>Release, as from pain and suffering</a:t>
            </a:r>
          </a:p>
          <a:p>
            <a:pPr eaLnBrk="1" hangingPunct="1"/>
            <a:r>
              <a:rPr lang="en-US" altLang="en-US" dirty="0"/>
              <a:t>Response to hallucinations and delusions</a:t>
            </a:r>
          </a:p>
          <a:p>
            <a:pPr eaLnBrk="1" hangingPunct="1"/>
            <a:r>
              <a:rPr lang="en-US" altLang="en-US" dirty="0"/>
              <a:t>Anger, impulse, or to spite others</a:t>
            </a:r>
          </a:p>
          <a:p>
            <a:pPr eaLnBrk="1" hangingPunct="1"/>
            <a:r>
              <a:rPr lang="en-US" altLang="en-US" dirty="0"/>
              <a:t>Recent loss</a:t>
            </a:r>
          </a:p>
          <a:p>
            <a:pPr eaLnBrk="1" hangingPunct="1"/>
            <a:r>
              <a:rPr lang="en-US" altLang="en-US" b="1" u="sng" dirty="0"/>
              <a:t>Feeling helpless or trapped</a:t>
            </a:r>
          </a:p>
          <a:p>
            <a:pPr eaLnBrk="1" hangingPunct="1"/>
            <a:r>
              <a:rPr lang="en-US" altLang="en-US" dirty="0"/>
              <a:t>“Rational” suicide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2847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53DB6-A33D-E061-3B9C-C662C82DB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Suicide Assessment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75234-C12E-9D45-3700-6B63F8F84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Take all potentially fatal threats, gestures, and attempts seriously</a:t>
            </a:r>
          </a:p>
          <a:p>
            <a:pPr eaLnBrk="1" hangingPunct="1"/>
            <a:r>
              <a:rPr lang="en-US" altLang="en-US" sz="3200" dirty="0"/>
              <a:t>Consider the possibility</a:t>
            </a:r>
          </a:p>
          <a:p>
            <a:pPr lvl="1" eaLnBrk="1" hangingPunct="1"/>
            <a:r>
              <a:rPr lang="en-US" altLang="en-US" sz="3200" dirty="0"/>
              <a:t>If you don’t, you won’t make the diagnosis</a:t>
            </a:r>
          </a:p>
          <a:p>
            <a:pPr eaLnBrk="1" hangingPunct="1"/>
            <a:r>
              <a:rPr lang="en-US" altLang="en-US" sz="3200" dirty="0"/>
              <a:t>Be empathic</a:t>
            </a:r>
          </a:p>
          <a:p>
            <a:pPr lvl="1" eaLnBrk="1" hangingPunct="1"/>
            <a:r>
              <a:rPr lang="en-US" altLang="en-US" sz="3200" dirty="0"/>
              <a:t>Try to establish rapport before honing in on the issue of suicide</a:t>
            </a:r>
          </a:p>
          <a:p>
            <a:pPr eaLnBrk="1" hangingPunct="1"/>
            <a:r>
              <a:rPr lang="en-US" altLang="en-US" sz="3200" dirty="0"/>
              <a:t>Perform a mental status examination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9241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29640-980C-0425-DA4D-7BC37F061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Suicide Assessment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3DE19-B1E7-09D0-DD50-8D0F72310E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Ask about suicidal thoughts and intent</a:t>
            </a:r>
          </a:p>
          <a:p>
            <a:pPr eaLnBrk="1" hangingPunct="1"/>
            <a:r>
              <a:rPr lang="en-US" altLang="en-US" sz="3200" dirty="0"/>
              <a:t>Ask about plans for suicide</a:t>
            </a:r>
          </a:p>
          <a:p>
            <a:pPr lvl="1" eaLnBrk="1" hangingPunct="1"/>
            <a:r>
              <a:rPr lang="en-US" altLang="en-US" sz="3200" dirty="0"/>
              <a:t>Is there a detailed plan? </a:t>
            </a:r>
          </a:p>
          <a:p>
            <a:pPr lvl="1" eaLnBrk="1" hangingPunct="1"/>
            <a:r>
              <a:rPr lang="en-US" altLang="en-US" sz="3200" dirty="0"/>
              <a:t>Are the means available? </a:t>
            </a:r>
          </a:p>
          <a:p>
            <a:pPr eaLnBrk="1" hangingPunct="1"/>
            <a:r>
              <a:rPr lang="en-US" altLang="en-US" sz="3200" dirty="0"/>
              <a:t>Determine if there are plans for the future</a:t>
            </a:r>
          </a:p>
          <a:p>
            <a:pPr eaLnBrk="1" hangingPunct="1"/>
            <a:r>
              <a:rPr lang="en-US" altLang="en-US" sz="3200" dirty="0"/>
              <a:t>Determine, “Why now?”</a:t>
            </a:r>
          </a:p>
          <a:p>
            <a:pPr lvl="1" eaLnBrk="1" hangingPunct="1"/>
            <a:r>
              <a:rPr lang="en-US" altLang="en-US" sz="3200" dirty="0"/>
              <a:t>Is there a precipitant?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936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5FD86-DD08-8AD9-26D1-DB69A93B5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Suicide Assessment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DD1D2-38B7-22AE-FD51-DFB4AE419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Obtain information from friends or family</a:t>
            </a:r>
          </a:p>
          <a:p>
            <a:pPr lvl="1" eaLnBrk="1" hangingPunct="1"/>
            <a:r>
              <a:rPr lang="en-US" altLang="en-US" sz="3600" dirty="0"/>
              <a:t>Remember, the suicide assessment is often an emergency evaluation</a:t>
            </a:r>
          </a:p>
          <a:p>
            <a:pPr lvl="1" eaLnBrk="1" hangingPunct="1"/>
            <a:endParaRPr lang="en-US" altLang="en-US" sz="3600" dirty="0"/>
          </a:p>
          <a:p>
            <a:pPr eaLnBrk="1" hangingPunct="1"/>
            <a:r>
              <a:rPr lang="en-US" altLang="en-US" sz="3600" dirty="0"/>
              <a:t>Review for the presence of risk factors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212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E7D15-B928-7F92-9FEC-B9C7A29C0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425" y="681037"/>
            <a:ext cx="10620375" cy="1009651"/>
          </a:xfrm>
        </p:spPr>
        <p:txBody>
          <a:bodyPr/>
          <a:lstStyle/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Suicide Assessment After an Attempt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2913E-CBAF-9ECF-4A55-C1B7D009C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What was the risk?</a:t>
            </a:r>
          </a:p>
          <a:p>
            <a:pPr eaLnBrk="1" hangingPunct="1"/>
            <a:r>
              <a:rPr lang="en-US" altLang="en-US" sz="3600" dirty="0"/>
              <a:t>What were the chances for rescue?</a:t>
            </a:r>
          </a:p>
          <a:p>
            <a:pPr eaLnBrk="1" hangingPunct="1"/>
            <a:r>
              <a:rPr lang="en-US" altLang="en-US" sz="3600" dirty="0"/>
              <a:t>Did the person believe the method would work?</a:t>
            </a:r>
          </a:p>
          <a:p>
            <a:pPr lvl="1" eaLnBrk="1" hangingPunct="1"/>
            <a:r>
              <a:rPr lang="en-US" altLang="en-US" sz="3600" dirty="0"/>
              <a:t>Was he disappointed he survived?</a:t>
            </a:r>
          </a:p>
          <a:p>
            <a:pPr eaLnBrk="1" hangingPunct="1"/>
            <a:r>
              <a:rPr lang="en-US" altLang="en-US" sz="3600" dirty="0"/>
              <a:t>Was the attempt impulsive?</a:t>
            </a:r>
          </a:p>
          <a:p>
            <a:pPr eaLnBrk="1" hangingPunct="1"/>
            <a:r>
              <a:rPr lang="en-US" altLang="en-US" sz="3600" dirty="0"/>
              <a:t>What is different now?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1178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03767-1118-F40A-2A2A-499868B0E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Decision Pathways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4EA54-76CD-183E-5155-F7D03FC27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sz="3200" dirty="0"/>
              <a:t>Determine ongoing risk of suicide</a:t>
            </a:r>
          </a:p>
          <a:p>
            <a:pPr lvl="1" eaLnBrk="1" hangingPunct="1"/>
            <a:r>
              <a:rPr lang="en-US" altLang="en-US" sz="3200" dirty="0"/>
              <a:t>If suicidal</a:t>
            </a:r>
          </a:p>
          <a:p>
            <a:pPr lvl="2" eaLnBrk="1" hangingPunct="1"/>
            <a:r>
              <a:rPr lang="en-US" altLang="en-US" sz="3200" dirty="0"/>
              <a:t>protect and admit</a:t>
            </a:r>
          </a:p>
          <a:p>
            <a:pPr lvl="1" eaLnBrk="1" hangingPunct="1"/>
            <a:r>
              <a:rPr lang="en-US" altLang="en-US" sz="3200" dirty="0"/>
              <a:t>If unsure about risk</a:t>
            </a:r>
          </a:p>
          <a:p>
            <a:pPr lvl="2" eaLnBrk="1" hangingPunct="1"/>
            <a:r>
              <a:rPr lang="en-US" altLang="en-US" sz="3200" dirty="0"/>
              <a:t>protect, get consultation, and consider hospitalization</a:t>
            </a:r>
          </a:p>
          <a:p>
            <a:pPr lvl="1" eaLnBrk="1" hangingPunct="1"/>
            <a:r>
              <a:rPr lang="en-US" altLang="en-US" sz="3200" dirty="0"/>
              <a:t>If not suicidal </a:t>
            </a:r>
          </a:p>
          <a:p>
            <a:pPr lvl="2" eaLnBrk="1" hangingPunct="1"/>
            <a:r>
              <a:rPr lang="en-US" altLang="en-US" sz="3200" dirty="0"/>
              <a:t>decide on a reasonable plan that may not require hospitalization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0374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D6BB5-F891-4592-2C1A-EA597698E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High-Risk Patients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6E2DD-CB78-6E8A-FFB9-C66A16BCD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Psychotic and suicidal</a:t>
            </a:r>
          </a:p>
          <a:p>
            <a:pPr eaLnBrk="1" hangingPunct="1"/>
            <a:r>
              <a:rPr lang="en-US" altLang="en-US" sz="3600" dirty="0"/>
              <a:t>Greater than 45 years old</a:t>
            </a:r>
          </a:p>
          <a:p>
            <a:pPr eaLnBrk="1" hangingPunct="1"/>
            <a:r>
              <a:rPr lang="en-US" altLang="en-US" sz="3600" dirty="0"/>
              <a:t>Survivors of a violent attempt</a:t>
            </a:r>
          </a:p>
          <a:p>
            <a:pPr eaLnBrk="1" hangingPunct="1"/>
            <a:r>
              <a:rPr lang="en-US" altLang="en-US" sz="3600" dirty="0"/>
              <a:t>Those who took precautions to avoid rescue</a:t>
            </a:r>
          </a:p>
          <a:p>
            <a:pPr eaLnBrk="1" hangingPunct="1"/>
            <a:r>
              <a:rPr lang="en-US" altLang="en-US" sz="3600" dirty="0"/>
              <a:t>Those who refuse help</a:t>
            </a:r>
          </a:p>
          <a:p>
            <a:pPr eaLnBrk="1" hangingPunct="1"/>
            <a:r>
              <a:rPr lang="en-US" altLang="en-US" sz="3600" dirty="0"/>
              <a:t>Those without social supports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1241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AE225-5DEF-6E15-1A48-5497C0D52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Management Pointers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C01C6-837E-BFE4-8AE3-E30691935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Protect the patient </a:t>
            </a:r>
          </a:p>
          <a:p>
            <a:pPr lvl="1" eaLnBrk="1" hangingPunct="1"/>
            <a:r>
              <a:rPr lang="en-US" altLang="en-US" sz="3600" dirty="0"/>
              <a:t>Throughout the evaluation and disposition process</a:t>
            </a:r>
          </a:p>
          <a:p>
            <a:pPr marL="457200" lvl="1" indent="0" eaLnBrk="1" hangingPunct="1">
              <a:buNone/>
            </a:pPr>
            <a:endParaRPr lang="en-US" altLang="en-US" sz="3600" dirty="0"/>
          </a:p>
          <a:p>
            <a:pPr eaLnBrk="1" hangingPunct="1"/>
            <a:r>
              <a:rPr lang="en-US" altLang="en-US" sz="3600" dirty="0"/>
              <a:t>Document decisions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400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5B67C-EA0E-4938-8ECB-EFC2085F9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Facts About Suicide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6B4FD-9C93-4AE6-8ED1-9C37CE78F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Eleventh leading cause of death in the USA (</a:t>
            </a:r>
            <a:r>
              <a:rPr lang="en-US" dirty="0"/>
              <a:t>second leading cause of death for people ages 10 to 34 and fifth for people ages 35 to 54)</a:t>
            </a:r>
            <a:endParaRPr lang="en-US" altLang="en-US" dirty="0"/>
          </a:p>
          <a:p>
            <a:pPr eaLnBrk="1" hangingPunct="1"/>
            <a:r>
              <a:rPr lang="en-US" altLang="en-US" dirty="0"/>
              <a:t>Results in more than 48,000 deaths/year</a:t>
            </a:r>
          </a:p>
          <a:p>
            <a:pPr eaLnBrk="1" hangingPunct="1"/>
            <a:r>
              <a:rPr lang="en-US" altLang="en-US" dirty="0"/>
              <a:t>1 death every 11 minutes</a:t>
            </a:r>
          </a:p>
          <a:p>
            <a:pPr eaLnBrk="1" hangingPunct="1"/>
            <a:r>
              <a:rPr lang="en-US" altLang="en-US" dirty="0"/>
              <a:t>One of every 8-10 attempts lead to death</a:t>
            </a:r>
          </a:p>
          <a:p>
            <a:pPr eaLnBrk="1" hangingPunct="1"/>
            <a:r>
              <a:rPr lang="en-US" altLang="en-US" dirty="0"/>
              <a:t>Average rate is 12.7/100,000</a:t>
            </a:r>
          </a:p>
          <a:p>
            <a:pPr lvl="1" eaLnBrk="1" hangingPunct="1"/>
            <a:r>
              <a:rPr lang="en-US" altLang="en-US" dirty="0"/>
              <a:t>when &gt; 65 years old, rate is 19.2/100,000</a:t>
            </a:r>
          </a:p>
          <a:p>
            <a:pPr eaLnBrk="1" hangingPunct="1"/>
            <a:r>
              <a:rPr lang="en-US" altLang="en-US" dirty="0"/>
              <a:t>Rates increase with social unrest and poor economies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2591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9B88E-F01A-354F-983D-C3EBCDB00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Treatment of Suicidal Patients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1A22C-CDB9-A6C4-F149-036D5F03B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Psychopharmacology</a:t>
            </a:r>
          </a:p>
          <a:p>
            <a:pPr eaLnBrk="1" hangingPunct="1"/>
            <a:r>
              <a:rPr lang="en-US" altLang="en-US" dirty="0"/>
              <a:t>Psychotherapy</a:t>
            </a:r>
          </a:p>
          <a:p>
            <a:pPr lvl="1" eaLnBrk="1" hangingPunct="1"/>
            <a:r>
              <a:rPr lang="en-US" altLang="en-US" sz="2800" dirty="0"/>
              <a:t>Strengthen relationships, be flexible, be active,  demonstrate concern, listen for symbolic communication, emphasize options</a:t>
            </a:r>
          </a:p>
          <a:p>
            <a:pPr eaLnBrk="1" hangingPunct="1"/>
            <a:r>
              <a:rPr lang="en-US" altLang="en-US" dirty="0"/>
              <a:t>Social supports</a:t>
            </a:r>
          </a:p>
          <a:p>
            <a:pPr lvl="1" eaLnBrk="1" hangingPunct="1"/>
            <a:r>
              <a:rPr lang="en-US" altLang="en-US" sz="2800" dirty="0"/>
              <a:t>Engage the help of others</a:t>
            </a:r>
          </a:p>
          <a:p>
            <a:pPr eaLnBrk="1" hangingPunct="1"/>
            <a:r>
              <a:rPr lang="en-US" altLang="en-US" dirty="0"/>
              <a:t>Protection</a:t>
            </a:r>
          </a:p>
          <a:p>
            <a:pPr lvl="1" eaLnBrk="1" hangingPunct="1"/>
            <a:r>
              <a:rPr lang="en-US" altLang="en-US" sz="2800" dirty="0"/>
              <a:t>Ensure safety of the environment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3184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57F08-863F-8C26-AA70-B4AABEA73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 Your Limits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692AD-51D2-A2CA-A89E-A69A24575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75" y="2141537"/>
            <a:ext cx="10515600" cy="4351338"/>
          </a:xfrm>
        </p:spPr>
        <p:txBody>
          <a:bodyPr/>
          <a:lstStyle/>
          <a:p>
            <a:pPr eaLnBrk="1" hangingPunct="1"/>
            <a:r>
              <a:rPr lang="en-US" altLang="en-US" sz="4000" dirty="0"/>
              <a:t>Work with suicidal patients is stressful</a:t>
            </a:r>
          </a:p>
          <a:p>
            <a:pPr lvl="1" eaLnBrk="1" hangingPunct="1"/>
            <a:r>
              <a:rPr lang="en-US" altLang="en-US" sz="4000" dirty="0"/>
              <a:t>Monitor your reactions </a:t>
            </a:r>
          </a:p>
          <a:p>
            <a:pPr lvl="1" eaLnBrk="1" hangingPunct="1"/>
            <a:r>
              <a:rPr lang="en-US" altLang="en-US" sz="4000" dirty="0"/>
              <a:t>Monitor the behaviors of others</a:t>
            </a:r>
          </a:p>
          <a:p>
            <a:pPr lvl="1" eaLnBrk="1" hangingPunct="1"/>
            <a:r>
              <a:rPr lang="en-US" altLang="en-US" sz="4000" dirty="0"/>
              <a:t>Determine when consultation and support are necessary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6142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F232F-E4AC-D961-B105-BC9A19D60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4BF2F-0D2C-0C6D-2B53-E865AB37F2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Collaborative Assessment and Management of Suicidality (CAMS) training (</a:t>
            </a:r>
            <a:r>
              <a:rPr lang="en-US" dirty="0">
                <a:hlinkClick r:id="rId2"/>
              </a:rPr>
              <a:t>https://cams-care.com/</a:t>
            </a:r>
            <a:r>
              <a:rPr lang="en-US" dirty="0"/>
              <a:t>)</a:t>
            </a:r>
          </a:p>
          <a:p>
            <a:r>
              <a:rPr lang="en-US" dirty="0"/>
              <a:t>Columbia Lighthouse Project (https://cssrs.columbia.edu/)</a:t>
            </a:r>
          </a:p>
          <a:p>
            <a:r>
              <a:rPr lang="en-US" dirty="0"/>
              <a:t>Stanley-Brown Safety Plan (</a:t>
            </a:r>
            <a:r>
              <a:rPr lang="en-US" dirty="0">
                <a:hlinkClick r:id="rId3"/>
              </a:rPr>
              <a:t>https://suicidesafetyplan.com/</a:t>
            </a:r>
            <a:r>
              <a:rPr lang="en-US" dirty="0"/>
              <a:t>)</a:t>
            </a:r>
          </a:p>
          <a:p>
            <a:r>
              <a:rPr lang="en-US" dirty="0"/>
              <a:t>Counseling on Access to Lethal Means (CALM) training (</a:t>
            </a:r>
            <a:r>
              <a:rPr lang="en-US" dirty="0">
                <a:hlinkClick r:id="rId4"/>
              </a:rPr>
              <a:t>https://zerosuicide.edc.org/resources/trainings-courses/CALM-course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1702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9ADAC-3BEC-BF8B-AA2D-789B020CE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2713C-D2B4-3410-EEF0-7ED348B08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10261F-E7D8-28D8-F9C5-C864239DC9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552" y="0"/>
            <a:ext cx="51568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824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9000">
              <a:srgbClr val="7DE1A3"/>
            </a:gs>
            <a:gs pos="0">
              <a:schemeClr val="accent6">
                <a:lumMod val="5000"/>
                <a:lumOff val="95000"/>
              </a:schemeClr>
            </a:gs>
            <a:gs pos="30000">
              <a:srgbClr val="E2F2E0"/>
            </a:gs>
            <a:gs pos="100000">
              <a:srgbClr val="59A06A"/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73B41-DE21-0833-FFD1-6F84B3414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Problems of Prediction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70CE-6D41-2E88-F9B4-ABD07DC2D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Predicting the future is problematic</a:t>
            </a:r>
          </a:p>
          <a:p>
            <a:pPr eaLnBrk="1" hangingPunct="1"/>
            <a:r>
              <a:rPr lang="en-US" altLang="en-US" dirty="0"/>
              <a:t>Most suicidal patients do not die by suicide</a:t>
            </a:r>
          </a:p>
          <a:p>
            <a:pPr eaLnBrk="1" hangingPunct="1"/>
            <a:r>
              <a:rPr lang="en-US" altLang="en-US" dirty="0"/>
              <a:t>Assessment of suicide risk can be complicated by the physician’s emotional reactions</a:t>
            </a:r>
          </a:p>
          <a:p>
            <a:pPr eaLnBrk="1" hangingPunct="1"/>
            <a:r>
              <a:rPr lang="en-US" altLang="en-US" dirty="0"/>
              <a:t>Awareness of risk factors does not make prediction infallible</a:t>
            </a:r>
          </a:p>
          <a:p>
            <a:pPr eaLnBrk="1" hangingPunct="1"/>
            <a:r>
              <a:rPr lang="en-US" altLang="en-US" dirty="0"/>
              <a:t>Some individuals effectively hide their true feelings and plans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8433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9000">
              <a:srgbClr val="7DE1A3"/>
            </a:gs>
            <a:gs pos="0">
              <a:schemeClr val="accent6">
                <a:lumMod val="5000"/>
                <a:lumOff val="95000"/>
              </a:schemeClr>
            </a:gs>
            <a:gs pos="30000">
              <a:srgbClr val="E2F2E0"/>
            </a:gs>
            <a:gs pos="100000">
              <a:srgbClr val="59A06A"/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F28DB-21B5-B731-DD38-7B3B57AB1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 Factors: Major Depression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DCBDB8-7195-8CF5-E3A3-E9E2AFDD7C11}"/>
              </a:ext>
            </a:extLst>
          </p:cNvPr>
          <p:cNvSpPr txBox="1"/>
          <p:nvPr/>
        </p:nvSpPr>
        <p:spPr>
          <a:xfrm>
            <a:off x="990600" y="1690687"/>
            <a:ext cx="94964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3200" dirty="0"/>
              <a:t>Accounts for 50% of death by suicide</a:t>
            </a:r>
          </a:p>
          <a:p>
            <a:pPr lvl="1" eaLnBrk="1" hangingPunct="1"/>
            <a:endParaRPr lang="en-US" altLang="en-US" sz="3200" dirty="0"/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3200" dirty="0"/>
              <a:t>Risk of suicide increases when psychosis co-exists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en-US" altLang="en-US" sz="3200" dirty="0"/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3200" dirty="0"/>
              <a:t>Screening for neurovegetative symptoms is essential</a:t>
            </a:r>
          </a:p>
        </p:txBody>
      </p:sp>
    </p:spTree>
    <p:extLst>
      <p:ext uri="{BB962C8B-B14F-4D97-AF65-F5344CB8AC3E}">
        <p14:creationId xmlns:p14="http://schemas.microsoft.com/office/powerpoint/2010/main" val="42265458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9000">
              <a:srgbClr val="7DE1A3"/>
            </a:gs>
            <a:gs pos="0">
              <a:schemeClr val="accent6">
                <a:lumMod val="5000"/>
                <a:lumOff val="95000"/>
              </a:schemeClr>
            </a:gs>
            <a:gs pos="30000">
              <a:srgbClr val="E2F2E0"/>
            </a:gs>
            <a:gs pos="100000">
              <a:srgbClr val="59A06A"/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81AED-F2DA-83CC-0511-2F04D10AA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 Factors: Alcohol and Substance </a:t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Disorders 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0452DD-0ACC-E3AA-FAE8-B710B5B01694}"/>
              </a:ext>
            </a:extLst>
          </p:cNvPr>
          <p:cNvSpPr txBox="1"/>
          <p:nvPr/>
        </p:nvSpPr>
        <p:spPr>
          <a:xfrm>
            <a:off x="819149" y="2076450"/>
            <a:ext cx="8620126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3200" dirty="0"/>
              <a:t>Account for 25% of death by suicide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en-US" altLang="en-US" sz="3200" dirty="0"/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3200" dirty="0"/>
              <a:t>Use and/or intoxication may disinhibit depressed patients and facilitate an attempt</a:t>
            </a:r>
          </a:p>
          <a:p>
            <a:pPr eaLnBrk="1" hangingPunct="1"/>
            <a:endParaRPr lang="en-US" altLang="en-US" sz="3200" dirty="0"/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3200" dirty="0"/>
              <a:t>Substance abuse may co-exist with affective illness</a:t>
            </a:r>
          </a:p>
        </p:txBody>
      </p:sp>
    </p:spTree>
    <p:extLst>
      <p:ext uri="{BB962C8B-B14F-4D97-AF65-F5344CB8AC3E}">
        <p14:creationId xmlns:p14="http://schemas.microsoft.com/office/powerpoint/2010/main" val="37979130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3CABE-7E7E-EB74-B81E-DB66ECB0F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 Factors: Schizophrenia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46934-A8EE-9A38-6F7C-E4EDA7104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4DFEC1-7ABA-7E28-6BC4-8F7DA8812C94}"/>
              </a:ext>
            </a:extLst>
          </p:cNvPr>
          <p:cNvSpPr txBox="1"/>
          <p:nvPr/>
        </p:nvSpPr>
        <p:spPr>
          <a:xfrm>
            <a:off x="923925" y="1690688"/>
            <a:ext cx="9400805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3200" dirty="0"/>
              <a:t>Accounts for 10% of death by suicide</a:t>
            </a:r>
          </a:p>
          <a:p>
            <a:pPr lvl="1" eaLnBrk="1" hangingPunct="1"/>
            <a:r>
              <a:rPr lang="en-US" altLang="en-US" sz="3200" dirty="0"/>
              <a:t>10% of those with schizophrenia die by suicide</a:t>
            </a:r>
          </a:p>
          <a:p>
            <a:pPr lvl="1" eaLnBrk="1" hangingPunct="1"/>
            <a:endParaRPr lang="en-US" altLang="en-US" sz="3200" dirty="0"/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3200" dirty="0"/>
              <a:t>Results in a deadly combination with depression</a:t>
            </a:r>
          </a:p>
          <a:p>
            <a:pPr eaLnBrk="1" hangingPunct="1"/>
            <a:endParaRPr lang="en-US" altLang="en-US" sz="3200" dirty="0"/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3200" dirty="0"/>
              <a:t>Risk increased with delusions, paranoia, or command hallucinations urging self-destruction</a:t>
            </a:r>
          </a:p>
        </p:txBody>
      </p:sp>
    </p:spTree>
    <p:extLst>
      <p:ext uri="{BB962C8B-B14F-4D97-AF65-F5344CB8AC3E}">
        <p14:creationId xmlns:p14="http://schemas.microsoft.com/office/powerpoint/2010/main" val="312198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4B39FD1-12FA-EABF-084D-67672626F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 Factors: Personality Disorders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7473C4-2349-5DBF-9CBC-B72A63B6F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Accounts for 5% of deaths by suicide</a:t>
            </a:r>
          </a:p>
          <a:p>
            <a:pPr marL="457200" lvl="1" indent="0" eaLnBrk="1" hangingPunct="1">
              <a:buNone/>
            </a:pPr>
            <a:r>
              <a:rPr lang="en-US" altLang="en-US" sz="3600" dirty="0"/>
              <a:t>-and the majority of patients we evaluate for suicide risk</a:t>
            </a:r>
          </a:p>
          <a:p>
            <a:pPr eaLnBrk="1" hangingPunct="1"/>
            <a:r>
              <a:rPr lang="en-US" altLang="en-US" sz="3600" dirty="0"/>
              <a:t>Dysphoric patients frequently attempt suicide</a:t>
            </a:r>
          </a:p>
          <a:p>
            <a:pPr eaLnBrk="1" hangingPunct="1"/>
            <a:r>
              <a:rPr lang="en-US" altLang="en-US" sz="3600" dirty="0"/>
              <a:t>Impulsivity predisposes to suicide attempts and to death by suicide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833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32650-A8FB-3D09-00FF-E6AF69DA8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Additional Risk Factors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CE9E8-2DEF-CE9C-0FCC-5872171C6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dirty="0"/>
              <a:t>History of suicide attempts or threats</a:t>
            </a:r>
          </a:p>
          <a:p>
            <a:pPr lvl="1" eaLnBrk="1" hangingPunct="1"/>
            <a:r>
              <a:rPr lang="en-US" altLang="en-US" sz="3200" dirty="0"/>
              <a:t>Nearly 50% have made prior attempts</a:t>
            </a:r>
          </a:p>
          <a:p>
            <a:pPr eaLnBrk="1" hangingPunct="1"/>
            <a:r>
              <a:rPr lang="en-US" altLang="en-US" sz="3200" dirty="0"/>
              <a:t>Male sex</a:t>
            </a:r>
          </a:p>
          <a:p>
            <a:pPr lvl="1" eaLnBrk="1" hangingPunct="1"/>
            <a:r>
              <a:rPr lang="en-US" altLang="en-US" sz="3200" dirty="0"/>
              <a:t>Men attempt 3-4 times less often </a:t>
            </a:r>
          </a:p>
          <a:p>
            <a:pPr lvl="1" eaLnBrk="1" hangingPunct="1"/>
            <a:r>
              <a:rPr lang="en-US" altLang="en-US" sz="3200" dirty="0"/>
              <a:t>Men die by suicide 2-3 times more often</a:t>
            </a:r>
          </a:p>
          <a:p>
            <a:pPr lvl="1" eaLnBrk="1" hangingPunct="1"/>
            <a:r>
              <a:rPr lang="en-US" altLang="en-US" sz="3200" dirty="0"/>
              <a:t>Men tend to use more violent means</a:t>
            </a:r>
          </a:p>
          <a:p>
            <a:pPr eaLnBrk="1" hangingPunct="1"/>
            <a:r>
              <a:rPr lang="en-US" altLang="en-US" sz="3200" dirty="0"/>
              <a:t>Advancing age</a:t>
            </a:r>
          </a:p>
          <a:p>
            <a:pPr lvl="1" eaLnBrk="1" hangingPunct="1"/>
            <a:r>
              <a:rPr lang="en-US" altLang="en-US" sz="3200" dirty="0"/>
              <a:t>Rates rise steadily with age, alienation, &amp; debilitation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913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F25DF-1D08-B248-9CB8-58F58B656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Additional Risk Factors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37656-D089-E063-5270-B79E0A5D0D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sz="3200" dirty="0"/>
              <a:t>Marital status</a:t>
            </a:r>
          </a:p>
          <a:p>
            <a:pPr lvl="1" eaLnBrk="1" hangingPunct="1"/>
            <a:r>
              <a:rPr lang="en-US" altLang="en-US" sz="3200" dirty="0"/>
              <a:t>Never married &gt; widowed &gt; separated &gt; divorced &gt; married</a:t>
            </a:r>
          </a:p>
          <a:p>
            <a:pPr eaLnBrk="1" hangingPunct="1"/>
            <a:r>
              <a:rPr lang="en-US" altLang="en-US" sz="3200" dirty="0"/>
              <a:t>Being unemployed and unskilled</a:t>
            </a:r>
          </a:p>
          <a:p>
            <a:pPr eaLnBrk="1" hangingPunct="1"/>
            <a:r>
              <a:rPr lang="en-US" altLang="en-US" sz="3200" dirty="0"/>
              <a:t>Having chronic illness, pain, or a terminal illness</a:t>
            </a:r>
          </a:p>
          <a:p>
            <a:pPr eaLnBrk="1" hangingPunct="1"/>
            <a:r>
              <a:rPr lang="en-US" altLang="en-US" sz="3200" dirty="0"/>
              <a:t>Panic disorder</a:t>
            </a:r>
          </a:p>
          <a:p>
            <a:pPr eaLnBrk="1" hangingPunct="1"/>
            <a:r>
              <a:rPr lang="en-US" altLang="en-US" sz="3200" dirty="0"/>
              <a:t>White (although striking increases in pandemic among Black youth)</a:t>
            </a:r>
          </a:p>
          <a:p>
            <a:pPr eaLnBrk="1" hangingPunct="1"/>
            <a:r>
              <a:rPr lang="en-US" altLang="en-US" sz="3200" dirty="0"/>
              <a:t>LGBTQIA+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55296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ridges_ PPT template" id="{A3BE0DF7-872F-401F-A2C8-44733975127C}" vid="{8479AC2C-9515-42D9-8400-23C171C9C95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8be31f3-3036-4a52-9c7c-992168c18c6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1BD808027EDD4B9FC45F22115DC339" ma:contentTypeVersion="13" ma:contentTypeDescription="Create a new document." ma:contentTypeScope="" ma:versionID="0172fe9faf8618f9ffdaf2cc90ad739e">
  <xsd:schema xmlns:xsd="http://www.w3.org/2001/XMLSchema" xmlns:xs="http://www.w3.org/2001/XMLSchema" xmlns:p="http://schemas.microsoft.com/office/2006/metadata/properties" xmlns:ns3="98be31f3-3036-4a52-9c7c-992168c18c6b" targetNamespace="http://schemas.microsoft.com/office/2006/metadata/properties" ma:root="true" ma:fieldsID="d85fc11ebc2d0df6c6c13943405d1e84" ns3:_="">
    <xsd:import namespace="98be31f3-3036-4a52-9c7c-992168c18c6b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ServiceOCR" minOccurs="0"/>
                <xsd:element ref="ns3:MediaLengthInSeconds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be31f3-3036-4a52-9c7c-992168c18c6b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AEC08A0-2F11-4948-A5A0-71CD8F89A97F}">
  <ds:schemaRefs>
    <ds:schemaRef ds:uri="http://schemas.microsoft.com/office/2006/documentManagement/types"/>
    <ds:schemaRef ds:uri="http://www.w3.org/XML/1998/namespace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98be31f3-3036-4a52-9c7c-992168c18c6b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B5567A3-EAC3-426A-AF1B-FD32FA49EF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D2DD07A-AEDD-4578-A4A4-3EFC003627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be31f3-3036-4a52-9c7c-992168c18c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829</Words>
  <Application>Microsoft Office PowerPoint</Application>
  <PresentationFormat>Widescreen</PresentationFormat>
  <Paragraphs>139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Aptos</vt:lpstr>
      <vt:lpstr>Aptos Display</vt:lpstr>
      <vt:lpstr>Arial</vt:lpstr>
      <vt:lpstr>Times</vt:lpstr>
      <vt:lpstr>1_Office Theme</vt:lpstr>
      <vt:lpstr>Suicide Risk and Screening</vt:lpstr>
      <vt:lpstr>General Facts About Suicide</vt:lpstr>
      <vt:lpstr>Problems of Prediction</vt:lpstr>
      <vt:lpstr>Risk Factors: Major Depression</vt:lpstr>
      <vt:lpstr>Risk Factors: Alcohol and Substance  Use Disorders </vt:lpstr>
      <vt:lpstr>Risk Factors: Schizophrenia</vt:lpstr>
      <vt:lpstr>Risk Factors: Personality Disorders</vt:lpstr>
      <vt:lpstr>Additional Risk Factors</vt:lpstr>
      <vt:lpstr>Additional Risk Factors</vt:lpstr>
      <vt:lpstr>Additional Risk Factors</vt:lpstr>
      <vt:lpstr>Who Needs Evaluation?</vt:lpstr>
      <vt:lpstr>Why Do People Die By Suicide?</vt:lpstr>
      <vt:lpstr>Suicide Assessment</vt:lpstr>
      <vt:lpstr>Suicide Assessment</vt:lpstr>
      <vt:lpstr>Suicide Assessment</vt:lpstr>
      <vt:lpstr>Suicide Assessment After an Attempt</vt:lpstr>
      <vt:lpstr>Decision Pathways</vt:lpstr>
      <vt:lpstr>High-Risk Patients</vt:lpstr>
      <vt:lpstr>Management Pointers</vt:lpstr>
      <vt:lpstr>Treatment of Suicidal Patients</vt:lpstr>
      <vt:lpstr>Know Your Limits</vt:lpstr>
      <vt:lpstr>Additional resources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Althoff, Rob</dc:creator>
  <cp:lastModifiedBy>Althoff, Rob</cp:lastModifiedBy>
  <cp:revision>9</cp:revision>
  <dcterms:created xsi:type="dcterms:W3CDTF">2026-01-21T14:59:53Z</dcterms:created>
  <dcterms:modified xsi:type="dcterms:W3CDTF">2026-04-08T18:49:32Z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0x010100411BD808027EDD4B9FC45F22115DC339</vt:lpwstr>
  </property>
</Properties>
</file>