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2.xml" ContentType="application/vnd.openxmlformats-officedocument.theme+xml"/>
  <Override PartName="/ppt/theme/themeOverride1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3.xml" ContentType="application/vnd.openxmlformats-officedocument.themeOverride+xml"/>
  <Override PartName="/ppt/notesSlides/notesSlide4.xml" ContentType="application/vnd.openxmlformats-officedocument.presentationml.notesSlide+xml"/>
  <Override PartName="/ppt/theme/themeOverride14.xml" ContentType="application/vnd.openxmlformats-officedocument.themeOverride+xml"/>
  <Override PartName="/ppt/notesSlides/notesSlide5.xml" ContentType="application/vnd.openxmlformats-officedocument.presentationml.notesSlide+xml"/>
  <Override PartName="/ppt/theme/themeOverride1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2"/>
  </p:notesMasterIdLst>
  <p:sldIdLst>
    <p:sldId id="351" r:id="rId5"/>
    <p:sldId id="256" r:id="rId6"/>
    <p:sldId id="346" r:id="rId7"/>
    <p:sldId id="343" r:id="rId8"/>
    <p:sldId id="264" r:id="rId9"/>
    <p:sldId id="305" r:id="rId10"/>
    <p:sldId id="308" r:id="rId11"/>
    <p:sldId id="317" r:id="rId12"/>
    <p:sldId id="332" r:id="rId13"/>
    <p:sldId id="324" r:id="rId14"/>
    <p:sldId id="325" r:id="rId15"/>
    <p:sldId id="326" r:id="rId16"/>
    <p:sldId id="319" r:id="rId17"/>
    <p:sldId id="320" r:id="rId18"/>
    <p:sldId id="348" r:id="rId19"/>
    <p:sldId id="328" r:id="rId20"/>
    <p:sldId id="330" r:id="rId21"/>
    <p:sldId id="342" r:id="rId22"/>
    <p:sldId id="331" r:id="rId23"/>
    <p:sldId id="350" r:id="rId24"/>
    <p:sldId id="334" r:id="rId25"/>
    <p:sldId id="318" r:id="rId26"/>
    <p:sldId id="304" r:id="rId27"/>
    <p:sldId id="347" r:id="rId28"/>
    <p:sldId id="349" r:id="rId29"/>
    <p:sldId id="321" r:id="rId30"/>
    <p:sldId id="344" r:id="rId31"/>
    <p:sldId id="329" r:id="rId32"/>
    <p:sldId id="323" r:id="rId33"/>
    <p:sldId id="333" r:id="rId34"/>
    <p:sldId id="335" r:id="rId35"/>
    <p:sldId id="336" r:id="rId36"/>
    <p:sldId id="337" r:id="rId37"/>
    <p:sldId id="338" r:id="rId38"/>
    <p:sldId id="339" r:id="rId39"/>
    <p:sldId id="340" r:id="rId40"/>
    <p:sldId id="34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47" autoAdjust="0"/>
    <p:restoredTop sz="80178" autoAdjust="0"/>
  </p:normalViewPr>
  <p:slideViewPr>
    <p:cSldViewPr snapToGrid="0">
      <p:cViewPr varScale="1">
        <p:scale>
          <a:sx n="50" d="100"/>
          <a:sy n="50" d="100"/>
        </p:scale>
        <p:origin x="1492"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thoff, Rob" userId="d3a6be77-a378-406d-b453-a7f650687276" providerId="ADAL" clId="{C842A7B1-731E-4E69-B917-C99BCA532959}"/>
    <pc:docChg chg="custSel addSld modSld sldOrd">
      <pc:chgData name="Althoff, Rob" userId="d3a6be77-a378-406d-b453-a7f650687276" providerId="ADAL" clId="{C842A7B1-731E-4E69-B917-C99BCA532959}" dt="2026-04-09T17:34:44.573" v="30" actId="20577"/>
      <pc:docMkLst>
        <pc:docMk/>
      </pc:docMkLst>
      <pc:sldChg chg="addSp delSp modSp new mod ord modClrScheme chgLayout">
        <pc:chgData name="Althoff, Rob" userId="d3a6be77-a378-406d-b453-a7f650687276" providerId="ADAL" clId="{C842A7B1-731E-4E69-B917-C99BCA532959}" dt="2026-04-09T17:34:44.573" v="30" actId="20577"/>
        <pc:sldMkLst>
          <pc:docMk/>
          <pc:sldMk cId="644287887" sldId="351"/>
        </pc:sldMkLst>
        <pc:spChg chg="del mod ord">
          <ac:chgData name="Althoff, Rob" userId="d3a6be77-a378-406d-b453-a7f650687276" providerId="ADAL" clId="{C842A7B1-731E-4E69-B917-C99BCA532959}" dt="2026-04-09T17:34:35.512" v="3" actId="700"/>
          <ac:spMkLst>
            <pc:docMk/>
            <pc:sldMk cId="644287887" sldId="351"/>
            <ac:spMk id="2" creationId="{F85B511A-1321-4583-BCB8-417D71168276}"/>
          </ac:spMkLst>
        </pc:spChg>
        <pc:spChg chg="del mod ord">
          <ac:chgData name="Althoff, Rob" userId="d3a6be77-a378-406d-b453-a7f650687276" providerId="ADAL" clId="{C842A7B1-731E-4E69-B917-C99BCA532959}" dt="2026-04-09T17:34:35.512" v="3" actId="700"/>
          <ac:spMkLst>
            <pc:docMk/>
            <pc:sldMk cId="644287887" sldId="351"/>
            <ac:spMk id="3" creationId="{1D7D72FA-06F0-228C-0B32-79F7C26B09E1}"/>
          </ac:spMkLst>
        </pc:spChg>
        <pc:spChg chg="add mod ord">
          <ac:chgData name="Althoff, Rob" userId="d3a6be77-a378-406d-b453-a7f650687276" providerId="ADAL" clId="{C842A7B1-731E-4E69-B917-C99BCA532959}" dt="2026-04-09T17:34:44.573" v="30" actId="20577"/>
          <ac:spMkLst>
            <pc:docMk/>
            <pc:sldMk cId="644287887" sldId="351"/>
            <ac:spMk id="4" creationId="{DBB4EA94-E3C7-8663-B65D-39DB1A6ADC60}"/>
          </ac:spMkLst>
        </pc:spChg>
        <pc:spChg chg="add mod ord">
          <ac:chgData name="Althoff, Rob" userId="d3a6be77-a378-406d-b453-a7f650687276" providerId="ADAL" clId="{C842A7B1-731E-4E69-B917-C99BCA532959}" dt="2026-04-09T17:34:35.512" v="3" actId="700"/>
          <ac:spMkLst>
            <pc:docMk/>
            <pc:sldMk cId="644287887" sldId="351"/>
            <ac:spMk id="5" creationId="{585D197D-B464-21F3-1637-E54F133DCD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ADFBD-CAB7-43A1-B261-7842FD160A27}"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4E9F8-92F8-4B55-82EC-A02EDCD01654}" type="slidenum">
              <a:rPr lang="en-US" smtClean="0"/>
              <a:t>‹#›</a:t>
            </a:fld>
            <a:endParaRPr lang="en-US"/>
          </a:p>
        </p:txBody>
      </p:sp>
    </p:spTree>
    <p:extLst>
      <p:ext uri="{BB962C8B-B14F-4D97-AF65-F5344CB8AC3E}">
        <p14:creationId xmlns:p14="http://schemas.microsoft.com/office/powerpoint/2010/main" val="142604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amanetwork.com/journals/jama/fullarticle/10.1001/jama.2023.0589?utm_source=openevidence&amp;utm_medium=referra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pubmed.ncbi.nlm.nih.gov/34688371"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ppi.org/products/dsm"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pubmed.ncbi.nlm.nih.gov/40279864" TargetMode="External"/><Relationship Id="rId4" Type="http://schemas.openxmlformats.org/officeDocument/2006/relationships/hyperlink" Target="https://jamanetwork.com/journals/jama/fullarticle/10.1001/jama.2023.0589?utm_source=openevidence&amp;utm_medium=referra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jamanetwork.com/journals/jamapsychiatry/fullarticle/10.1001/jamapsychiatry.2020.3598?utm_source=openevidence&amp;utm_medium=referra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jamanetwork.com/journals/jamapsychiatry/fullarticle/10.1001/jamapsychiatry.2020.3598?utm_source=openevidence&amp;utm_medium=referra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ubmed.ncbi.nlm.nih.gov/34688371"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jamanetwork.com/journals/jama/fullarticle/10.1001/jama.2023.0589?utm_source=openevidence&amp;utm_medium=referra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pubmed.ncbi.nlm.nih.gov/34688371"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ejm.org/doi/full/10.1056/NEJMra2120164?utm_source=openevidenc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jamanetwork.com/journals/jama/fullarticle/10.1001/jama.2023.0589?utm_source=openevidence&amp;utm_medium=referra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jamanetwork.com/journals/jama/fullarticle/10.1001/jama.2023.0589?utm_source=openevidence&amp;utm_medium=referral"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pubmed.ncbi.nlm.nih.gov/34688371" TargetMode="External"/><Relationship Id="rId4" Type="http://schemas.openxmlformats.org/officeDocument/2006/relationships/hyperlink" Target="https://pubmed.ncbi.nlm.nih.gov/30599336"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ejm.org/doi/full/10.1056/NEJMra2120164?utm_source=openevidence"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pubmed.ncbi.nlm.nih.gov/34040555"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ubmed.ncbi.nlm.nih.gov/25706217" TargetMode="External"/><Relationship Id="rId7" Type="http://schemas.openxmlformats.org/officeDocument/2006/relationships/hyperlink" Target="https://pubmed.ncbi.nlm.nih.gov/34688371"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nejm.org/doi/full/10.1056/NEJMra2120164?utm_source=openevidence" TargetMode="External"/><Relationship Id="rId5" Type="http://schemas.openxmlformats.org/officeDocument/2006/relationships/hyperlink" Target="https://pubmed.ncbi.nlm.nih.gov/30307832" TargetMode="External"/><Relationship Id="rId4" Type="http://schemas.openxmlformats.org/officeDocument/2006/relationships/hyperlink" Target="https://pubmed.ncbi.nlm.nih.gov/3480974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amanetwork.com/journals/jama/fullarticle/10.1001/jama.2023.0589?utm_source=openevidence&amp;utm_medium=referra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pubmed.ncbi.nlm.nih.gov/34688371" TargetMode="External"/><Relationship Id="rId4" Type="http://schemas.openxmlformats.org/officeDocument/2006/relationships/hyperlink" Target="https://www.nejm.org/doi/full/10.1056/NEJMra2120164?utm_source=openevidenc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jamanetwork.com/journals/jama/fullarticle/10.1001/jama.2023.0589?utm_source=openevidence&amp;utm_medium=referra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pubmed.ncbi.nlm.nih.gov/26272790" TargetMode="External"/><Relationship Id="rId3" Type="http://schemas.openxmlformats.org/officeDocument/2006/relationships/hyperlink" Target="https://pubmed.ncbi.nlm.nih.gov/24077643" TargetMode="External"/><Relationship Id="rId7" Type="http://schemas.openxmlformats.org/officeDocument/2006/relationships/hyperlink" Target="https://pubmed.ncbi.nlm.nih.gov/26305891"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pubmed.ncbi.nlm.nih.gov/39777194" TargetMode="External"/><Relationship Id="rId5" Type="http://schemas.openxmlformats.org/officeDocument/2006/relationships/hyperlink" Target="https://pubmed.ncbi.nlm.nih.gov/32090784" TargetMode="External"/><Relationship Id="rId4" Type="http://schemas.openxmlformats.org/officeDocument/2006/relationships/hyperlink" Target="https://pubmed.ncbi.nlm.nih.gov/1586379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These patients are among the most frequent users of emergency services—and among the most challenging to help. Understanding them will make you more effective AND less frustrated.</a:t>
            </a:r>
          </a:p>
          <a:p>
            <a:endParaRPr lang="en-US" sz="1200" b="0" i="0"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2</a:t>
            </a:fld>
            <a:endParaRPr lang="en-US"/>
          </a:p>
        </p:txBody>
      </p:sp>
    </p:spTree>
    <p:extLst>
      <p:ext uri="{BB962C8B-B14F-4D97-AF65-F5344CB8AC3E}">
        <p14:creationId xmlns:p14="http://schemas.microsoft.com/office/powerpoint/2010/main" val="2897111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Debrief after hard contacts. Use peer support. Recognize the signs of compassion fatigue in yourself and your team. Taking care of your own regulation is not separate from good patient care. It is good patient care.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SLIDE 11: Managing Countertransference - Practical Strategies</a:t>
            </a:r>
          </a:p>
          <a:p>
            <a:r>
              <a:rPr lang="en-US" sz="1200" b="1" i="0" kern="1200" dirty="0">
                <a:solidFill>
                  <a:schemeClr val="tx1"/>
                </a:solidFill>
                <a:effectLst/>
                <a:latin typeface="+mn-lt"/>
                <a:ea typeface="+mn-ea"/>
                <a:cs typeface="+mn-cs"/>
              </a:rPr>
              <a:t>Recognize Your Reactions:</a:t>
            </a:r>
            <a:r>
              <a:rPr lang="en-US" sz="1200" b="0" i="0" kern="1200" dirty="0">
                <a:solidFill>
                  <a:schemeClr val="tx1"/>
                </a:solidFill>
                <a:effectLst/>
                <a:latin typeface="+mn-lt"/>
                <a:ea typeface="+mn-ea"/>
                <a:cs typeface="+mn-cs"/>
              </a:rPr>
              <a:t> [9][14][19]</a:t>
            </a:r>
          </a:p>
          <a:p>
            <a:r>
              <a:rPr lang="en-US" sz="1200" b="1" i="0" kern="1200" dirty="0">
                <a:solidFill>
                  <a:schemeClr val="tx1"/>
                </a:solidFill>
                <a:effectLst/>
                <a:latin typeface="+mn-lt"/>
                <a:ea typeface="+mn-ea"/>
                <a:cs typeface="+mn-cs"/>
              </a:rPr>
              <a:t>Notice</a:t>
            </a:r>
            <a:r>
              <a:rPr lang="en-US" sz="1200" b="0" i="0" kern="1200" dirty="0">
                <a:solidFill>
                  <a:schemeClr val="tx1"/>
                </a:solidFill>
                <a:effectLst/>
                <a:latin typeface="+mn-lt"/>
                <a:ea typeface="+mn-ea"/>
                <a:cs typeface="+mn-cs"/>
              </a:rPr>
              <a:t> when you feel unusually frustrated, helpless, or angry</a:t>
            </a:r>
          </a:p>
          <a:p>
            <a:r>
              <a:rPr lang="en-US" sz="1200" b="1" i="0" kern="1200" dirty="0">
                <a:solidFill>
                  <a:schemeClr val="tx1"/>
                </a:solidFill>
                <a:effectLst/>
                <a:latin typeface="+mn-lt"/>
                <a:ea typeface="+mn-ea"/>
                <a:cs typeface="+mn-cs"/>
              </a:rPr>
              <a:t>Pause</a:t>
            </a:r>
            <a:r>
              <a:rPr lang="en-US" sz="1200" b="0" i="0" kern="1200" dirty="0">
                <a:solidFill>
                  <a:schemeClr val="tx1"/>
                </a:solidFill>
                <a:effectLst/>
                <a:latin typeface="+mn-lt"/>
                <a:ea typeface="+mn-ea"/>
                <a:cs typeface="+mn-cs"/>
              </a:rPr>
              <a:t> before reacting</a:t>
            </a:r>
          </a:p>
          <a:p>
            <a:r>
              <a:rPr lang="en-US" sz="1200" b="1" i="0" kern="1200" dirty="0">
                <a:solidFill>
                  <a:schemeClr val="tx1"/>
                </a:solidFill>
                <a:effectLst/>
                <a:latin typeface="+mn-lt"/>
                <a:ea typeface="+mn-ea"/>
                <a:cs typeface="+mn-cs"/>
              </a:rPr>
              <a:t>Name</a:t>
            </a:r>
            <a:r>
              <a:rPr lang="en-US" sz="1200" b="0" i="0" kern="1200" dirty="0">
                <a:solidFill>
                  <a:schemeClr val="tx1"/>
                </a:solidFill>
                <a:effectLst/>
                <a:latin typeface="+mn-lt"/>
                <a:ea typeface="+mn-ea"/>
                <a:cs typeface="+mn-cs"/>
              </a:rPr>
              <a:t> the feeling internally ("I'm feeling manipulated right now")</a:t>
            </a:r>
          </a:p>
          <a:p>
            <a:r>
              <a:rPr lang="en-US" sz="1200" b="1" i="0" kern="1200" dirty="0">
                <a:solidFill>
                  <a:schemeClr val="tx1"/>
                </a:solidFill>
                <a:effectLst/>
                <a:latin typeface="+mn-lt"/>
                <a:ea typeface="+mn-ea"/>
                <a:cs typeface="+mn-cs"/>
              </a:rPr>
              <a:t>Reframe</a:t>
            </a:r>
            <a:r>
              <a:rPr lang="en-US" sz="1200" b="0" i="0" kern="1200" dirty="0">
                <a:solidFill>
                  <a:schemeClr val="tx1"/>
                </a:solidFill>
                <a:effectLst/>
                <a:latin typeface="+mn-lt"/>
                <a:ea typeface="+mn-ea"/>
                <a:cs typeface="+mn-cs"/>
              </a:rPr>
              <a:t>: "This is information about their distress, not about me"</a:t>
            </a:r>
          </a:p>
          <a:p>
            <a:r>
              <a:rPr lang="en-US" sz="1200" b="1" i="0" kern="1200" dirty="0">
                <a:solidFill>
                  <a:schemeClr val="tx1"/>
                </a:solidFill>
                <a:effectLst/>
                <a:latin typeface="+mn-lt"/>
                <a:ea typeface="+mn-ea"/>
                <a:cs typeface="+mn-cs"/>
              </a:rPr>
              <a:t>Strategies That Help:</a:t>
            </a:r>
            <a:r>
              <a:rPr lang="en-US" sz="1200" b="0" i="0" kern="1200" dirty="0">
                <a:solidFill>
                  <a:schemeClr val="tx1"/>
                </a:solidFill>
                <a:effectLst/>
                <a:latin typeface="+mn-lt"/>
                <a:ea typeface="+mn-ea"/>
                <a:cs typeface="+mn-cs"/>
              </a:rPr>
              <a:t> [9][19]</a:t>
            </a:r>
          </a:p>
          <a:p>
            <a:r>
              <a:rPr lang="en-US" sz="1200" b="1" i="0" kern="1200" dirty="0">
                <a:solidFill>
                  <a:schemeClr val="tx1"/>
                </a:solidFill>
                <a:effectLst/>
                <a:latin typeface="+mn-lt"/>
                <a:ea typeface="+mn-ea"/>
                <a:cs typeface="+mn-cs"/>
              </a:rPr>
              <a:t>Set clear boundaries while maintaining empathy</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Avoid responding to provocative behavior</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Avoid polypharmacotherapy</a:t>
            </a:r>
            <a:r>
              <a:rPr lang="en-US" sz="1200" b="0" i="0" kern="1200" dirty="0">
                <a:solidFill>
                  <a:schemeClr val="tx1"/>
                </a:solidFill>
                <a:effectLst/>
                <a:latin typeface="+mn-lt"/>
                <a:ea typeface="+mn-ea"/>
                <a:cs typeface="+mn-cs"/>
              </a:rPr>
              <a:t> (don't prescribe out of frustration)</a:t>
            </a:r>
          </a:p>
          <a:p>
            <a:r>
              <a:rPr lang="en-US" sz="1200" b="1" i="0" kern="1200" dirty="0">
                <a:solidFill>
                  <a:schemeClr val="tx1"/>
                </a:solidFill>
                <a:effectLst/>
                <a:latin typeface="+mn-lt"/>
                <a:ea typeface="+mn-ea"/>
                <a:cs typeface="+mn-cs"/>
              </a:rPr>
              <a:t>Establish a helpful alliance</a:t>
            </a:r>
            <a:r>
              <a:rPr lang="en-US" sz="1200" b="0" i="0" kern="1200" dirty="0">
                <a:solidFill>
                  <a:schemeClr val="tx1"/>
                </a:solidFill>
                <a:effectLst/>
                <a:latin typeface="+mn-lt"/>
                <a:ea typeface="+mn-ea"/>
                <a:cs typeface="+mn-cs"/>
              </a:rPr>
              <a:t> through understanding, acceptance, and empathy</a:t>
            </a:r>
          </a:p>
          <a:p>
            <a:r>
              <a:rPr lang="en-US" sz="1200" b="1" i="0" kern="1200" dirty="0">
                <a:solidFill>
                  <a:schemeClr val="tx1"/>
                </a:solidFill>
                <a:effectLst/>
                <a:latin typeface="+mn-lt"/>
                <a:ea typeface="+mn-ea"/>
                <a:cs typeface="+mn-cs"/>
              </a:rPr>
              <a:t>Avoid preconceptions</a:t>
            </a:r>
            <a:r>
              <a:rPr lang="en-US" sz="1200" b="0" i="0" kern="1200" dirty="0">
                <a:solidFill>
                  <a:schemeClr val="tx1"/>
                </a:solidFill>
                <a:effectLst/>
                <a:latin typeface="+mn-lt"/>
                <a:ea typeface="+mn-ea"/>
                <a:cs typeface="+mn-cs"/>
              </a:rPr>
              <a:t> such as viewing patients as "intentionally difficult" or "untreatable"</a:t>
            </a:r>
          </a:p>
          <a:p>
            <a:r>
              <a:rPr lang="en-US" sz="1200" b="1" i="0" kern="1200" dirty="0">
                <a:solidFill>
                  <a:schemeClr val="tx1"/>
                </a:solidFill>
                <a:effectLst/>
                <a:latin typeface="+mn-lt"/>
                <a:ea typeface="+mn-ea"/>
                <a:cs typeface="+mn-cs"/>
              </a:rPr>
              <a:t>Open communication</a:t>
            </a:r>
            <a:r>
              <a:rPr lang="en-US" sz="1200" b="0" i="0" kern="1200" dirty="0">
                <a:solidFill>
                  <a:schemeClr val="tx1"/>
                </a:solidFill>
                <a:effectLst/>
                <a:latin typeface="+mn-lt"/>
                <a:ea typeface="+mn-ea"/>
                <a:cs typeface="+mn-cs"/>
              </a:rPr>
              <a:t> with all treating clinicians to avoid "splitting"</a:t>
            </a:r>
          </a:p>
          <a:p>
            <a:r>
              <a:rPr lang="en-US" sz="1200" b="1" i="0" kern="1200" dirty="0">
                <a:solidFill>
                  <a:schemeClr val="tx1"/>
                </a:solidFill>
                <a:effectLst/>
                <a:latin typeface="+mn-lt"/>
                <a:ea typeface="+mn-ea"/>
                <a:cs typeface="+mn-cs"/>
              </a:rPr>
              <a:t>Organizational Support:</a:t>
            </a:r>
            <a:r>
              <a:rPr lang="en-US" sz="1200" b="0" i="0" kern="1200" dirty="0">
                <a:solidFill>
                  <a:schemeClr val="tx1"/>
                </a:solidFill>
                <a:effectLst/>
                <a:latin typeface="+mn-lt"/>
                <a:ea typeface="+mn-ea"/>
                <a:cs typeface="+mn-cs"/>
              </a:rPr>
              <a:t> [18-19]</a:t>
            </a:r>
          </a:p>
          <a:p>
            <a:r>
              <a:rPr lang="en-US" sz="1200" b="0" i="0" kern="1200" dirty="0">
                <a:solidFill>
                  <a:schemeClr val="tx1"/>
                </a:solidFill>
                <a:effectLst/>
                <a:latin typeface="+mn-lt"/>
                <a:ea typeface="+mn-ea"/>
                <a:cs typeface="+mn-cs"/>
              </a:rPr>
              <a:t>Clinical supervision</a:t>
            </a:r>
          </a:p>
          <a:p>
            <a:r>
              <a:rPr lang="en-US" sz="1200" b="0" i="0" kern="1200" dirty="0">
                <a:solidFill>
                  <a:schemeClr val="tx1"/>
                </a:solidFill>
                <a:effectLst/>
                <a:latin typeface="+mn-lt"/>
                <a:ea typeface="+mn-ea"/>
                <a:cs typeface="+mn-cs"/>
              </a:rPr>
              <a:t>Training in personality disorder management</a:t>
            </a:r>
          </a:p>
          <a:p>
            <a:r>
              <a:rPr lang="en-US" sz="1200" b="0" i="0" kern="1200" dirty="0">
                <a:solidFill>
                  <a:schemeClr val="tx1"/>
                </a:solidFill>
                <a:effectLst/>
                <a:latin typeface="+mn-lt"/>
                <a:ea typeface="+mn-ea"/>
                <a:cs typeface="+mn-cs"/>
              </a:rPr>
              <a:t>Personal psychotherapy for staff (reduces perceived difficulties)</a:t>
            </a:r>
          </a:p>
          <a:p>
            <a:r>
              <a:rPr lang="en-US" sz="1200" b="0" i="0" kern="1200" dirty="0">
                <a:solidFill>
                  <a:schemeClr val="tx1"/>
                </a:solidFill>
                <a:effectLst/>
                <a:latin typeface="+mn-lt"/>
                <a:ea typeface="+mn-ea"/>
                <a:cs typeface="+mn-cs"/>
              </a:rPr>
              <a:t>Team debriefing after difficult encounters</a:t>
            </a:r>
          </a:p>
          <a:p>
            <a:r>
              <a:rPr lang="en-US" sz="1200" b="1" i="0" kern="1200" dirty="0">
                <a:solidFill>
                  <a:schemeClr val="tx1"/>
                </a:solidFill>
                <a:effectLst/>
                <a:latin typeface="+mn-lt"/>
                <a:ea typeface="+mn-ea"/>
                <a:cs typeface="+mn-cs"/>
              </a:rPr>
              <a:t>Clinical Pearl</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Higher education and training</a:t>
            </a:r>
            <a:r>
              <a:rPr lang="en-US" sz="1200" b="0" i="0" kern="1200" dirty="0">
                <a:solidFill>
                  <a:schemeClr val="tx1"/>
                </a:solidFill>
                <a:effectLst/>
                <a:latin typeface="+mn-lt"/>
                <a:ea typeface="+mn-ea"/>
                <a:cs typeface="+mn-cs"/>
              </a:rPr>
              <a:t> in personality disorders reduces perceived difficulties and improves attitudes.</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11</a:t>
            </a:fld>
            <a:endParaRPr lang="en-US"/>
          </a:p>
        </p:txBody>
      </p:sp>
    </p:spTree>
    <p:extLst>
      <p:ext uri="{BB962C8B-B14F-4D97-AF65-F5344CB8AC3E}">
        <p14:creationId xmlns:p14="http://schemas.microsoft.com/office/powerpoint/2010/main" val="3804000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Key Principle</a:t>
            </a:r>
            <a:r>
              <a:rPr lang="en-US" sz="1200" b="0" i="0" kern="1200" dirty="0">
                <a:solidFill>
                  <a:schemeClr val="tx1"/>
                </a:solidFill>
                <a:effectLst/>
                <a:latin typeface="+mn-lt"/>
                <a:ea typeface="+mn-ea"/>
                <a:cs typeface="+mn-cs"/>
              </a:rPr>
              <a:t>: The therapeutic relationship should be characterized by </a:t>
            </a:r>
            <a:r>
              <a:rPr lang="en-US" sz="1200" b="1" i="0" kern="1200" dirty="0">
                <a:solidFill>
                  <a:schemeClr val="tx1"/>
                </a:solidFill>
                <a:effectLst/>
                <a:latin typeface="+mn-lt"/>
                <a:ea typeface="+mn-ea"/>
                <a:cs typeface="+mn-cs"/>
              </a:rPr>
              <a:t>appreciation of the patient's subjective needs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clear orientation towards problem-solving</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9.</a:t>
            </a:r>
            <a:r>
              <a:rPr lang="en-US" sz="1200" b="0" i="0" u="none" strike="noStrike" kern="1200" dirty="0">
                <a:solidFill>
                  <a:schemeClr val="tx1"/>
                </a:solidFill>
                <a:effectLst/>
                <a:latin typeface="+mn-lt"/>
                <a:ea typeface="+mn-ea"/>
                <a:cs typeface="+mn-cs"/>
                <a:hlinkClick r:id="rId3"/>
              </a:rPr>
              <a:t>Borderline Personality Disorder: A Review.</a:t>
            </a:r>
            <a:endParaRPr lang="en-US" dirty="0"/>
          </a:p>
          <a:p>
            <a:r>
              <a:rPr lang="en-US" sz="1200" b="0" i="0" kern="1200" dirty="0">
                <a:solidFill>
                  <a:schemeClr val="tx1"/>
                </a:solidFill>
                <a:effectLst/>
                <a:latin typeface="+mn-lt"/>
                <a:ea typeface="+mn-ea"/>
                <a:cs typeface="+mn-cs"/>
              </a:rPr>
              <a:t>The Journal of the American Medical Association. 2023. Leichsenring F, Heim N, </a:t>
            </a:r>
            <a:r>
              <a:rPr lang="en-US" sz="1200" b="0" i="0" kern="1200" dirty="0" err="1">
                <a:solidFill>
                  <a:schemeClr val="tx1"/>
                </a:solidFill>
                <a:effectLst/>
                <a:latin typeface="+mn-lt"/>
                <a:ea typeface="+mn-ea"/>
                <a:cs typeface="+mn-cs"/>
              </a:rPr>
              <a:t>Leweke</a:t>
            </a:r>
            <a:r>
              <a:rPr lang="en-US" sz="1200" b="0" i="0" kern="1200" dirty="0">
                <a:solidFill>
                  <a:schemeClr val="tx1"/>
                </a:solidFill>
                <a:effectLst/>
                <a:latin typeface="+mn-lt"/>
                <a:ea typeface="+mn-ea"/>
                <a:cs typeface="+mn-cs"/>
              </a:rPr>
              <a:t> F, et al.</a:t>
            </a:r>
          </a:p>
          <a:p>
            <a:endParaRPr lang="en-US" dirty="0"/>
          </a:p>
          <a:p>
            <a:r>
              <a:rPr lang="en-US" sz="1200" b="0" i="0" kern="1200" dirty="0">
                <a:solidFill>
                  <a:schemeClr val="tx1"/>
                </a:solidFill>
                <a:effectLst/>
                <a:latin typeface="+mn-lt"/>
                <a:ea typeface="+mn-ea"/>
                <a:cs typeface="+mn-cs"/>
              </a:rPr>
              <a:t>5.</a:t>
            </a:r>
            <a:r>
              <a:rPr lang="en-US" sz="1200" b="0" i="0" u="none" strike="noStrike" kern="1200" dirty="0">
                <a:solidFill>
                  <a:schemeClr val="tx1"/>
                </a:solidFill>
                <a:effectLst/>
                <a:latin typeface="+mn-lt"/>
                <a:ea typeface="+mn-ea"/>
                <a:cs typeface="+mn-cs"/>
                <a:hlinkClick r:id="rId4"/>
              </a:rPr>
              <a:t>Borderline Personality Disorder.</a:t>
            </a:r>
            <a:endParaRPr lang="en-US" dirty="0"/>
          </a:p>
          <a:p>
            <a:r>
              <a:rPr lang="en-US" sz="1200" b="0" i="0" kern="1200" dirty="0">
                <a:solidFill>
                  <a:schemeClr val="tx1"/>
                </a:solidFill>
                <a:effectLst/>
                <a:latin typeface="+mn-lt"/>
                <a:ea typeface="+mn-ea"/>
                <a:cs typeface="+mn-cs"/>
              </a:rPr>
              <a:t>Lancet. 2021. Bohus M, Stoffers-Winterling J, Sharp C, et al.</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12</a:t>
            </a:fld>
            <a:endParaRPr lang="en-US"/>
          </a:p>
        </p:txBody>
      </p:sp>
    </p:spTree>
    <p:extLst>
      <p:ext uri="{BB962C8B-B14F-4D97-AF65-F5344CB8AC3E}">
        <p14:creationId xmlns:p14="http://schemas.microsoft.com/office/powerpoint/2010/main" val="2222720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7.</a:t>
            </a:r>
            <a:r>
              <a:rPr lang="en-US" sz="1200" b="0" i="0" u="none" strike="noStrike" kern="1200" dirty="0">
                <a:solidFill>
                  <a:schemeClr val="tx1"/>
                </a:solidFill>
                <a:effectLst/>
                <a:latin typeface="+mn-lt"/>
                <a:ea typeface="+mn-ea"/>
                <a:cs typeface="+mn-cs"/>
                <a:hlinkClick r:id="rId3"/>
              </a:rPr>
              <a:t>Diagnostic and Statistical Manual of Mental Disorders.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American Psychiatric Association (2022). 2022. Dilip V. </a:t>
            </a:r>
            <a:r>
              <a:rPr lang="en-US" sz="1200" b="0" i="0" kern="1200" dirty="0" err="1">
                <a:solidFill>
                  <a:schemeClr val="tx1"/>
                </a:solidFill>
                <a:effectLst/>
                <a:latin typeface="+mn-lt"/>
                <a:ea typeface="+mn-ea"/>
                <a:cs typeface="+mn-cs"/>
              </a:rPr>
              <a:t>Jeste</a:t>
            </a:r>
            <a:r>
              <a:rPr lang="en-US" sz="1200" b="0" i="0" kern="1200" dirty="0">
                <a:solidFill>
                  <a:schemeClr val="tx1"/>
                </a:solidFill>
                <a:effectLst/>
                <a:latin typeface="+mn-lt"/>
                <a:ea typeface="+mn-ea"/>
                <a:cs typeface="+mn-cs"/>
              </a:rPr>
              <a:t>, Jeffrey A. Lieberman, David Fassler, et </a:t>
            </a:r>
            <a:r>
              <a:rPr lang="en-US" sz="1200" b="0" i="0" kern="1200" dirty="0" err="1">
                <a:solidFill>
                  <a:schemeClr val="tx1"/>
                </a:solidFill>
                <a:effectLst/>
                <a:latin typeface="+mn-lt"/>
                <a:ea typeface="+mn-ea"/>
                <a:cs typeface="+mn-cs"/>
              </a:rPr>
              <a:t>alGuideline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9.</a:t>
            </a:r>
            <a:r>
              <a:rPr lang="en-US" sz="1200" b="0" i="0" u="none" strike="noStrike" kern="1200" dirty="0">
                <a:solidFill>
                  <a:schemeClr val="tx1"/>
                </a:solidFill>
                <a:effectLst/>
                <a:latin typeface="+mn-lt"/>
                <a:ea typeface="+mn-ea"/>
                <a:cs typeface="+mn-cs"/>
                <a:hlinkClick r:id="rId4"/>
              </a:rPr>
              <a:t>Borderline Personality Disorder: A Review.</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Journal of the American Medical Association. 2023. Leichsenring F, Heim N, </a:t>
            </a:r>
            <a:r>
              <a:rPr lang="en-US" sz="1200" b="0" i="0" kern="1200" dirty="0" err="1">
                <a:solidFill>
                  <a:schemeClr val="tx1"/>
                </a:solidFill>
                <a:effectLst/>
                <a:latin typeface="+mn-lt"/>
                <a:ea typeface="+mn-ea"/>
                <a:cs typeface="+mn-cs"/>
              </a:rPr>
              <a:t>Leweke</a:t>
            </a:r>
            <a:r>
              <a:rPr lang="en-US" sz="1200" b="0" i="0" kern="1200" dirty="0">
                <a:solidFill>
                  <a:schemeClr val="tx1"/>
                </a:solidFill>
                <a:effectLst/>
                <a:latin typeface="+mn-lt"/>
                <a:ea typeface="+mn-ea"/>
                <a:cs typeface="+mn-cs"/>
              </a:rPr>
              <a:t> F, et al.</a:t>
            </a:r>
          </a:p>
          <a:p>
            <a:r>
              <a:rPr lang="en-US" sz="1200" b="0" i="0" kern="1200" dirty="0">
                <a:solidFill>
                  <a:schemeClr val="tx1"/>
                </a:solidFill>
                <a:effectLst/>
                <a:latin typeface="+mn-lt"/>
                <a:ea typeface="+mn-ea"/>
                <a:cs typeface="+mn-cs"/>
              </a:rPr>
              <a:t>10.</a:t>
            </a:r>
            <a:r>
              <a:rPr lang="en-US" sz="1200" b="0" i="0" u="none" strike="noStrike" kern="1200" dirty="0">
                <a:solidFill>
                  <a:schemeClr val="tx1"/>
                </a:solidFill>
                <a:effectLst/>
                <a:latin typeface="+mn-lt"/>
                <a:ea typeface="+mn-ea"/>
                <a:cs typeface="+mn-cs"/>
                <a:hlinkClick r:id="rId5"/>
              </a:rPr>
              <a:t>The Prevalence of Suicide Ideation, Suicide Attempt and Suicide in Borderline Personality Disorder Patients: A Systematic Review and Meta-Analysis.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General Hospital Psychiatry. 2024. Lak M, Shakiba S, </a:t>
            </a:r>
            <a:r>
              <a:rPr lang="en-US" sz="1200" b="0" i="0" kern="1200" dirty="0" err="1">
                <a:solidFill>
                  <a:schemeClr val="tx1"/>
                </a:solidFill>
                <a:effectLst/>
                <a:latin typeface="+mn-lt"/>
                <a:ea typeface="+mn-ea"/>
                <a:cs typeface="+mn-cs"/>
              </a:rPr>
              <a:t>Dolatshahi</a:t>
            </a:r>
            <a:r>
              <a:rPr lang="en-US" sz="1200" b="0" i="0" kern="1200" dirty="0">
                <a:solidFill>
                  <a:schemeClr val="tx1"/>
                </a:solidFill>
                <a:effectLst/>
                <a:latin typeface="+mn-lt"/>
                <a:ea typeface="+mn-ea"/>
                <a:cs typeface="+mn-cs"/>
              </a:rPr>
              <a:t> B, et al.</a:t>
            </a:r>
          </a:p>
          <a:p>
            <a:r>
              <a:rPr lang="en-US" sz="1200" b="0" i="0" kern="1200" dirty="0">
                <a:solidFill>
                  <a:schemeClr val="tx1"/>
                </a:solidFill>
                <a:effectLst/>
                <a:latin typeface="+mn-lt"/>
                <a:ea typeface="+mn-ea"/>
                <a:cs typeface="+mn-cs"/>
              </a:rPr>
              <a:t>9.</a:t>
            </a:r>
            <a:r>
              <a:rPr lang="en-US" sz="1200" b="0" i="0" u="none" strike="noStrike" kern="1200" dirty="0">
                <a:solidFill>
                  <a:schemeClr val="tx1"/>
                </a:solidFill>
                <a:effectLst/>
                <a:latin typeface="+mn-lt"/>
                <a:ea typeface="+mn-ea"/>
                <a:cs typeface="+mn-cs"/>
                <a:hlinkClick r:id="rId4"/>
              </a:rPr>
              <a:t>Borderline Personality Disorder: A Review.</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Journal of the American Medical Association. 2023. Leichsenring F, Heim N, </a:t>
            </a:r>
            <a:r>
              <a:rPr lang="en-US" sz="1200" b="0" i="0" kern="1200" dirty="0" err="1">
                <a:solidFill>
                  <a:schemeClr val="tx1"/>
                </a:solidFill>
                <a:effectLst/>
                <a:latin typeface="+mn-lt"/>
                <a:ea typeface="+mn-ea"/>
                <a:cs typeface="+mn-cs"/>
              </a:rPr>
              <a:t>Leweke</a:t>
            </a:r>
            <a:r>
              <a:rPr lang="en-US" sz="1200" b="0" i="0" kern="1200" dirty="0">
                <a:solidFill>
                  <a:schemeClr val="tx1"/>
                </a:solidFill>
                <a:effectLst/>
                <a:latin typeface="+mn-lt"/>
                <a:ea typeface="+mn-ea"/>
                <a:cs typeface="+mn-cs"/>
              </a:rPr>
              <a:t> F, et al.</a:t>
            </a:r>
          </a:p>
          <a:p>
            <a:r>
              <a:rPr lang="en-US" sz="1200" b="0" i="0" kern="1200" dirty="0">
                <a:solidFill>
                  <a:schemeClr val="tx1"/>
                </a:solidFill>
                <a:effectLst/>
                <a:latin typeface="+mn-lt"/>
                <a:ea typeface="+mn-ea"/>
                <a:cs typeface="+mn-cs"/>
              </a:rPr>
              <a:t>10.</a:t>
            </a:r>
            <a:r>
              <a:rPr lang="en-US" sz="1200" b="0" i="0" u="none" strike="noStrike" kern="1200" dirty="0">
                <a:solidFill>
                  <a:schemeClr val="tx1"/>
                </a:solidFill>
                <a:effectLst/>
                <a:latin typeface="+mn-lt"/>
                <a:ea typeface="+mn-ea"/>
                <a:cs typeface="+mn-cs"/>
                <a:hlinkClick r:id="rId5"/>
              </a:rPr>
              <a:t>The Prevalence of Suicide Ideation, Suicide Attempt and Suicide in Borderline Personality Disorder Patients: A Systematic Review and Meta-Analysis.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General Hospital Psychiatry. 2024. Lak M, Shakiba S, </a:t>
            </a:r>
            <a:r>
              <a:rPr lang="en-US" sz="1200" b="0" i="0" kern="1200" dirty="0" err="1">
                <a:solidFill>
                  <a:schemeClr val="tx1"/>
                </a:solidFill>
                <a:effectLst/>
                <a:latin typeface="+mn-lt"/>
                <a:ea typeface="+mn-ea"/>
                <a:cs typeface="+mn-cs"/>
              </a:rPr>
              <a:t>Dolatshahi</a:t>
            </a:r>
            <a:r>
              <a:rPr lang="en-US" sz="1200" b="0" i="0" kern="1200" dirty="0">
                <a:solidFill>
                  <a:schemeClr val="tx1"/>
                </a:solidFill>
                <a:effectLst/>
                <a:latin typeface="+mn-lt"/>
                <a:ea typeface="+mn-ea"/>
                <a:cs typeface="+mn-cs"/>
              </a:rPr>
              <a:t> B, et al.</a:t>
            </a:r>
          </a:p>
          <a:p>
            <a:r>
              <a:rPr lang="en-US" sz="1200" b="0" i="0" kern="1200" dirty="0">
                <a:solidFill>
                  <a:schemeClr val="tx1"/>
                </a:solidFill>
                <a:effectLst/>
                <a:latin typeface="+mn-lt"/>
                <a:ea typeface="+mn-ea"/>
                <a:cs typeface="+mn-cs"/>
              </a:rPr>
              <a:t>10.</a:t>
            </a:r>
            <a:r>
              <a:rPr lang="en-US" sz="1200" b="0" i="0" u="none" strike="noStrike" kern="1200" dirty="0">
                <a:solidFill>
                  <a:schemeClr val="tx1"/>
                </a:solidFill>
                <a:effectLst/>
                <a:latin typeface="+mn-lt"/>
                <a:ea typeface="+mn-ea"/>
                <a:cs typeface="+mn-cs"/>
                <a:hlinkClick r:id="rId5"/>
              </a:rPr>
              <a:t>The Prevalence of Suicide Ideation, Suicide Attempt and Suicide in Borderline Personality Disorder Patients: A Systematic Review and Meta-Analysis.</a:t>
            </a:r>
            <a:endParaRPr lang="en-US" dirty="0"/>
          </a:p>
          <a:p>
            <a:r>
              <a:rPr lang="en-US" sz="1200" b="0" i="0" kern="1200" dirty="0">
                <a:solidFill>
                  <a:schemeClr val="tx1"/>
                </a:solidFill>
                <a:effectLst/>
                <a:latin typeface="+mn-lt"/>
                <a:ea typeface="+mn-ea"/>
                <a:cs typeface="+mn-cs"/>
              </a:rPr>
              <a:t>General Hospital Psychiatry. 2024. Lak M, Shakiba S, </a:t>
            </a:r>
            <a:r>
              <a:rPr lang="en-US" sz="1200" b="0" i="0" kern="1200" dirty="0" err="1">
                <a:solidFill>
                  <a:schemeClr val="tx1"/>
                </a:solidFill>
                <a:effectLst/>
                <a:latin typeface="+mn-lt"/>
                <a:ea typeface="+mn-ea"/>
                <a:cs typeface="+mn-cs"/>
              </a:rPr>
              <a:t>Dolatshahi</a:t>
            </a:r>
            <a:r>
              <a:rPr lang="en-US" sz="1200" b="0" i="0" kern="1200" dirty="0">
                <a:solidFill>
                  <a:schemeClr val="tx1"/>
                </a:solidFill>
                <a:effectLst/>
                <a:latin typeface="+mn-lt"/>
                <a:ea typeface="+mn-ea"/>
                <a:cs typeface="+mn-cs"/>
              </a:rPr>
              <a:t> B, et al.</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13</a:t>
            </a:fld>
            <a:endParaRPr lang="en-US"/>
          </a:p>
        </p:txBody>
      </p:sp>
    </p:spTree>
    <p:extLst>
      <p:ext uri="{BB962C8B-B14F-4D97-AF65-F5344CB8AC3E}">
        <p14:creationId xmlns:p14="http://schemas.microsoft.com/office/powerpoint/2010/main" val="307552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a:t>
            </a:r>
            <a:r>
              <a:rPr lang="en-US" sz="1200" b="0" i="0" u="none" strike="noStrike" kern="1200" dirty="0">
                <a:solidFill>
                  <a:schemeClr val="tx1"/>
                </a:solidFill>
                <a:effectLst/>
                <a:latin typeface="+mn-lt"/>
                <a:ea typeface="+mn-ea"/>
                <a:cs typeface="+mn-cs"/>
                <a:hlinkClick r:id="rId3"/>
              </a:rPr>
              <a:t>Association of Borderline Personality Disorder Criteria With Suicide Attempts: Findings From the Collaborative Longitudinal Study of Personality Disorders Over 10 Years of Follow-up.</a:t>
            </a:r>
            <a:endParaRPr lang="en-US" dirty="0"/>
          </a:p>
          <a:p>
            <a:r>
              <a:rPr lang="en-US" sz="1200" b="0" i="0" kern="1200" dirty="0">
                <a:solidFill>
                  <a:schemeClr val="tx1"/>
                </a:solidFill>
                <a:effectLst/>
                <a:latin typeface="+mn-lt"/>
                <a:ea typeface="+mn-ea"/>
                <a:cs typeface="+mn-cs"/>
              </a:rPr>
              <a:t>JAMA Psychiatry. 2021. Yen S, Peters JR, Nishar S, et al.</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14</a:t>
            </a:fld>
            <a:endParaRPr lang="en-US"/>
          </a:p>
        </p:txBody>
      </p:sp>
    </p:spTree>
    <p:extLst>
      <p:ext uri="{BB962C8B-B14F-4D97-AF65-F5344CB8AC3E}">
        <p14:creationId xmlns:p14="http://schemas.microsoft.com/office/powerpoint/2010/main" val="221651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84672-78FD-47B7-3D0C-FC52F4EDE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194FC-5697-5FD7-3931-D0D57E480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F2267A-EDE6-4A52-5C54-39E9C5CDBA9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11.</a:t>
            </a:r>
            <a:r>
              <a:rPr lang="en-US" sz="1200" b="0" i="0" u="none" strike="noStrike" kern="1200" dirty="0">
                <a:solidFill>
                  <a:schemeClr val="tx1"/>
                </a:solidFill>
                <a:effectLst/>
                <a:latin typeface="+mn-lt"/>
                <a:ea typeface="+mn-ea"/>
                <a:cs typeface="+mn-cs"/>
                <a:hlinkClick r:id="rId3"/>
              </a:rPr>
              <a:t>Association of Borderline Personality Disorder Criteria With Suicide Attempts: Findings From the Collaborative Longitudinal Study of Personality Disorders Over 10 Years of Follow-up.</a:t>
            </a:r>
            <a:endParaRPr lang="en-US" dirty="0"/>
          </a:p>
          <a:p>
            <a:r>
              <a:rPr lang="en-US" sz="1200" b="0" i="0" kern="1200" dirty="0">
                <a:solidFill>
                  <a:schemeClr val="tx1"/>
                </a:solidFill>
                <a:effectLst/>
                <a:latin typeface="+mn-lt"/>
                <a:ea typeface="+mn-ea"/>
                <a:cs typeface="+mn-cs"/>
              </a:rPr>
              <a:t>JAMA Psychiatry. 2021. Yen S, Peters JR, Nishar S, et al.</a:t>
            </a:r>
          </a:p>
          <a:p>
            <a:r>
              <a:rPr lang="en-US" sz="1200" b="0" i="0" kern="1200" dirty="0">
                <a:solidFill>
                  <a:schemeClr val="tx1"/>
                </a:solidFill>
                <a:effectLst/>
                <a:latin typeface="+mn-lt"/>
                <a:ea typeface="+mn-ea"/>
                <a:cs typeface="+mn-cs"/>
              </a:rPr>
              <a:t>5.</a:t>
            </a:r>
            <a:r>
              <a:rPr lang="en-US" sz="1200" b="0" i="0" u="none" strike="noStrike" kern="1200" dirty="0">
                <a:solidFill>
                  <a:schemeClr val="tx1"/>
                </a:solidFill>
                <a:effectLst/>
                <a:latin typeface="+mn-lt"/>
                <a:ea typeface="+mn-ea"/>
                <a:cs typeface="+mn-cs"/>
                <a:hlinkClick r:id="rId4"/>
              </a:rPr>
              <a:t>Borderline Personality Disorder.</a:t>
            </a:r>
            <a:endParaRPr lang="en-US" dirty="0"/>
          </a:p>
          <a:p>
            <a:r>
              <a:rPr lang="en-US" sz="1200" b="0" i="0" kern="1200" dirty="0">
                <a:solidFill>
                  <a:schemeClr val="tx1"/>
                </a:solidFill>
                <a:effectLst/>
                <a:latin typeface="+mn-lt"/>
                <a:ea typeface="+mn-ea"/>
                <a:cs typeface="+mn-cs"/>
              </a:rPr>
              <a:t>Lancet. 2021. Bohus M, Stoffers-Winterling J, Sharp C, et al.</a:t>
            </a:r>
          </a:p>
          <a:p>
            <a:endParaRPr lang="en-US" dirty="0"/>
          </a:p>
          <a:p>
            <a:r>
              <a:rPr lang="en-US" dirty="0"/>
              <a:t>Now I need to address self-harm directly because this comes up constantly.</a:t>
            </a:r>
          </a:p>
          <a:p>
            <a:r>
              <a:rPr lang="en-US" dirty="0"/>
              <a:t>For many people with BPD, self-harm is a coping mechanism. It's a way of managing internal pain that has become completely overwhelming. It is not always — not even usually — a firm intent to die. It is the only pressure valve they have.</a:t>
            </a:r>
          </a:p>
          <a:p>
            <a:r>
              <a:rPr lang="en-US" dirty="0"/>
              <a:t>That does not mean you treat it casually. You never treat it casually. But understanding the function changes your response. This person is not performing for you. They are drowning and this is how they've learned to come up for air.</a:t>
            </a:r>
          </a:p>
          <a:p>
            <a:r>
              <a:rPr lang="en-US" dirty="0"/>
              <a:t>And I have to address the elephant in the room. BPD patients are among the most stigmatized in emergency medicine. I hear it in my department. I'm sure you hear it on your radios. 'She's just borderline.' 'He's a frequent flyer, he's fine.' 'She's only doing it for attention.'</a:t>
            </a:r>
          </a:p>
          <a:p>
            <a:r>
              <a:rPr lang="en-US" dirty="0"/>
              <a:t>Here's the clinical reality. Provider frustration and dismissiveness directly worsens outcomes for this population. These patients are exquisitely sensitive to rejection and dismissal — they've experienced it their whole lives. When they sense it from you, it escalates. Every time.</a:t>
            </a:r>
          </a:p>
          <a:p>
            <a:r>
              <a:rPr lang="en-US" dirty="0"/>
              <a:t>Your attitude on scene is part of the clinical intervention. I mean that literally."</a:t>
            </a:r>
          </a:p>
          <a:p>
            <a:endParaRPr lang="en-US" dirty="0"/>
          </a:p>
        </p:txBody>
      </p:sp>
      <p:sp>
        <p:nvSpPr>
          <p:cNvPr id="4" name="Slide Number Placeholder 3">
            <a:extLst>
              <a:ext uri="{FF2B5EF4-FFF2-40B4-BE49-F238E27FC236}">
                <a16:creationId xmlns:a16="http://schemas.microsoft.com/office/drawing/2014/main" id="{6B016B5C-4D4B-294A-A25E-A3B8D598B31A}"/>
              </a:ext>
            </a:extLst>
          </p:cNvPr>
          <p:cNvSpPr>
            <a:spLocks noGrp="1"/>
          </p:cNvSpPr>
          <p:nvPr>
            <p:ph type="sldNum" sz="quarter" idx="5"/>
          </p:nvPr>
        </p:nvSpPr>
        <p:spPr/>
        <p:txBody>
          <a:bodyPr/>
          <a:lstStyle/>
          <a:p>
            <a:fld id="{5C54E9F8-92F8-4B55-82EC-A02EDCD01654}" type="slidenum">
              <a:rPr lang="en-US" smtClean="0"/>
              <a:t>15</a:t>
            </a:fld>
            <a:endParaRPr lang="en-US"/>
          </a:p>
        </p:txBody>
      </p:sp>
    </p:spTree>
    <p:extLst>
      <p:ext uri="{BB962C8B-B14F-4D97-AF65-F5344CB8AC3E}">
        <p14:creationId xmlns:p14="http://schemas.microsoft.com/office/powerpoint/2010/main" val="1343317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9.</a:t>
            </a:r>
            <a:r>
              <a:rPr lang="en-US" sz="1200" b="0" i="0" u="none" strike="noStrike" kern="1200" dirty="0">
                <a:solidFill>
                  <a:schemeClr val="tx1"/>
                </a:solidFill>
                <a:effectLst/>
                <a:latin typeface="+mn-lt"/>
                <a:ea typeface="+mn-ea"/>
                <a:cs typeface="+mn-cs"/>
                <a:hlinkClick r:id="rId3"/>
              </a:rPr>
              <a:t>Borderline Personality Disorder: A Review.</a:t>
            </a:r>
            <a:endParaRPr lang="en-US" dirty="0"/>
          </a:p>
          <a:p>
            <a:r>
              <a:rPr lang="en-US" sz="1200" b="0" i="0" kern="1200" dirty="0">
                <a:solidFill>
                  <a:schemeClr val="tx1"/>
                </a:solidFill>
                <a:effectLst/>
                <a:latin typeface="+mn-lt"/>
                <a:ea typeface="+mn-ea"/>
                <a:cs typeface="+mn-cs"/>
              </a:rPr>
              <a:t>The Journal of the American Medical Association. 2023. Leichsenring F, Heim N, </a:t>
            </a:r>
            <a:r>
              <a:rPr lang="en-US" sz="1200" b="0" i="0" kern="1200" dirty="0" err="1">
                <a:solidFill>
                  <a:schemeClr val="tx1"/>
                </a:solidFill>
                <a:effectLst/>
                <a:latin typeface="+mn-lt"/>
                <a:ea typeface="+mn-ea"/>
                <a:cs typeface="+mn-cs"/>
              </a:rPr>
              <a:t>Leweke</a:t>
            </a:r>
            <a:r>
              <a:rPr lang="en-US" sz="1200" b="0" i="0" kern="1200" dirty="0">
                <a:solidFill>
                  <a:schemeClr val="tx1"/>
                </a:solidFill>
                <a:effectLst/>
                <a:latin typeface="+mn-lt"/>
                <a:ea typeface="+mn-ea"/>
                <a:cs typeface="+mn-cs"/>
              </a:rPr>
              <a:t> F, et al.</a:t>
            </a:r>
          </a:p>
          <a:p>
            <a:r>
              <a:rPr lang="en-US" sz="1200" b="0" i="0" kern="1200" dirty="0">
                <a:solidFill>
                  <a:schemeClr val="tx1"/>
                </a:solidFill>
                <a:effectLst/>
                <a:latin typeface="+mn-lt"/>
                <a:ea typeface="+mn-ea"/>
                <a:cs typeface="+mn-cs"/>
              </a:rPr>
              <a:t>5.</a:t>
            </a:r>
            <a:r>
              <a:rPr lang="en-US" sz="1200" b="0" i="0" u="none" strike="noStrike" kern="1200" dirty="0">
                <a:solidFill>
                  <a:schemeClr val="tx1"/>
                </a:solidFill>
                <a:effectLst/>
                <a:latin typeface="+mn-lt"/>
                <a:ea typeface="+mn-ea"/>
                <a:cs typeface="+mn-cs"/>
                <a:hlinkClick r:id="rId4"/>
              </a:rPr>
              <a:t>Borderline Personality Disorder.</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Lancet. 2021. Bohus M, Stoffers-Winterling J, Sharp C, et al.</a:t>
            </a:r>
          </a:p>
          <a:p>
            <a:endParaRPr lang="en-US" dirty="0"/>
          </a:p>
          <a:p>
            <a:r>
              <a:rPr lang="en-US" sz="1200" b="1" i="0" kern="1200" dirty="0">
                <a:solidFill>
                  <a:schemeClr val="tx1"/>
                </a:solidFill>
                <a:effectLst/>
                <a:latin typeface="+mn-lt"/>
                <a:ea typeface="+mn-ea"/>
                <a:cs typeface="+mn-cs"/>
              </a:rPr>
              <a:t>For Specific Symptoms (2026 Network Meta-Analysis):</a:t>
            </a:r>
            <a:r>
              <a:rPr lang="en-US" sz="1200" b="0" i="0" kern="1200" dirty="0">
                <a:solidFill>
                  <a:schemeClr val="tx1"/>
                </a:solidFill>
                <a:effectLst/>
                <a:latin typeface="+mn-lt"/>
                <a:ea typeface="+mn-ea"/>
                <a:cs typeface="+mn-cs"/>
              </a:rPr>
              <a:t> [21]</a:t>
            </a:r>
          </a:p>
          <a:p>
            <a:r>
              <a:rPr lang="en-US" sz="1200" b="1" i="0" kern="1200" dirty="0">
                <a:solidFill>
                  <a:schemeClr val="tx1"/>
                </a:solidFill>
                <a:effectLst/>
                <a:latin typeface="+mn-lt"/>
                <a:ea typeface="+mn-ea"/>
                <a:cs typeface="+mn-cs"/>
              </a:rPr>
              <a:t>Topiramate, lamotrigine, aripiprazole</a:t>
            </a:r>
            <a:r>
              <a:rPr lang="en-US" sz="1200" b="0" i="0" kern="1200" dirty="0">
                <a:solidFill>
                  <a:schemeClr val="tx1"/>
                </a:solidFill>
                <a:effectLst/>
                <a:latin typeface="+mn-lt"/>
                <a:ea typeface="+mn-ea"/>
                <a:cs typeface="+mn-cs"/>
              </a:rPr>
              <a:t>: Most effective for hostility, aggressiveness, anger (moderate-high evidence)</a:t>
            </a:r>
          </a:p>
          <a:p>
            <a:r>
              <a:rPr lang="en-US" sz="1200" b="1" i="0" kern="1200" dirty="0">
                <a:solidFill>
                  <a:schemeClr val="tx1"/>
                </a:solidFill>
                <a:effectLst/>
                <a:latin typeface="+mn-lt"/>
                <a:ea typeface="+mn-ea"/>
                <a:cs typeface="+mn-cs"/>
              </a:rPr>
              <a:t>Carbamazepine</a:t>
            </a:r>
            <a:r>
              <a:rPr lang="en-US" sz="1200" b="0" i="0" kern="1200" dirty="0">
                <a:solidFill>
                  <a:schemeClr val="tx1"/>
                </a:solidFill>
                <a:effectLst/>
                <a:latin typeface="+mn-lt"/>
                <a:ea typeface="+mn-ea"/>
                <a:cs typeface="+mn-cs"/>
              </a:rPr>
              <a:t>: May improve impulsivity (low evidence)</a:t>
            </a:r>
          </a:p>
          <a:p>
            <a:r>
              <a:rPr lang="en-US" sz="1200" b="1" i="0" kern="1200" dirty="0">
                <a:solidFill>
                  <a:schemeClr val="tx1"/>
                </a:solidFill>
                <a:effectLst/>
                <a:latin typeface="+mn-lt"/>
                <a:ea typeface="+mn-ea"/>
                <a:cs typeface="+mn-cs"/>
              </a:rPr>
              <a:t>Asenapine</a:t>
            </a:r>
            <a:r>
              <a:rPr lang="en-US" sz="1200" b="0" i="0" kern="1200" dirty="0">
                <a:solidFill>
                  <a:schemeClr val="tx1"/>
                </a:solidFill>
                <a:effectLst/>
                <a:latin typeface="+mn-lt"/>
                <a:ea typeface="+mn-ea"/>
                <a:cs typeface="+mn-cs"/>
              </a:rPr>
              <a:t>: May improve emotional dysregulation (very low evidence)</a:t>
            </a:r>
          </a:p>
          <a:p>
            <a:r>
              <a:rPr lang="en-US" sz="1200" b="1" i="0" kern="1200" dirty="0">
                <a:solidFill>
                  <a:schemeClr val="tx1"/>
                </a:solidFill>
                <a:effectLst/>
                <a:latin typeface="+mn-lt"/>
                <a:ea typeface="+mn-ea"/>
                <a:cs typeface="+mn-cs"/>
              </a:rPr>
              <a:t>Alprazolam, haloperidol, valproate</a:t>
            </a:r>
            <a:r>
              <a:rPr lang="en-US" sz="1200" b="0" i="0" kern="1200" dirty="0">
                <a:solidFill>
                  <a:schemeClr val="tx1"/>
                </a:solidFill>
                <a:effectLst/>
                <a:latin typeface="+mn-lt"/>
                <a:ea typeface="+mn-ea"/>
                <a:cs typeface="+mn-cs"/>
              </a:rPr>
              <a:t>: Should NOT be prioritized (low-certainty evidence only)</a:t>
            </a:r>
          </a:p>
          <a:p>
            <a:r>
              <a:rPr lang="en-US" sz="1200" b="1" i="0" kern="1200" dirty="0">
                <a:solidFill>
                  <a:schemeClr val="tx1"/>
                </a:solidFill>
                <a:effectLst/>
                <a:latin typeface="+mn-lt"/>
                <a:ea typeface="+mn-ea"/>
                <a:cs typeface="+mn-cs"/>
              </a:rPr>
              <a:t>Clinical Pearl</a:t>
            </a:r>
            <a:r>
              <a:rPr lang="en-US" sz="1200" b="0" i="0" kern="1200" dirty="0">
                <a:solidFill>
                  <a:schemeClr val="tx1"/>
                </a:solidFill>
                <a:effectLst/>
                <a:latin typeface="+mn-lt"/>
                <a:ea typeface="+mn-ea"/>
                <a:cs typeface="+mn-cs"/>
              </a:rPr>
              <a:t>: Prescription should be </a:t>
            </a:r>
            <a:r>
              <a:rPr lang="en-US" sz="1200" b="1" i="0" kern="1200" dirty="0">
                <a:solidFill>
                  <a:schemeClr val="tx1"/>
                </a:solidFill>
                <a:effectLst/>
                <a:latin typeface="+mn-lt"/>
                <a:ea typeface="+mn-ea"/>
                <a:cs typeface="+mn-cs"/>
              </a:rPr>
              <a:t>limited to specific, individualized indications</a:t>
            </a:r>
            <a:r>
              <a:rPr lang="en-US" sz="1200" b="0" i="0" kern="1200" dirty="0">
                <a:solidFill>
                  <a:schemeClr val="tx1"/>
                </a:solidFill>
                <a:effectLst/>
                <a:latin typeface="+mn-lt"/>
                <a:ea typeface="+mn-ea"/>
                <a:cs typeface="+mn-cs"/>
              </a:rPr>
              <a:t> following cautious clinical appraisal</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16</a:t>
            </a:fld>
            <a:endParaRPr lang="en-US"/>
          </a:p>
        </p:txBody>
      </p:sp>
    </p:spTree>
    <p:extLst>
      <p:ext uri="{BB962C8B-B14F-4D97-AF65-F5344CB8AC3E}">
        <p14:creationId xmlns:p14="http://schemas.microsoft.com/office/powerpoint/2010/main" val="353173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hlinkClick r:id="rId3"/>
              </a:rPr>
              <a:t>Personality Disorders.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New England Journal of Medicine. 2022. Sharp C.</a:t>
            </a:r>
          </a:p>
          <a:p>
            <a:r>
              <a:rPr lang="en-US" sz="1200" b="0" i="0" kern="1200" dirty="0">
                <a:solidFill>
                  <a:schemeClr val="tx1"/>
                </a:solidFill>
                <a:effectLst/>
                <a:latin typeface="+mn-lt"/>
                <a:ea typeface="+mn-ea"/>
                <a:cs typeface="+mn-cs"/>
              </a:rPr>
              <a:t>9.</a:t>
            </a:r>
            <a:r>
              <a:rPr lang="en-US" sz="1200" b="0" i="0" u="none" strike="noStrike" kern="1200" dirty="0">
                <a:solidFill>
                  <a:schemeClr val="tx1"/>
                </a:solidFill>
                <a:effectLst/>
                <a:latin typeface="+mn-lt"/>
                <a:ea typeface="+mn-ea"/>
                <a:cs typeface="+mn-cs"/>
                <a:hlinkClick r:id="rId4"/>
              </a:rPr>
              <a:t>Borderline Personality Disorder: A Review.</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Journal of the American Medical Association. 2023. Leichsenring F, Heim N, </a:t>
            </a:r>
            <a:r>
              <a:rPr lang="en-US" sz="1200" b="0" i="0" kern="1200" dirty="0" err="1">
                <a:solidFill>
                  <a:schemeClr val="tx1"/>
                </a:solidFill>
                <a:effectLst/>
                <a:latin typeface="+mn-lt"/>
                <a:ea typeface="+mn-ea"/>
                <a:cs typeface="+mn-cs"/>
              </a:rPr>
              <a:t>Leweke</a:t>
            </a:r>
            <a:r>
              <a:rPr lang="en-US" sz="1200" b="0" i="0" kern="1200" dirty="0">
                <a:solidFill>
                  <a:schemeClr val="tx1"/>
                </a:solidFill>
                <a:effectLst/>
                <a:latin typeface="+mn-lt"/>
                <a:ea typeface="+mn-ea"/>
                <a:cs typeface="+mn-cs"/>
              </a:rPr>
              <a:t> F, et al.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Psychotherapy is First-Line Treatment:</a:t>
            </a:r>
            <a:r>
              <a:rPr lang="en-US" dirty="0"/>
              <a:t> </a:t>
            </a:r>
          </a:p>
          <a:p>
            <a:endParaRPr lang="en-US" dirty="0"/>
          </a:p>
          <a:p>
            <a:r>
              <a:rPr lang="en-US" sz="1200" b="1" i="0" kern="1200" dirty="0">
                <a:solidFill>
                  <a:schemeClr val="tx1"/>
                </a:solidFill>
                <a:effectLst/>
                <a:latin typeface="+mn-lt"/>
                <a:ea typeface="+mn-ea"/>
                <a:cs typeface="+mn-cs"/>
              </a:rPr>
              <a:t>Effect Sizes</a:t>
            </a:r>
            <a:r>
              <a:rPr lang="en-US" sz="1200" b="0" i="0" kern="1200" dirty="0">
                <a:solidFill>
                  <a:schemeClr val="tx1"/>
                </a:solidFill>
                <a:effectLst/>
                <a:latin typeface="+mn-lt"/>
                <a:ea typeface="+mn-ea"/>
                <a:cs typeface="+mn-cs"/>
              </a:rPr>
              <a:t>: Medium effect sizes (SMD −0.52 to −0.65) for symptom severity compared to usual care [9]</a:t>
            </a:r>
          </a:p>
          <a:p>
            <a:r>
              <a:rPr lang="en-US" sz="1200" b="1" i="0" kern="1200" dirty="0">
                <a:solidFill>
                  <a:schemeClr val="tx1"/>
                </a:solidFill>
                <a:effectLst/>
                <a:latin typeface="+mn-lt"/>
                <a:ea typeface="+mn-ea"/>
                <a:cs typeface="+mn-cs"/>
              </a:rPr>
              <a:t>Key Finding</a:t>
            </a:r>
            <a:r>
              <a:rPr lang="en-US" sz="1200" b="0" i="0" kern="1200" dirty="0">
                <a:solidFill>
                  <a:schemeClr val="tx1"/>
                </a:solidFill>
                <a:effectLst/>
                <a:latin typeface="+mn-lt"/>
                <a:ea typeface="+mn-ea"/>
                <a:cs typeface="+mn-cs"/>
              </a:rPr>
              <a:t>: A Cochrane subgroup analysis found </a:t>
            </a:r>
            <a:r>
              <a:rPr lang="en-US" sz="1200" b="1" i="0" kern="1200" dirty="0">
                <a:solidFill>
                  <a:schemeClr val="tx1"/>
                </a:solidFill>
                <a:effectLst/>
                <a:latin typeface="+mn-lt"/>
                <a:ea typeface="+mn-ea"/>
                <a:cs typeface="+mn-cs"/>
              </a:rPr>
              <a:t>no significant differences</a:t>
            </a:r>
            <a:r>
              <a:rPr lang="en-US" sz="1200" b="0" i="0" kern="1200" dirty="0">
                <a:solidFill>
                  <a:schemeClr val="tx1"/>
                </a:solidFill>
                <a:effectLst/>
                <a:latin typeface="+mn-lt"/>
                <a:ea typeface="+mn-ea"/>
                <a:cs typeface="+mn-cs"/>
              </a:rPr>
              <a:t> between DBT, psychodynamic therapy, CBT, and other approaches for symptom severity or psychosocial functioning (P = .88). [2-3] This suggests that </a:t>
            </a:r>
            <a:r>
              <a:rPr lang="en-US" sz="1200" b="1" i="0" kern="1200" dirty="0">
                <a:solidFill>
                  <a:schemeClr val="tx1"/>
                </a:solidFill>
                <a:effectLst/>
                <a:latin typeface="+mn-lt"/>
                <a:ea typeface="+mn-ea"/>
                <a:cs typeface="+mn-cs"/>
              </a:rPr>
              <a:t>common therapeutic factors</a:t>
            </a:r>
            <a:r>
              <a:rPr lang="en-US" sz="1200" b="0" i="0" kern="1200" dirty="0">
                <a:solidFill>
                  <a:schemeClr val="tx1"/>
                </a:solidFill>
                <a:effectLst/>
                <a:latin typeface="+mn-lt"/>
                <a:ea typeface="+mn-ea"/>
                <a:cs typeface="+mn-cs"/>
              </a:rPr>
              <a:t> may be more important than specific techniques.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Good Psychiatric Management (GPM) - A Generalist Approach:</a:t>
            </a:r>
            <a:r>
              <a:rPr lang="en-US" sz="1200" b="0" i="0" kern="1200" dirty="0">
                <a:solidFill>
                  <a:schemeClr val="tx1"/>
                </a:solidFill>
                <a:effectLst/>
                <a:latin typeface="+mn-lt"/>
                <a:ea typeface="+mn-ea"/>
                <a:cs typeface="+mn-cs"/>
              </a:rPr>
              <a:t> [3-5]</a:t>
            </a:r>
          </a:p>
          <a:p>
            <a:r>
              <a:rPr lang="en-US" sz="1200" b="0" i="0" kern="1200" dirty="0">
                <a:solidFill>
                  <a:schemeClr val="tx1"/>
                </a:solidFill>
                <a:effectLst/>
                <a:latin typeface="+mn-lt"/>
                <a:ea typeface="+mn-ea"/>
                <a:cs typeface="+mn-cs"/>
              </a:rPr>
              <a:t>GPM is a </a:t>
            </a:r>
            <a:r>
              <a:rPr lang="en-US" sz="1200" b="1" i="0" kern="1200" dirty="0">
                <a:solidFill>
                  <a:schemeClr val="tx1"/>
                </a:solidFill>
                <a:effectLst/>
                <a:latin typeface="+mn-lt"/>
                <a:ea typeface="+mn-ea"/>
                <a:cs typeface="+mn-cs"/>
              </a:rPr>
              <a:t>generalist clinical management approach</a:t>
            </a:r>
            <a:r>
              <a:rPr lang="en-US" sz="1200" b="0" i="0" kern="1200" dirty="0">
                <a:solidFill>
                  <a:schemeClr val="tx1"/>
                </a:solidFill>
                <a:effectLst/>
                <a:latin typeface="+mn-lt"/>
                <a:ea typeface="+mn-ea"/>
                <a:cs typeface="+mn-cs"/>
              </a:rPr>
              <a:t> developed by John Gunderson that incorporates common ingredients of good standard care with what works from specialist psychotherapies. It is designed to be </a:t>
            </a:r>
            <a:r>
              <a:rPr lang="en-US" sz="1200" b="1" i="0" kern="1200" dirty="0">
                <a:solidFill>
                  <a:schemeClr val="tx1"/>
                </a:solidFill>
                <a:effectLst/>
                <a:latin typeface="+mn-lt"/>
                <a:ea typeface="+mn-ea"/>
                <a:cs typeface="+mn-cs"/>
              </a:rPr>
              <a:t>learnable by any clinician</a:t>
            </a:r>
            <a:r>
              <a:rPr lang="en-US" sz="1200" b="0" i="0" kern="1200" dirty="0">
                <a:solidFill>
                  <a:schemeClr val="tx1"/>
                </a:solidFill>
                <a:effectLst/>
                <a:latin typeface="+mn-lt"/>
                <a:ea typeface="+mn-ea"/>
                <a:cs typeface="+mn-cs"/>
              </a:rPr>
              <a:t> without extensive specialized training.</a:t>
            </a:r>
          </a:p>
          <a:p>
            <a:r>
              <a:rPr lang="en-US" sz="1200" b="1" i="0" kern="1200" dirty="0">
                <a:solidFill>
                  <a:schemeClr val="tx1"/>
                </a:solidFill>
                <a:effectLst/>
                <a:latin typeface="+mn-lt"/>
                <a:ea typeface="+mn-ea"/>
                <a:cs typeface="+mn-cs"/>
              </a:rPr>
              <a:t>Core Principles of GPM:</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Psychoeducation</a:t>
            </a:r>
            <a:r>
              <a:rPr lang="en-US" sz="1200" b="0" i="0" kern="1200" dirty="0">
                <a:solidFill>
                  <a:schemeClr val="tx1"/>
                </a:solidFill>
                <a:effectLst/>
                <a:latin typeface="+mn-lt"/>
                <a:ea typeface="+mn-ea"/>
                <a:cs typeface="+mn-cs"/>
              </a:rPr>
              <a:t>: Explain the diagnosis, its biological basis, and that it is treatable</a:t>
            </a:r>
          </a:p>
          <a:p>
            <a:r>
              <a:rPr lang="en-US" sz="1200" b="1" i="0" kern="1200" dirty="0">
                <a:solidFill>
                  <a:schemeClr val="tx1"/>
                </a:solidFill>
                <a:effectLst/>
                <a:latin typeface="+mn-lt"/>
                <a:ea typeface="+mn-ea"/>
                <a:cs typeface="+mn-cs"/>
              </a:rPr>
              <a:t>Interpersonal hypersensitivity model</a:t>
            </a:r>
            <a:r>
              <a:rPr lang="en-US" sz="1200" b="0" i="0" kern="1200" dirty="0">
                <a:solidFill>
                  <a:schemeClr val="tx1"/>
                </a:solidFill>
                <a:effectLst/>
                <a:latin typeface="+mn-lt"/>
                <a:ea typeface="+mn-ea"/>
                <a:cs typeface="+mn-cs"/>
              </a:rPr>
              <a:t>: Frame symptoms as arising from sensitivity to perceived rejection/abandonment</a:t>
            </a:r>
          </a:p>
          <a:p>
            <a:r>
              <a:rPr lang="en-US" sz="1200" b="1" i="0" kern="1200" dirty="0">
                <a:solidFill>
                  <a:schemeClr val="tx1"/>
                </a:solidFill>
                <a:effectLst/>
                <a:latin typeface="+mn-lt"/>
                <a:ea typeface="+mn-ea"/>
                <a:cs typeface="+mn-cs"/>
              </a:rPr>
              <a:t>Active, authentic therapeutic stance</a:t>
            </a:r>
            <a:r>
              <a:rPr lang="en-US" sz="1200" b="0" i="0" kern="1200" dirty="0">
                <a:solidFill>
                  <a:schemeClr val="tx1"/>
                </a:solidFill>
                <a:effectLst/>
                <a:latin typeface="+mn-lt"/>
                <a:ea typeface="+mn-ea"/>
                <a:cs typeface="+mn-cs"/>
              </a:rPr>
              <a:t>: Be genuine, engaged, and collaborative</a:t>
            </a:r>
          </a:p>
          <a:p>
            <a:r>
              <a:rPr lang="en-US" sz="1200" b="1" i="0" kern="1200" dirty="0">
                <a:solidFill>
                  <a:schemeClr val="tx1"/>
                </a:solidFill>
                <a:effectLst/>
                <a:latin typeface="+mn-lt"/>
                <a:ea typeface="+mn-ea"/>
                <a:cs typeface="+mn-cs"/>
              </a:rPr>
              <a:t>Focus on life outside therapy</a:t>
            </a:r>
            <a:r>
              <a:rPr lang="en-US" sz="1200" b="0" i="0" kern="1200" dirty="0">
                <a:solidFill>
                  <a:schemeClr val="tx1"/>
                </a:solidFill>
                <a:effectLst/>
                <a:latin typeface="+mn-lt"/>
                <a:ea typeface="+mn-ea"/>
                <a:cs typeface="+mn-cs"/>
              </a:rPr>
              <a:t>: Emphasize work, school, relationships—not just symptom reduction</a:t>
            </a:r>
          </a:p>
          <a:p>
            <a:r>
              <a:rPr lang="en-US" sz="1200" b="1" i="0" kern="1200" dirty="0">
                <a:solidFill>
                  <a:schemeClr val="tx1"/>
                </a:solidFill>
                <a:effectLst/>
                <a:latin typeface="+mn-lt"/>
                <a:ea typeface="+mn-ea"/>
                <a:cs typeface="+mn-cs"/>
              </a:rPr>
              <a:t>Case management</a:t>
            </a:r>
            <a:r>
              <a:rPr lang="en-US" sz="1200" b="0" i="0" kern="1200" dirty="0">
                <a:solidFill>
                  <a:schemeClr val="tx1"/>
                </a:solidFill>
                <a:effectLst/>
                <a:latin typeface="+mn-lt"/>
                <a:ea typeface="+mn-ea"/>
                <a:cs typeface="+mn-cs"/>
              </a:rPr>
              <a:t>: Coordinate care, address practical problems</a:t>
            </a:r>
          </a:p>
          <a:p>
            <a:r>
              <a:rPr lang="en-US" sz="1200" b="1" i="0" kern="1200" dirty="0">
                <a:solidFill>
                  <a:schemeClr val="tx1"/>
                </a:solidFill>
                <a:effectLst/>
                <a:latin typeface="+mn-lt"/>
                <a:ea typeface="+mn-ea"/>
                <a:cs typeface="+mn-cs"/>
              </a:rPr>
              <a:t>Judicious use of medications</a:t>
            </a:r>
            <a:r>
              <a:rPr lang="en-US" sz="1200" b="0" i="0" kern="1200" dirty="0">
                <a:solidFill>
                  <a:schemeClr val="tx1"/>
                </a:solidFill>
                <a:effectLst/>
                <a:latin typeface="+mn-lt"/>
                <a:ea typeface="+mn-ea"/>
                <a:cs typeface="+mn-cs"/>
              </a:rPr>
              <a:t>: Target specific symptoms, avoid polypharmacy</a:t>
            </a:r>
          </a:p>
          <a:p>
            <a:r>
              <a:rPr lang="en-US" sz="1200" b="1" i="0" kern="1200" dirty="0">
                <a:solidFill>
                  <a:schemeClr val="tx1"/>
                </a:solidFill>
                <a:effectLst/>
                <a:latin typeface="+mn-lt"/>
                <a:ea typeface="+mn-ea"/>
                <a:cs typeface="+mn-cs"/>
              </a:rPr>
              <a:t>Evidence</a:t>
            </a:r>
            <a:r>
              <a:rPr lang="en-US" sz="1200" b="0" i="0" kern="1200" dirty="0">
                <a:solidFill>
                  <a:schemeClr val="tx1"/>
                </a:solidFill>
                <a:effectLst/>
                <a:latin typeface="+mn-lt"/>
                <a:ea typeface="+mn-ea"/>
                <a:cs typeface="+mn-cs"/>
              </a:rPr>
              <a:t>: In a landmark RCT (McMain 2009), </a:t>
            </a:r>
            <a:r>
              <a:rPr lang="en-US" sz="1200" b="1" i="0" kern="1200" dirty="0">
                <a:solidFill>
                  <a:schemeClr val="tx1"/>
                </a:solidFill>
                <a:effectLst/>
                <a:latin typeface="+mn-lt"/>
                <a:ea typeface="+mn-ea"/>
                <a:cs typeface="+mn-cs"/>
              </a:rPr>
              <a:t>DBT did not reduce BPD symptom severity compared to GPM</a:t>
            </a:r>
            <a:r>
              <a:rPr lang="en-US" sz="1200" b="0" i="0" kern="1200" dirty="0">
                <a:solidFill>
                  <a:schemeClr val="tx1"/>
                </a:solidFill>
                <a:effectLst/>
                <a:latin typeface="+mn-lt"/>
                <a:ea typeface="+mn-ea"/>
                <a:cs typeface="+mn-cs"/>
              </a:rPr>
              <a:t> (MD −0.23, 95% CI −1.97 to 1.51; P = 0.80). [3] This demonstrates that GPM is a </a:t>
            </a:r>
            <a:r>
              <a:rPr lang="en-US" sz="1200" b="1" i="0" kern="1200" dirty="0">
                <a:solidFill>
                  <a:schemeClr val="tx1"/>
                </a:solidFill>
                <a:effectLst/>
                <a:latin typeface="+mn-lt"/>
                <a:ea typeface="+mn-ea"/>
                <a:cs typeface="+mn-cs"/>
              </a:rPr>
              <a:t>viable, effective alternative</a:t>
            </a:r>
            <a:r>
              <a:rPr lang="en-US" sz="1200" b="0" i="0" kern="1200" dirty="0">
                <a:solidFill>
                  <a:schemeClr val="tx1"/>
                </a:solidFill>
                <a:effectLst/>
                <a:latin typeface="+mn-lt"/>
                <a:ea typeface="+mn-ea"/>
                <a:cs typeface="+mn-cs"/>
              </a:rPr>
              <a:t> that can be delivered by generalist clinicians.</a:t>
            </a:r>
          </a:p>
          <a:p>
            <a:br>
              <a:rPr lang="en-US" dirty="0"/>
            </a:br>
            <a:endParaRPr lang="en-US" dirty="0"/>
          </a:p>
          <a:p>
            <a:r>
              <a:rPr lang="en-US" sz="1200" b="1" i="0" kern="1200" dirty="0">
                <a:solidFill>
                  <a:schemeClr val="tx1"/>
                </a:solidFill>
                <a:effectLst/>
                <a:latin typeface="+mn-lt"/>
                <a:ea typeface="+mn-ea"/>
                <a:cs typeface="+mn-cs"/>
              </a:rPr>
              <a:t>Why GPM Matters for First Responders: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principles of GPM are </a:t>
            </a:r>
            <a:r>
              <a:rPr lang="en-US" sz="1200" b="1" i="0" kern="1200" dirty="0">
                <a:solidFill>
                  <a:schemeClr val="tx1"/>
                </a:solidFill>
                <a:effectLst/>
                <a:latin typeface="+mn-lt"/>
                <a:ea typeface="+mn-ea"/>
                <a:cs typeface="+mn-cs"/>
              </a:rPr>
              <a:t>directly applicable</a:t>
            </a:r>
            <a:r>
              <a:rPr lang="en-US" sz="1200" b="0" i="0" kern="1200" dirty="0">
                <a:solidFill>
                  <a:schemeClr val="tx1"/>
                </a:solidFill>
                <a:effectLst/>
                <a:latin typeface="+mn-lt"/>
                <a:ea typeface="+mn-ea"/>
                <a:cs typeface="+mn-cs"/>
              </a:rPr>
              <a:t> to emergency settings:</a:t>
            </a:r>
          </a:p>
          <a:p>
            <a:r>
              <a:rPr lang="en-US" sz="1200" b="1" i="0" kern="1200" dirty="0">
                <a:solidFill>
                  <a:schemeClr val="tx1"/>
                </a:solidFill>
                <a:effectLst/>
                <a:latin typeface="+mn-lt"/>
                <a:ea typeface="+mn-ea"/>
                <a:cs typeface="+mn-cs"/>
              </a:rPr>
              <a:t>1. Psychoeducation</a:t>
            </a:r>
            <a:r>
              <a:rPr lang="en-US" sz="1200" b="0" i="0" kern="1200" dirty="0">
                <a:solidFill>
                  <a:schemeClr val="tx1"/>
                </a:solidFill>
                <a:effectLst/>
                <a:latin typeface="+mn-lt"/>
                <a:ea typeface="+mn-ea"/>
                <a:cs typeface="+mn-cs"/>
              </a:rPr>
              <a:t>: "This is a real medical condition. It's treatable. Many people get better."</a:t>
            </a:r>
          </a:p>
          <a:p>
            <a:r>
              <a:rPr lang="en-US" sz="1200" b="1" i="0" kern="1200" dirty="0">
                <a:solidFill>
                  <a:schemeClr val="tx1"/>
                </a:solidFill>
                <a:effectLst/>
                <a:latin typeface="+mn-lt"/>
                <a:ea typeface="+mn-ea"/>
                <a:cs typeface="+mn-cs"/>
              </a:rPr>
              <a:t>2. Interpersonal hypersensitivity</a:t>
            </a:r>
            <a:r>
              <a:rPr lang="en-US" sz="1200" b="0" i="0" kern="1200" dirty="0">
                <a:solidFill>
                  <a:schemeClr val="tx1"/>
                </a:solidFill>
                <a:effectLst/>
                <a:latin typeface="+mn-lt"/>
                <a:ea typeface="+mn-ea"/>
                <a:cs typeface="+mn-cs"/>
              </a:rPr>
              <a:t>: Understand that crises are often triggered by perceived rejection or abandonment</a:t>
            </a:r>
          </a:p>
          <a:p>
            <a:r>
              <a:rPr lang="en-US" sz="1200" b="1" i="0" kern="1200" dirty="0">
                <a:solidFill>
                  <a:schemeClr val="tx1"/>
                </a:solidFill>
                <a:effectLst/>
                <a:latin typeface="+mn-lt"/>
                <a:ea typeface="+mn-ea"/>
                <a:cs typeface="+mn-cs"/>
              </a:rPr>
              <a:t>3. Active, authentic stance</a:t>
            </a:r>
            <a:r>
              <a:rPr lang="en-US" sz="1200" b="0" i="0" kern="1200" dirty="0">
                <a:solidFill>
                  <a:schemeClr val="tx1"/>
                </a:solidFill>
                <a:effectLst/>
                <a:latin typeface="+mn-lt"/>
                <a:ea typeface="+mn-ea"/>
                <a:cs typeface="+mn-cs"/>
              </a:rPr>
              <a:t>: Be genuine and engaged—patients can detect inauthenticity</a:t>
            </a:r>
          </a:p>
          <a:p>
            <a:r>
              <a:rPr lang="en-US" sz="1200" b="1" i="0" kern="1200" dirty="0">
                <a:solidFill>
                  <a:schemeClr val="tx1"/>
                </a:solidFill>
                <a:effectLst/>
                <a:latin typeface="+mn-lt"/>
                <a:ea typeface="+mn-ea"/>
                <a:cs typeface="+mn-cs"/>
              </a:rPr>
              <a:t>4. Problem-solving focus</a:t>
            </a:r>
            <a:r>
              <a:rPr lang="en-US" sz="1200" b="0" i="0" kern="1200" dirty="0">
                <a:solidFill>
                  <a:schemeClr val="tx1"/>
                </a:solidFill>
                <a:effectLst/>
                <a:latin typeface="+mn-lt"/>
                <a:ea typeface="+mn-ea"/>
                <a:cs typeface="+mn-cs"/>
              </a:rPr>
              <a:t>: Help identify concrete next steps, not just emotional processing</a:t>
            </a:r>
          </a:p>
          <a:p>
            <a:r>
              <a:rPr lang="en-US" sz="1200" b="1" i="0" kern="1200" dirty="0">
                <a:solidFill>
                  <a:schemeClr val="tx1"/>
                </a:solidFill>
                <a:effectLst/>
                <a:latin typeface="+mn-lt"/>
                <a:ea typeface="+mn-ea"/>
                <a:cs typeface="+mn-cs"/>
              </a:rPr>
              <a:t>Training in GPM principles reduces negative countertransference</a:t>
            </a:r>
            <a:r>
              <a:rPr lang="en-US" sz="1200" b="0" i="0" kern="1200" dirty="0">
                <a:solidFill>
                  <a:schemeClr val="tx1"/>
                </a:solidFill>
                <a:effectLst/>
                <a:latin typeface="+mn-lt"/>
                <a:ea typeface="+mn-ea"/>
                <a:cs typeface="+mn-cs"/>
              </a:rPr>
              <a:t> and improves staff attitudes toward patients with personality disorders. </a:t>
            </a:r>
          </a:p>
          <a:p>
            <a:endParaRPr lang="en-US" dirty="0"/>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17</a:t>
            </a:fld>
            <a:endParaRPr lang="en-US"/>
          </a:p>
        </p:txBody>
      </p:sp>
    </p:spTree>
    <p:extLst>
      <p:ext uri="{BB962C8B-B14F-4D97-AF65-F5344CB8AC3E}">
        <p14:creationId xmlns:p14="http://schemas.microsoft.com/office/powerpoint/2010/main" val="2462924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Effect Sizes</a:t>
            </a:r>
            <a:r>
              <a:rPr lang="en-US" sz="1200" b="0" i="0" kern="1200" dirty="0">
                <a:solidFill>
                  <a:schemeClr val="tx1"/>
                </a:solidFill>
                <a:effectLst/>
                <a:latin typeface="+mn-lt"/>
                <a:ea typeface="+mn-ea"/>
                <a:cs typeface="+mn-cs"/>
              </a:rPr>
              <a:t>: Medium effect sizes (SMD −0.52 to −0.65) for symptom severity compared to usual care. [2-3]</a:t>
            </a:r>
          </a:p>
          <a:p>
            <a:r>
              <a:rPr lang="en-US" sz="1200" b="1" i="0" kern="1200" dirty="0">
                <a:solidFill>
                  <a:schemeClr val="tx1"/>
                </a:solidFill>
                <a:effectLst/>
                <a:latin typeface="+mn-lt"/>
                <a:ea typeface="+mn-ea"/>
                <a:cs typeface="+mn-cs"/>
              </a:rPr>
              <a:t>No significant differences</a:t>
            </a:r>
            <a:r>
              <a:rPr lang="en-US" sz="1200" b="0" i="0" kern="1200" dirty="0">
                <a:solidFill>
                  <a:schemeClr val="tx1"/>
                </a:solidFill>
                <a:effectLst/>
                <a:latin typeface="+mn-lt"/>
                <a:ea typeface="+mn-ea"/>
                <a:cs typeface="+mn-cs"/>
              </a:rPr>
              <a:t> between DBT, psychodynamic therapy, and CBT for symptom severity.</a:t>
            </a:r>
          </a:p>
          <a:p>
            <a:endParaRPr lang="en-US" sz="1200" b="0" i="0" kern="1200" dirty="0">
              <a:solidFill>
                <a:schemeClr val="tx1"/>
              </a:solidFill>
              <a:effectLst/>
              <a:latin typeface="+mn-lt"/>
              <a:ea typeface="+mn-ea"/>
              <a:cs typeface="+mn-cs"/>
            </a:endParaRPr>
          </a:p>
          <a:p>
            <a:r>
              <a:rPr lang="en-US" b="1" dirty="0"/>
              <a:t>Structured, coherent treatment framework</a:t>
            </a:r>
            <a:r>
              <a:rPr lang="en-US" dirty="0"/>
              <a:t> with clear goals and predictable approach </a:t>
            </a:r>
            <a:r>
              <a:rPr lang="en-US" b="1" dirty="0"/>
              <a:t>Therapeutic alliance</a:t>
            </a:r>
            <a:r>
              <a:rPr lang="en-US" dirty="0"/>
              <a:t> - A collaborative, trusting relationship between therapist and patient </a:t>
            </a:r>
            <a:r>
              <a:rPr lang="en-US" b="1" dirty="0"/>
              <a:t>Active, engaged therapist stance</a:t>
            </a:r>
            <a:r>
              <a:rPr lang="en-US" dirty="0"/>
              <a:t> - Responsive, validating, and non-passive approach </a:t>
            </a:r>
            <a:r>
              <a:rPr lang="en-US" b="1" dirty="0"/>
              <a:t>Shared understanding of the disorder</a:t>
            </a:r>
            <a:r>
              <a:rPr lang="en-US" dirty="0"/>
              <a:t> - Psychoeducation about BPD and treatment rationale </a:t>
            </a:r>
            <a:r>
              <a:rPr lang="en-US" b="1" dirty="0"/>
              <a:t>Focus on emotions</a:t>
            </a:r>
            <a:r>
              <a:rPr lang="en-US" dirty="0"/>
              <a:t> - Central attention to affect regulation and emotional experiences </a:t>
            </a:r>
            <a:r>
              <a:rPr lang="en-US" b="1" dirty="0"/>
              <a:t>Validation combined with change promotion</a:t>
            </a:r>
            <a:r>
              <a:rPr lang="en-US" dirty="0"/>
              <a:t> - Balancing acceptance with skill-building</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18</a:t>
            </a:fld>
            <a:endParaRPr lang="en-US"/>
          </a:p>
        </p:txBody>
      </p:sp>
    </p:spTree>
    <p:extLst>
      <p:ext uri="{BB962C8B-B14F-4D97-AF65-F5344CB8AC3E}">
        <p14:creationId xmlns:p14="http://schemas.microsoft.com/office/powerpoint/2010/main" val="947161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BPD is </a:t>
            </a:r>
            <a:r>
              <a:rPr lang="en-US" sz="1200" b="1" i="0" kern="1200" dirty="0">
                <a:solidFill>
                  <a:schemeClr val="tx1"/>
                </a:solidFill>
                <a:effectLst/>
                <a:latin typeface="+mn-lt"/>
                <a:ea typeface="+mn-ea"/>
                <a:cs typeface="+mn-cs"/>
              </a:rPr>
              <a:t>NOT a lifelong sentence</a:t>
            </a:r>
            <a:r>
              <a:rPr lang="en-US" sz="1200" b="0" i="0" kern="1200" dirty="0">
                <a:solidFill>
                  <a:schemeClr val="tx1"/>
                </a:solidFill>
                <a:effectLst/>
                <a:latin typeface="+mn-lt"/>
                <a:ea typeface="+mn-ea"/>
                <a:cs typeface="+mn-cs"/>
              </a:rPr>
              <a:t>. Symptoms improve, especially with treatment. Your compassionate care during crisis can be a turning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Your role</a:t>
            </a:r>
            <a:r>
              <a:rPr lang="en-US" dirty="0"/>
              <a:t>: Facilitate connection to evidence-based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Symptoms improve faster than functioning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9.</a:t>
            </a:r>
            <a:r>
              <a:rPr lang="en-US" sz="1200" b="0" i="0" u="none" strike="noStrike" kern="1200" dirty="0">
                <a:solidFill>
                  <a:schemeClr val="tx1"/>
                </a:solidFill>
                <a:effectLst/>
                <a:latin typeface="+mn-lt"/>
                <a:ea typeface="+mn-ea"/>
                <a:cs typeface="+mn-cs"/>
                <a:hlinkClick r:id="rId3"/>
              </a:rPr>
              <a:t>Borderline Personality Disorder: A Review.</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Journal of the American Medical Association. 2023. Leichsenring F, Heim N, </a:t>
            </a:r>
            <a:r>
              <a:rPr lang="en-US" sz="1200" b="0" i="0" kern="1200" dirty="0" err="1">
                <a:solidFill>
                  <a:schemeClr val="tx1"/>
                </a:solidFill>
                <a:effectLst/>
                <a:latin typeface="+mn-lt"/>
                <a:ea typeface="+mn-ea"/>
                <a:cs typeface="+mn-cs"/>
              </a:rPr>
              <a:t>Leweke</a:t>
            </a:r>
            <a:r>
              <a:rPr lang="en-US" sz="1200" b="0" i="0" kern="1200" dirty="0">
                <a:solidFill>
                  <a:schemeClr val="tx1"/>
                </a:solidFill>
                <a:effectLst/>
                <a:latin typeface="+mn-lt"/>
                <a:ea typeface="+mn-ea"/>
                <a:cs typeface="+mn-cs"/>
              </a:rPr>
              <a:t> F, et al.</a:t>
            </a:r>
          </a:p>
          <a:p>
            <a:r>
              <a:rPr lang="en-US" sz="1200" b="0" i="0" kern="1200" dirty="0">
                <a:solidFill>
                  <a:schemeClr val="tx1"/>
                </a:solidFill>
                <a:effectLst/>
                <a:latin typeface="+mn-lt"/>
                <a:ea typeface="+mn-ea"/>
                <a:cs typeface="+mn-cs"/>
              </a:rPr>
              <a:t>23.</a:t>
            </a:r>
            <a:r>
              <a:rPr lang="en-US" sz="1200" b="0" i="0" u="none" strike="noStrike" kern="1200" dirty="0">
                <a:solidFill>
                  <a:schemeClr val="tx1"/>
                </a:solidFill>
                <a:effectLst/>
                <a:latin typeface="+mn-lt"/>
                <a:ea typeface="+mn-ea"/>
                <a:cs typeface="+mn-cs"/>
                <a:hlinkClick r:id="rId4"/>
              </a:rPr>
              <a:t>Long-Term Clinical and Functional Course of Borderline Personality Disorder: A Meta-Analysis of Prospective Studies.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European Psychiatry : The Journal of the Association of European Psychiatrists. 2019. Álvarez-Tomás I, Ruiz J, </a:t>
            </a:r>
            <a:r>
              <a:rPr lang="en-US" sz="1200" b="0" i="0" kern="1200" dirty="0" err="1">
                <a:solidFill>
                  <a:schemeClr val="tx1"/>
                </a:solidFill>
                <a:effectLst/>
                <a:latin typeface="+mn-lt"/>
                <a:ea typeface="+mn-ea"/>
                <a:cs typeface="+mn-cs"/>
              </a:rPr>
              <a:t>Guilera</a:t>
            </a:r>
            <a:r>
              <a:rPr lang="en-US" sz="1200" b="0" i="0" kern="1200" dirty="0">
                <a:solidFill>
                  <a:schemeClr val="tx1"/>
                </a:solidFill>
                <a:effectLst/>
                <a:latin typeface="+mn-lt"/>
                <a:ea typeface="+mn-ea"/>
                <a:cs typeface="+mn-cs"/>
              </a:rPr>
              <a:t> G, Bados A.</a:t>
            </a:r>
          </a:p>
          <a:p>
            <a:r>
              <a:rPr lang="en-US" sz="1200" b="0" i="0" kern="1200" dirty="0">
                <a:solidFill>
                  <a:schemeClr val="tx1"/>
                </a:solidFill>
                <a:effectLst/>
                <a:latin typeface="+mn-lt"/>
                <a:ea typeface="+mn-ea"/>
                <a:cs typeface="+mn-cs"/>
              </a:rPr>
              <a:t>5.</a:t>
            </a:r>
            <a:r>
              <a:rPr lang="en-US" sz="1200" b="0" i="0" u="none" strike="noStrike" kern="1200" dirty="0">
                <a:solidFill>
                  <a:schemeClr val="tx1"/>
                </a:solidFill>
                <a:effectLst/>
                <a:latin typeface="+mn-lt"/>
                <a:ea typeface="+mn-ea"/>
                <a:cs typeface="+mn-cs"/>
                <a:hlinkClick r:id="rId5"/>
              </a:rPr>
              <a:t>Borderline Personality Disorder.</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Lancet. 2021. Bohus M, Stoffers-Winterling J, Sharp C, et al.</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19</a:t>
            </a:fld>
            <a:endParaRPr lang="en-US"/>
          </a:p>
        </p:txBody>
      </p:sp>
    </p:spTree>
    <p:extLst>
      <p:ext uri="{BB962C8B-B14F-4D97-AF65-F5344CB8AC3E}">
        <p14:creationId xmlns:p14="http://schemas.microsoft.com/office/powerpoint/2010/main" val="1421016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leave you with three things.</a:t>
            </a:r>
          </a:p>
          <a:p>
            <a:r>
              <a:rPr lang="en-US" dirty="0"/>
              <a:t>Recognize the pattern. You'll see it everywhere once you know what to look for. You've probably been seeing it for years without the language to name it.</a:t>
            </a:r>
          </a:p>
          <a:p>
            <a:r>
              <a:rPr lang="en-US" dirty="0"/>
              <a:t>Your presence is therapeutic. Calm, consistent, validating contact with this population genuinely helps. That is not a soft idea — it is clinically supported.</a:t>
            </a:r>
          </a:p>
          <a:p>
            <a:r>
              <a:rPr lang="en-US" dirty="0"/>
              <a:t>And these are human beings in profound pain. Not frequent flyers. Not frequent failures. People who got a very hard start and are using the only tools they were ever given.</a:t>
            </a:r>
          </a:p>
          <a:p>
            <a:r>
              <a:rPr lang="en-US" dirty="0"/>
              <a:t>You are often the first mental health intervention these patients receive. Long before they get to me. How you show up in that moment matters more than you know.</a:t>
            </a:r>
          </a:p>
          <a:p>
            <a:r>
              <a:rPr lang="en-US" dirty="0"/>
              <a:t>Thank you."</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20</a:t>
            </a:fld>
            <a:endParaRPr lang="en-US"/>
          </a:p>
        </p:txBody>
      </p:sp>
    </p:spTree>
    <p:extLst>
      <p:ext uri="{BB962C8B-B14F-4D97-AF65-F5344CB8AC3E}">
        <p14:creationId xmlns:p14="http://schemas.microsoft.com/office/powerpoint/2010/main" val="1159614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People have unique personalities made up of a complex combination of different traits. </a:t>
            </a:r>
            <a:r>
              <a:rPr lang="en-US" sz="1200" b="1" i="0" kern="1200" dirty="0">
                <a:solidFill>
                  <a:schemeClr val="tx1"/>
                </a:solidFill>
                <a:effectLst/>
                <a:latin typeface="+mn-lt"/>
                <a:ea typeface="+mn-ea"/>
                <a:cs typeface="+mn-cs"/>
              </a:rPr>
              <a:t>Personality traits affect how people understand and relate to the world around them, as well as how they see themselves.</a:t>
            </a:r>
          </a:p>
          <a:p>
            <a:r>
              <a:rPr lang="en-US" sz="1200" b="1" i="0" kern="1200" dirty="0">
                <a:solidFill>
                  <a:schemeClr val="tx1"/>
                </a:solidFill>
                <a:effectLst/>
                <a:latin typeface="+mn-lt"/>
                <a:ea typeface="+mn-ea"/>
                <a:cs typeface="+mn-cs"/>
              </a:rPr>
              <a:t>Ideally, people's personality traits allow them to flexibly adapt to their changing environment in ways that lead to more healthy relationships with others and better coping strategies. When people have personality traits that are less adaptive, this leads to inflexibility and unhealthy coping. For example, they may manage stress by drinking or misusing drugs, have a hard time managing their anger, and find it hard to trust and connect with others.</a:t>
            </a:r>
          </a:p>
          <a:p>
            <a:endParaRPr lang="en-US" dirty="0"/>
          </a:p>
          <a:p>
            <a:r>
              <a:rPr lang="en-US" sz="1200" b="1" i="0" kern="1200" dirty="0">
                <a:solidFill>
                  <a:schemeClr val="tx1"/>
                </a:solidFill>
                <a:effectLst/>
                <a:latin typeface="+mn-lt"/>
                <a:ea typeface="+mn-ea"/>
                <a:cs typeface="+mn-cs"/>
              </a:rPr>
              <a:t>Personality forms early in life. It is shaped through a blend of your:</a:t>
            </a:r>
          </a:p>
          <a:p>
            <a:r>
              <a:rPr lang="en-US" sz="1200" b="1" i="0" kern="1200" dirty="0">
                <a:solidFill>
                  <a:schemeClr val="tx1"/>
                </a:solidFill>
                <a:effectLst/>
                <a:latin typeface="+mn-lt"/>
                <a:ea typeface="+mn-ea"/>
                <a:cs typeface="+mn-cs"/>
              </a:rPr>
              <a:t>Genes —</a:t>
            </a:r>
            <a:r>
              <a:rPr lang="en-US" sz="1200" b="0" i="0" kern="1200" dirty="0">
                <a:solidFill>
                  <a:schemeClr val="tx1"/>
                </a:solidFill>
                <a:effectLst/>
                <a:latin typeface="+mn-lt"/>
                <a:ea typeface="+mn-ea"/>
                <a:cs typeface="+mn-cs"/>
              </a:rPr>
              <a:t> Your parents may pass down some personality traits to you. Sometimes these traits are called your temperament.</a:t>
            </a:r>
          </a:p>
          <a:p>
            <a:r>
              <a:rPr lang="en-US" sz="1200" b="1" i="0" kern="1200" dirty="0">
                <a:solidFill>
                  <a:schemeClr val="tx1"/>
                </a:solidFill>
                <a:effectLst/>
                <a:latin typeface="+mn-lt"/>
                <a:ea typeface="+mn-ea"/>
                <a:cs typeface="+mn-cs"/>
              </a:rPr>
              <a:t>Environment —</a:t>
            </a:r>
            <a:r>
              <a:rPr lang="en-US" sz="1200" b="0" i="0" kern="1200" dirty="0">
                <a:solidFill>
                  <a:schemeClr val="tx1"/>
                </a:solidFill>
                <a:effectLst/>
                <a:latin typeface="+mn-lt"/>
                <a:ea typeface="+mn-ea"/>
                <a:cs typeface="+mn-cs"/>
              </a:rPr>
              <a:t> This includes your surroundings, events that have happened to you and around you, and relationships and patterns of interactions with family members and others.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personality disorder is a mental health condition where people have a lifelong pattern of seeing themselves and reacting to others in ways that cause problems. </a:t>
            </a:r>
            <a:r>
              <a:rPr lang="en-US" sz="1200" b="1" i="0" kern="1200" dirty="0">
                <a:solidFill>
                  <a:schemeClr val="tx1"/>
                </a:solidFill>
                <a:effectLst/>
                <a:latin typeface="+mn-lt"/>
                <a:ea typeface="+mn-ea"/>
                <a:cs typeface="+mn-cs"/>
              </a:rPr>
              <a:t>People with personality disorders often have a hard time understanding emotions and tolerating distress</a:t>
            </a:r>
            <a:r>
              <a:rPr lang="en-US" sz="1200" b="0" i="0" kern="1200" dirty="0">
                <a:solidFill>
                  <a:schemeClr val="tx1"/>
                </a:solidFill>
                <a:effectLst/>
                <a:latin typeface="+mn-lt"/>
                <a:ea typeface="+mn-ea"/>
                <a:cs typeface="+mn-cs"/>
              </a:rPr>
              <a:t>. And they act impulsively. This makes it hard for them to relate to others, causing serious issues, and affecting their family life, social activities, work and school performance, and overall quality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patterns generally affect at least two of the following domains: </a:t>
            </a:r>
            <a:r>
              <a:rPr lang="en-US" b="1" dirty="0"/>
              <a:t>cognition</a:t>
            </a:r>
            <a:r>
              <a:rPr lang="en-US" dirty="0"/>
              <a:t> (how one perceives self, others, and events), </a:t>
            </a:r>
            <a:r>
              <a:rPr lang="en-US" b="1" dirty="0"/>
              <a:t>affect</a:t>
            </a:r>
            <a:r>
              <a:rPr lang="en-US" dirty="0"/>
              <a:t> (emotional range and intensity), </a:t>
            </a:r>
            <a:r>
              <a:rPr lang="en-US" b="1" dirty="0"/>
              <a:t>interpersonal functioning</a:t>
            </a:r>
            <a:r>
              <a:rPr lang="en-US" dirty="0"/>
              <a:t>, and </a:t>
            </a:r>
            <a:r>
              <a:rPr lang="en-US" b="1" dirty="0"/>
              <a:t>impulse control</a:t>
            </a:r>
            <a:r>
              <a:rPr lang="en-US" dirty="0"/>
              <a:t>.</a:t>
            </a:r>
          </a:p>
          <a:p>
            <a:endParaRPr lang="en-US" dirty="0"/>
          </a:p>
          <a:p>
            <a:r>
              <a:rPr lang="en-US" dirty="0"/>
              <a:t>Think about personality like your default operating system. The way you naturally think, feel, and respond to people and situations. Most of us can update that system — we read the room, we adjust, we flex depending on context.</a:t>
            </a:r>
          </a:p>
          <a:p>
            <a:r>
              <a:rPr lang="en-US" dirty="0"/>
              <a:t>People with personality disorders can't do that easily. Their operating system got locked in place early — usually because of difficult, sometimes traumatic childhoods — and it runs the same way regardless of the situation. It's not a bad day. It's not a bad week. It's a fixed pattern that's been there since adolescence and feels completely normal to them.</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3</a:t>
            </a:fld>
            <a:endParaRPr lang="en-US"/>
          </a:p>
        </p:txBody>
      </p:sp>
    </p:spTree>
    <p:extLst>
      <p:ext uri="{BB962C8B-B14F-4D97-AF65-F5344CB8AC3E}">
        <p14:creationId xmlns:p14="http://schemas.microsoft.com/office/powerpoint/2010/main" val="30754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MISCONCEPTION 1</a:t>
            </a:r>
            <a:r>
              <a:rPr lang="en-US" sz="1200" b="0" i="0" kern="1200" dirty="0">
                <a:solidFill>
                  <a:schemeClr val="tx1"/>
                </a:solidFill>
                <a:effectLst/>
                <a:latin typeface="+mn-lt"/>
                <a:ea typeface="+mn-ea"/>
                <a:cs typeface="+mn-cs"/>
              </a:rPr>
              <a:t>: "They're just manipulating us for attention."</a:t>
            </a:r>
          </a:p>
          <a:p>
            <a:r>
              <a:rPr lang="en-US" sz="1200" b="1" i="0" kern="1200" dirty="0">
                <a:solidFill>
                  <a:schemeClr val="tx1"/>
                </a:solidFill>
                <a:effectLst/>
                <a:latin typeface="+mn-lt"/>
                <a:ea typeface="+mn-ea"/>
                <a:cs typeface="+mn-cs"/>
              </a:rPr>
              <a:t>REALITY</a:t>
            </a:r>
            <a:r>
              <a:rPr lang="en-US" sz="1200" b="0" i="0" kern="1200" dirty="0">
                <a:solidFill>
                  <a:schemeClr val="tx1"/>
                </a:solidFill>
                <a:effectLst/>
                <a:latin typeface="+mn-lt"/>
                <a:ea typeface="+mn-ea"/>
                <a:cs typeface="+mn-cs"/>
              </a:rPr>
              <a:t>: These behaviors reflect </a:t>
            </a:r>
            <a:r>
              <a:rPr lang="en-US" sz="1200" b="1" i="0" kern="1200" dirty="0">
                <a:solidFill>
                  <a:schemeClr val="tx1"/>
                </a:solidFill>
                <a:effectLst/>
                <a:latin typeface="+mn-lt"/>
                <a:ea typeface="+mn-ea"/>
                <a:cs typeface="+mn-cs"/>
              </a:rPr>
              <a:t>genuine emotional dysregulation</a:t>
            </a:r>
            <a:r>
              <a:rPr lang="en-US" sz="1200" b="0" i="0" kern="1200" dirty="0">
                <a:solidFill>
                  <a:schemeClr val="tx1"/>
                </a:solidFill>
                <a:effectLst/>
                <a:latin typeface="+mn-lt"/>
                <a:ea typeface="+mn-ea"/>
                <a:cs typeface="+mn-cs"/>
              </a:rPr>
              <a:t> and desperate attempts to cope with overwhelming distress. The term "manipulative" is stigmatizing and inaccurate. [7]</a:t>
            </a:r>
          </a:p>
          <a:p>
            <a:r>
              <a:rPr lang="en-US" sz="1200" b="1" i="0" kern="1200" dirty="0">
                <a:solidFill>
                  <a:schemeClr val="tx1"/>
                </a:solidFill>
                <a:effectLst/>
                <a:latin typeface="+mn-lt"/>
                <a:ea typeface="+mn-ea"/>
                <a:cs typeface="+mn-cs"/>
              </a:rPr>
              <a:t>MISCONCEPTION 2</a:t>
            </a:r>
            <a:r>
              <a:rPr lang="en-US" sz="1200" b="0" i="0" kern="1200" dirty="0">
                <a:solidFill>
                  <a:schemeClr val="tx1"/>
                </a:solidFill>
                <a:effectLst/>
                <a:latin typeface="+mn-lt"/>
                <a:ea typeface="+mn-ea"/>
                <a:cs typeface="+mn-cs"/>
              </a:rPr>
              <a:t>: "BPD is untreatable."</a:t>
            </a:r>
          </a:p>
          <a:p>
            <a:r>
              <a:rPr lang="en-US" sz="1200" b="1" i="0" kern="1200" dirty="0">
                <a:solidFill>
                  <a:schemeClr val="tx1"/>
                </a:solidFill>
                <a:effectLst/>
                <a:latin typeface="+mn-lt"/>
                <a:ea typeface="+mn-ea"/>
                <a:cs typeface="+mn-cs"/>
              </a:rPr>
              <a:t>REALITY</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50-70% achieve remission</a:t>
            </a:r>
            <a:r>
              <a:rPr lang="en-US" sz="1200" b="0" i="0" kern="1200" dirty="0">
                <a:solidFill>
                  <a:schemeClr val="tx1"/>
                </a:solidFill>
                <a:effectLst/>
                <a:latin typeface="+mn-lt"/>
                <a:ea typeface="+mn-ea"/>
                <a:cs typeface="+mn-cs"/>
              </a:rPr>
              <a:t> with treatment. Evidence-based psychotherapies are effective. [9][23]</a:t>
            </a:r>
          </a:p>
          <a:p>
            <a:r>
              <a:rPr lang="en-US" sz="1200" b="1" i="0" kern="1200" dirty="0">
                <a:solidFill>
                  <a:schemeClr val="tx1"/>
                </a:solidFill>
                <a:effectLst/>
                <a:latin typeface="+mn-lt"/>
                <a:ea typeface="+mn-ea"/>
                <a:cs typeface="+mn-cs"/>
              </a:rPr>
              <a:t>MISCONCEPTION 3</a:t>
            </a:r>
            <a:r>
              <a:rPr lang="en-US" sz="1200" b="0" i="0" kern="1200" dirty="0">
                <a:solidFill>
                  <a:schemeClr val="tx1"/>
                </a:solidFill>
                <a:effectLst/>
                <a:latin typeface="+mn-lt"/>
                <a:ea typeface="+mn-ea"/>
                <a:cs typeface="+mn-cs"/>
              </a:rPr>
              <a:t>: "Self-harm means they're suicidal."</a:t>
            </a:r>
          </a:p>
          <a:p>
            <a:r>
              <a:rPr lang="en-US" sz="1200" b="1" i="0" kern="1200" dirty="0">
                <a:solidFill>
                  <a:schemeClr val="tx1"/>
                </a:solidFill>
                <a:effectLst/>
                <a:latin typeface="+mn-lt"/>
                <a:ea typeface="+mn-ea"/>
                <a:cs typeface="+mn-cs"/>
              </a:rPr>
              <a:t>REALITY</a:t>
            </a:r>
            <a:r>
              <a:rPr lang="en-US" sz="1200" b="0" i="0" kern="1200" dirty="0">
                <a:solidFill>
                  <a:schemeClr val="tx1"/>
                </a:solidFill>
                <a:effectLst/>
                <a:latin typeface="+mn-lt"/>
                <a:ea typeface="+mn-ea"/>
                <a:cs typeface="+mn-cs"/>
              </a:rPr>
              <a:t>: NSSI and suicide attempts are </a:t>
            </a:r>
            <a:r>
              <a:rPr lang="en-US" sz="1200" b="1" i="0" kern="1200" dirty="0">
                <a:solidFill>
                  <a:schemeClr val="tx1"/>
                </a:solidFill>
                <a:effectLst/>
                <a:latin typeface="+mn-lt"/>
                <a:ea typeface="+mn-ea"/>
                <a:cs typeface="+mn-cs"/>
              </a:rPr>
              <a:t>distinct</a:t>
            </a:r>
            <a:r>
              <a:rPr lang="en-US" sz="1200" b="0" i="0" kern="1200" dirty="0">
                <a:solidFill>
                  <a:schemeClr val="tx1"/>
                </a:solidFill>
                <a:effectLst/>
                <a:latin typeface="+mn-lt"/>
                <a:ea typeface="+mn-ea"/>
                <a:cs typeface="+mn-cs"/>
              </a:rPr>
              <a:t> (though NSSI increases future suicide risk). Differentiate intent. [7]</a:t>
            </a:r>
          </a:p>
          <a:p>
            <a:r>
              <a:rPr lang="en-US" sz="1200" b="1" i="0" kern="1200" dirty="0">
                <a:solidFill>
                  <a:schemeClr val="tx1"/>
                </a:solidFill>
                <a:effectLst/>
                <a:latin typeface="+mn-lt"/>
                <a:ea typeface="+mn-ea"/>
                <a:cs typeface="+mn-cs"/>
              </a:rPr>
              <a:t>MISCONCEPTION 4</a:t>
            </a:r>
            <a:r>
              <a:rPr lang="en-US" sz="1200" b="0" i="0" kern="1200" dirty="0">
                <a:solidFill>
                  <a:schemeClr val="tx1"/>
                </a:solidFill>
                <a:effectLst/>
                <a:latin typeface="+mn-lt"/>
                <a:ea typeface="+mn-ea"/>
                <a:cs typeface="+mn-cs"/>
              </a:rPr>
              <a:t>: "Hospitalization is always the answer."</a:t>
            </a:r>
          </a:p>
          <a:p>
            <a:r>
              <a:rPr lang="en-US" sz="1200" b="1" i="0" kern="1200" dirty="0">
                <a:solidFill>
                  <a:schemeClr val="tx1"/>
                </a:solidFill>
                <a:effectLst/>
                <a:latin typeface="+mn-lt"/>
                <a:ea typeface="+mn-ea"/>
                <a:cs typeface="+mn-cs"/>
              </a:rPr>
              <a:t>REALITY</a:t>
            </a:r>
            <a:r>
              <a:rPr lang="en-US" sz="1200" b="0" i="0" kern="1200" dirty="0">
                <a:solidFill>
                  <a:schemeClr val="tx1"/>
                </a:solidFill>
                <a:effectLst/>
                <a:latin typeface="+mn-lt"/>
                <a:ea typeface="+mn-ea"/>
                <a:cs typeface="+mn-cs"/>
              </a:rPr>
              <a:t>: Brief hospitalization may be needed for safety, but </a:t>
            </a:r>
            <a:r>
              <a:rPr lang="en-US" sz="1200" b="1" i="0" kern="1200" dirty="0">
                <a:solidFill>
                  <a:schemeClr val="tx1"/>
                </a:solidFill>
                <a:effectLst/>
                <a:latin typeface="+mn-lt"/>
                <a:ea typeface="+mn-ea"/>
                <a:cs typeface="+mn-cs"/>
              </a:rPr>
              <a:t>prolonged stays can be counterproductive</a:t>
            </a:r>
            <a:r>
              <a:rPr lang="en-US" sz="1200" b="0" i="0" kern="1200" dirty="0">
                <a:solidFill>
                  <a:schemeClr val="tx1"/>
                </a:solidFill>
                <a:effectLst/>
                <a:latin typeface="+mn-lt"/>
                <a:ea typeface="+mn-ea"/>
                <a:cs typeface="+mn-cs"/>
              </a:rPr>
              <a:t>. Outpatient crisis intervention is preferred when possible. [5]</a:t>
            </a:r>
          </a:p>
          <a:p>
            <a:r>
              <a:rPr lang="en-US" sz="1200" b="1" i="0" kern="1200" dirty="0">
                <a:solidFill>
                  <a:schemeClr val="tx1"/>
                </a:solidFill>
                <a:effectLst/>
                <a:latin typeface="+mn-lt"/>
                <a:ea typeface="+mn-ea"/>
                <a:cs typeface="+mn-cs"/>
              </a:rPr>
              <a:t>MISCONCEPTION 5</a:t>
            </a:r>
            <a:r>
              <a:rPr lang="en-US" sz="1200" b="0" i="0" kern="1200" dirty="0">
                <a:solidFill>
                  <a:schemeClr val="tx1"/>
                </a:solidFill>
                <a:effectLst/>
                <a:latin typeface="+mn-lt"/>
                <a:ea typeface="+mn-ea"/>
                <a:cs typeface="+mn-cs"/>
              </a:rPr>
              <a:t>: "Medications will fix this."</a:t>
            </a:r>
          </a:p>
          <a:p>
            <a:r>
              <a:rPr lang="en-US" sz="1200" b="1" i="0" kern="1200" dirty="0">
                <a:solidFill>
                  <a:schemeClr val="tx1"/>
                </a:solidFill>
                <a:effectLst/>
                <a:latin typeface="+mn-lt"/>
                <a:ea typeface="+mn-ea"/>
                <a:cs typeface="+mn-cs"/>
              </a:rPr>
              <a:t>REALITY</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No medications improve core BPD symptoms.</a:t>
            </a:r>
            <a:r>
              <a:rPr lang="en-US" sz="1200" b="0" i="0" kern="1200" dirty="0">
                <a:solidFill>
                  <a:schemeClr val="tx1"/>
                </a:solidFill>
                <a:effectLst/>
                <a:latin typeface="+mn-lt"/>
                <a:ea typeface="+mn-ea"/>
                <a:cs typeface="+mn-cs"/>
              </a:rPr>
              <a:t> Psychotherapy is first-line. [9]</a:t>
            </a:r>
          </a:p>
          <a:p>
            <a:r>
              <a:rPr lang="en-US" sz="1200" b="1" i="0" kern="1200" dirty="0">
                <a:solidFill>
                  <a:schemeClr val="tx1"/>
                </a:solidFill>
                <a:effectLst/>
                <a:latin typeface="+mn-lt"/>
                <a:ea typeface="+mn-ea"/>
                <a:cs typeface="+mn-cs"/>
              </a:rPr>
              <a:t>MISCONCEPTION 6</a:t>
            </a:r>
            <a:r>
              <a:rPr lang="en-US" sz="1200" b="0" i="0" kern="1200" dirty="0">
                <a:solidFill>
                  <a:schemeClr val="tx1"/>
                </a:solidFill>
                <a:effectLst/>
                <a:latin typeface="+mn-lt"/>
                <a:ea typeface="+mn-ea"/>
                <a:cs typeface="+mn-cs"/>
              </a:rPr>
              <a:t>: "They're just being difficult."</a:t>
            </a:r>
          </a:p>
          <a:p>
            <a:r>
              <a:rPr lang="en-US" sz="1200" b="1" i="0" kern="1200" dirty="0">
                <a:solidFill>
                  <a:schemeClr val="tx1"/>
                </a:solidFill>
                <a:effectLst/>
                <a:latin typeface="+mn-lt"/>
                <a:ea typeface="+mn-ea"/>
                <a:cs typeface="+mn-cs"/>
              </a:rPr>
              <a:t>REALITY</a:t>
            </a:r>
            <a:r>
              <a:rPr lang="en-US" sz="1200" b="0" i="0" kern="1200" dirty="0">
                <a:solidFill>
                  <a:schemeClr val="tx1"/>
                </a:solidFill>
                <a:effectLst/>
                <a:latin typeface="+mn-lt"/>
                <a:ea typeface="+mn-ea"/>
                <a:cs typeface="+mn-cs"/>
              </a:rPr>
              <a:t>: Difficult behaviors are </a:t>
            </a:r>
            <a:r>
              <a:rPr lang="en-US" sz="1200" b="1" i="0" kern="1200" dirty="0">
                <a:solidFill>
                  <a:schemeClr val="tx1"/>
                </a:solidFill>
                <a:effectLst/>
                <a:latin typeface="+mn-lt"/>
                <a:ea typeface="+mn-ea"/>
                <a:cs typeface="+mn-cs"/>
              </a:rPr>
              <a:t>symptoms of the disorder</a:t>
            </a:r>
            <a:r>
              <a:rPr lang="en-US" sz="1200" b="0" i="0" kern="1200" dirty="0">
                <a:solidFill>
                  <a:schemeClr val="tx1"/>
                </a:solidFill>
                <a:effectLst/>
                <a:latin typeface="+mn-lt"/>
                <a:ea typeface="+mn-ea"/>
                <a:cs typeface="+mn-cs"/>
              </a:rPr>
              <a:t>, not character flaws. Reframe your perspective.</a:t>
            </a:r>
          </a:p>
          <a:p>
            <a:br>
              <a:rPr lang="en-US" dirty="0"/>
            </a:br>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21</a:t>
            </a:fld>
            <a:endParaRPr lang="en-US"/>
          </a:p>
        </p:txBody>
      </p:sp>
    </p:spTree>
    <p:extLst>
      <p:ext uri="{BB962C8B-B14F-4D97-AF65-F5344CB8AC3E}">
        <p14:creationId xmlns:p14="http://schemas.microsoft.com/office/powerpoint/2010/main" val="3980385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22</a:t>
            </a:fld>
            <a:endParaRPr lang="en-US"/>
          </a:p>
        </p:txBody>
      </p:sp>
    </p:spTree>
    <p:extLst>
      <p:ext uri="{BB962C8B-B14F-4D97-AF65-F5344CB8AC3E}">
        <p14:creationId xmlns:p14="http://schemas.microsoft.com/office/powerpoint/2010/main" val="2198639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Defition</a:t>
            </a:r>
            <a:r>
              <a:rPr lang="en-US" dirty="0"/>
              <a:t>:</a:t>
            </a:r>
          </a:p>
          <a:p>
            <a:pPr marL="0" indent="0">
              <a:buNone/>
            </a:pPr>
            <a:r>
              <a:rPr lang="en-US" dirty="0"/>
              <a:t>A </a:t>
            </a:r>
            <a:r>
              <a:rPr lang="en-US" b="1" dirty="0"/>
              <a:t>pervasive pattern</a:t>
            </a:r>
            <a:r>
              <a:rPr lang="en-US" dirty="0"/>
              <a:t> of inner experience and behavior that:</a:t>
            </a:r>
          </a:p>
          <a:p>
            <a:r>
              <a:rPr lang="en-US" dirty="0"/>
              <a:t>Deviates markedly from cultural expectations</a:t>
            </a:r>
          </a:p>
          <a:p>
            <a:r>
              <a:rPr lang="en-US" dirty="0"/>
              <a:t>Is </a:t>
            </a:r>
            <a:r>
              <a:rPr lang="en-US" b="1" dirty="0"/>
              <a:t>inflexible and pervasive</a:t>
            </a:r>
            <a:r>
              <a:rPr lang="en-US" dirty="0"/>
              <a:t> across situations</a:t>
            </a:r>
          </a:p>
          <a:p>
            <a:r>
              <a:rPr lang="en-US" dirty="0"/>
              <a:t>Leads to </a:t>
            </a:r>
            <a:r>
              <a:rPr lang="en-US" b="1" dirty="0"/>
              <a:t>distress or impairment</a:t>
            </a:r>
            <a:endParaRPr lang="en-US" dirty="0"/>
          </a:p>
          <a:p>
            <a:r>
              <a:rPr lang="en-US" dirty="0"/>
              <a:t>Is </a:t>
            </a:r>
            <a:r>
              <a:rPr lang="en-US" b="1" dirty="0"/>
              <a:t>stable over time</a:t>
            </a:r>
            <a:r>
              <a:rPr lang="en-US" dirty="0"/>
              <a:t> (though symptoms can improve)</a:t>
            </a:r>
          </a:p>
          <a:p>
            <a:pPr marL="0" indent="0">
              <a:buNone/>
            </a:pPr>
            <a:r>
              <a:rPr lang="en-US" dirty="0"/>
              <a:t>Has onset in adolescence or early adulthood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ICD-11 Paradigm Shift: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new international classification (ICD-11) has </a:t>
            </a:r>
            <a:r>
              <a:rPr lang="en-US" sz="1200" b="1" i="0" kern="1200" dirty="0">
                <a:solidFill>
                  <a:schemeClr val="tx1"/>
                </a:solidFill>
                <a:effectLst/>
                <a:latin typeface="+mn-lt"/>
                <a:ea typeface="+mn-ea"/>
                <a:cs typeface="+mn-cs"/>
              </a:rPr>
              <a:t>abolished most categorical personality disorder diagnoses</a:t>
            </a:r>
            <a:r>
              <a:rPr lang="en-US" sz="1200" b="0" i="0" kern="1200" dirty="0">
                <a:solidFill>
                  <a:schemeClr val="tx1"/>
                </a:solidFill>
                <a:effectLst/>
                <a:latin typeface="+mn-lt"/>
                <a:ea typeface="+mn-ea"/>
                <a:cs typeface="+mn-cs"/>
              </a:rPr>
              <a:t> in favor of a dimensional approach: [4][8]</a:t>
            </a:r>
          </a:p>
          <a:p>
            <a:r>
              <a:rPr lang="en-US" sz="1200" b="1" i="0" kern="1200" dirty="0">
                <a:solidFill>
                  <a:schemeClr val="tx1"/>
                </a:solidFill>
                <a:effectLst/>
                <a:latin typeface="+mn-lt"/>
                <a:ea typeface="+mn-ea"/>
                <a:cs typeface="+mn-cs"/>
              </a:rPr>
              <a:t>First</a:t>
            </a:r>
            <a:r>
              <a:rPr lang="en-US" sz="1200" b="0" i="0" kern="1200" dirty="0">
                <a:solidFill>
                  <a:schemeClr val="tx1"/>
                </a:solidFill>
                <a:effectLst/>
                <a:latin typeface="+mn-lt"/>
                <a:ea typeface="+mn-ea"/>
                <a:cs typeface="+mn-cs"/>
              </a:rPr>
              <a:t>: Determine if personality disorder is present</a:t>
            </a:r>
          </a:p>
          <a:p>
            <a:r>
              <a:rPr lang="en-US" sz="1200" b="1" i="0" kern="1200" dirty="0">
                <a:solidFill>
                  <a:schemeClr val="tx1"/>
                </a:solidFill>
                <a:effectLst/>
                <a:latin typeface="+mn-lt"/>
                <a:ea typeface="+mn-ea"/>
                <a:cs typeface="+mn-cs"/>
              </a:rPr>
              <a:t>Second</a:t>
            </a:r>
            <a:r>
              <a:rPr lang="en-US" sz="1200" b="0" i="0" kern="1200" dirty="0">
                <a:solidFill>
                  <a:schemeClr val="tx1"/>
                </a:solidFill>
                <a:effectLst/>
                <a:latin typeface="+mn-lt"/>
                <a:ea typeface="+mn-ea"/>
                <a:cs typeface="+mn-cs"/>
              </a:rPr>
              <a:t>: Rate severity (mild, moderate, severe)</a:t>
            </a:r>
          </a:p>
          <a:p>
            <a:r>
              <a:rPr lang="en-US" sz="1200" b="1" i="0" kern="1200" dirty="0">
                <a:solidFill>
                  <a:schemeClr val="tx1"/>
                </a:solidFill>
                <a:effectLst/>
                <a:latin typeface="+mn-lt"/>
                <a:ea typeface="+mn-ea"/>
                <a:cs typeface="+mn-cs"/>
              </a:rPr>
              <a:t>Third</a:t>
            </a:r>
            <a:r>
              <a:rPr lang="en-US" sz="1200" b="0" i="0" kern="1200" dirty="0">
                <a:solidFill>
                  <a:schemeClr val="tx1"/>
                </a:solidFill>
                <a:effectLst/>
                <a:latin typeface="+mn-lt"/>
                <a:ea typeface="+mn-ea"/>
                <a:cs typeface="+mn-cs"/>
              </a:rPr>
              <a:t>: Describe using 5 trait domains:</a:t>
            </a:r>
          </a:p>
          <a:p>
            <a:pPr lvl="1"/>
            <a:r>
              <a:rPr lang="en-US" sz="1200" b="1" i="0" kern="1200" dirty="0">
                <a:solidFill>
                  <a:schemeClr val="tx1"/>
                </a:solidFill>
                <a:effectLst/>
                <a:latin typeface="+mn-lt"/>
                <a:ea typeface="+mn-ea"/>
                <a:cs typeface="+mn-cs"/>
              </a:rPr>
              <a:t>Negative affectivity</a:t>
            </a:r>
            <a:r>
              <a:rPr lang="en-US" sz="1200" b="0" i="0" kern="1200" dirty="0">
                <a:solidFill>
                  <a:schemeClr val="tx1"/>
                </a:solidFill>
                <a:effectLst/>
                <a:latin typeface="+mn-lt"/>
                <a:ea typeface="+mn-ea"/>
                <a:cs typeface="+mn-cs"/>
              </a:rPr>
              <a:t> (emotional instability, anxiety)</a:t>
            </a:r>
          </a:p>
          <a:p>
            <a:pPr lvl="1"/>
            <a:r>
              <a:rPr lang="en-US" sz="1200" b="1" i="0" kern="1200" dirty="0">
                <a:solidFill>
                  <a:schemeClr val="tx1"/>
                </a:solidFill>
                <a:effectLst/>
                <a:latin typeface="+mn-lt"/>
                <a:ea typeface="+mn-ea"/>
                <a:cs typeface="+mn-cs"/>
              </a:rPr>
              <a:t>Detachment</a:t>
            </a:r>
            <a:r>
              <a:rPr lang="en-US" sz="1200" b="0" i="0" kern="1200" dirty="0">
                <a:solidFill>
                  <a:schemeClr val="tx1"/>
                </a:solidFill>
                <a:effectLst/>
                <a:latin typeface="+mn-lt"/>
                <a:ea typeface="+mn-ea"/>
                <a:cs typeface="+mn-cs"/>
              </a:rPr>
              <a:t> (social withdrawal, emotional coldness)</a:t>
            </a:r>
          </a:p>
          <a:p>
            <a:pPr lvl="1"/>
            <a:r>
              <a:rPr lang="en-US" sz="1200" b="1" i="0" kern="1200" dirty="0" err="1">
                <a:solidFill>
                  <a:schemeClr val="tx1"/>
                </a:solidFill>
                <a:effectLst/>
                <a:latin typeface="+mn-lt"/>
                <a:ea typeface="+mn-ea"/>
                <a:cs typeface="+mn-cs"/>
              </a:rPr>
              <a:t>Dissociality</a:t>
            </a:r>
            <a:r>
              <a:rPr lang="en-US" sz="1200" b="0" i="0" kern="1200" dirty="0">
                <a:solidFill>
                  <a:schemeClr val="tx1"/>
                </a:solidFill>
                <a:effectLst/>
                <a:latin typeface="+mn-lt"/>
                <a:ea typeface="+mn-ea"/>
                <a:cs typeface="+mn-cs"/>
              </a:rPr>
              <a:t> (lack of empathy, callousness)</a:t>
            </a:r>
          </a:p>
          <a:p>
            <a:pPr lvl="1"/>
            <a:r>
              <a:rPr lang="en-US" sz="1200" b="1" i="0" kern="1200" dirty="0">
                <a:solidFill>
                  <a:schemeClr val="tx1"/>
                </a:solidFill>
                <a:effectLst/>
                <a:latin typeface="+mn-lt"/>
                <a:ea typeface="+mn-ea"/>
                <a:cs typeface="+mn-cs"/>
              </a:rPr>
              <a:t>Disinhibition</a:t>
            </a:r>
            <a:r>
              <a:rPr lang="en-US" sz="1200" b="0" i="0" kern="1200" dirty="0">
                <a:solidFill>
                  <a:schemeClr val="tx1"/>
                </a:solidFill>
                <a:effectLst/>
                <a:latin typeface="+mn-lt"/>
                <a:ea typeface="+mn-ea"/>
                <a:cs typeface="+mn-cs"/>
              </a:rPr>
              <a:t> (impulsivity, recklessness)</a:t>
            </a:r>
          </a:p>
          <a:p>
            <a:pPr lvl="1"/>
            <a:r>
              <a:rPr lang="en-US" sz="1200" b="1" i="0" kern="1200" dirty="0" err="1">
                <a:solidFill>
                  <a:schemeClr val="tx1"/>
                </a:solidFill>
                <a:effectLst/>
                <a:latin typeface="+mn-lt"/>
                <a:ea typeface="+mn-ea"/>
                <a:cs typeface="+mn-cs"/>
              </a:rPr>
              <a:t>Anankastia</a:t>
            </a:r>
            <a:r>
              <a:rPr lang="en-US" sz="1200" b="0" i="0" kern="1200" dirty="0">
                <a:solidFill>
                  <a:schemeClr val="tx1"/>
                </a:solidFill>
                <a:effectLst/>
                <a:latin typeface="+mn-lt"/>
                <a:ea typeface="+mn-ea"/>
                <a:cs typeface="+mn-cs"/>
              </a:rPr>
              <a:t> (perfectionism, rigidity)</a:t>
            </a:r>
          </a:p>
          <a:p>
            <a:r>
              <a:rPr lang="en-US" sz="1200" b="1" i="0" kern="1200" dirty="0">
                <a:solidFill>
                  <a:schemeClr val="tx1"/>
                </a:solidFill>
                <a:effectLst/>
                <a:latin typeface="+mn-lt"/>
                <a:ea typeface="+mn-ea"/>
                <a:cs typeface="+mn-cs"/>
              </a:rPr>
              <a:t>Why This Matters</a:t>
            </a:r>
            <a:r>
              <a:rPr lang="en-US" sz="1200" b="0" i="0" kern="1200" dirty="0">
                <a:solidFill>
                  <a:schemeClr val="tx1"/>
                </a:solidFill>
                <a:effectLst/>
                <a:latin typeface="+mn-lt"/>
                <a:ea typeface="+mn-ea"/>
                <a:cs typeface="+mn-cs"/>
              </a:rPr>
              <a:t>: Only </a:t>
            </a:r>
            <a:r>
              <a:rPr lang="en-US" sz="1200" b="1" i="0" kern="1200" dirty="0">
                <a:solidFill>
                  <a:schemeClr val="tx1"/>
                </a:solidFill>
                <a:effectLst/>
                <a:latin typeface="+mn-lt"/>
                <a:ea typeface="+mn-ea"/>
                <a:cs typeface="+mn-cs"/>
              </a:rPr>
              <a:t>borderline personality disorder</a:t>
            </a:r>
            <a:r>
              <a:rPr lang="en-US" sz="1200" b="0" i="0" kern="1200" dirty="0">
                <a:solidFill>
                  <a:schemeClr val="tx1"/>
                </a:solidFill>
                <a:effectLst/>
                <a:latin typeface="+mn-lt"/>
                <a:ea typeface="+mn-ea"/>
                <a:cs typeface="+mn-cs"/>
              </a:rPr>
              <a:t> is retained as a specific "pattern qualifier" due to its clinical importance and treatment implications.</a:t>
            </a:r>
          </a:p>
          <a:p>
            <a:endParaRPr lang="en-US" dirty="0"/>
          </a:p>
          <a:p>
            <a:r>
              <a:rPr lang="en-US" sz="1200" b="0" i="0"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hlinkClick r:id="rId3"/>
              </a:rPr>
              <a:t>Personality Disorders.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New England Journal of Medicine. 2022. Sharp C.</a:t>
            </a:r>
          </a:p>
          <a:p>
            <a:r>
              <a:rPr lang="en-US" sz="1200" b="0" i="0" kern="1200" dirty="0">
                <a:solidFill>
                  <a:schemeClr val="tx1"/>
                </a:solidFill>
                <a:effectLst/>
                <a:latin typeface="+mn-lt"/>
                <a:ea typeface="+mn-ea"/>
                <a:cs typeface="+mn-cs"/>
              </a:rPr>
              <a:t>8.</a:t>
            </a:r>
            <a:r>
              <a:rPr lang="en-US" sz="1200" b="0" i="0" u="none" strike="noStrike" kern="1200" dirty="0">
                <a:solidFill>
                  <a:schemeClr val="tx1"/>
                </a:solidFill>
                <a:effectLst/>
                <a:latin typeface="+mn-lt"/>
                <a:ea typeface="+mn-ea"/>
                <a:cs typeface="+mn-cs"/>
                <a:hlinkClick r:id="rId4"/>
              </a:rPr>
              <a:t>ICD-11 Personality Disorders: Utility and Implications of the New Model.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Frontiers in Psychiatry. 2021. Mulder RT.</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23</a:t>
            </a:fld>
            <a:endParaRPr lang="en-US"/>
          </a:p>
        </p:txBody>
      </p:sp>
    </p:spTree>
    <p:extLst>
      <p:ext uri="{BB962C8B-B14F-4D97-AF65-F5344CB8AC3E}">
        <p14:creationId xmlns:p14="http://schemas.microsoft.com/office/powerpoint/2010/main" val="835432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The Behavior Is Not Personal and Not a Choice</a:t>
            </a:r>
            <a:endParaRPr lang="en-US" dirty="0"/>
          </a:p>
          <a:p>
            <a:r>
              <a:rPr lang="en-US" dirty="0"/>
              <a:t>When someone with a personality disorder is raging at you, accusing you, or seemingly making your job impossible — they are not targeting </a:t>
            </a:r>
            <a:r>
              <a:rPr lang="en-US" i="1" dirty="0"/>
              <a:t>you specifically.</a:t>
            </a:r>
            <a:r>
              <a:rPr lang="en-US" dirty="0"/>
              <a:t> Their brain genuinely processes threat, relationships, and emotion differently. It's a deeply ingrained pattern that predates your arrival on scene by decades. Taking it personally or getting into a power struggle will escalate every time.</a:t>
            </a:r>
          </a:p>
          <a:p>
            <a:br>
              <a:rPr lang="en-US" dirty="0"/>
            </a:br>
            <a:endParaRPr lang="en-US" dirty="0"/>
          </a:p>
          <a:p>
            <a:r>
              <a:rPr lang="en-US" b="1" dirty="0"/>
              <a:t>2. Your Calm Is the Most Powerful Tool You Have</a:t>
            </a:r>
            <a:endParaRPr lang="en-US" dirty="0"/>
          </a:p>
          <a:p>
            <a:r>
              <a:rPr lang="en-US" dirty="0"/>
              <a:t>People with personality disorders — especially Cluster B — are extraordinarily sensitive to the emotional tone of the people around them. Your regulated, steady presence literally helps regulate them. Raised voices, aggressive posturing, or visible frustration will pour fuel on the fire. Think of yourself as an emotional anchor on scene.</a:t>
            </a:r>
          </a:p>
          <a:p>
            <a:br>
              <a:rPr lang="en-US" dirty="0"/>
            </a:br>
            <a:endParaRPr lang="en-US" dirty="0"/>
          </a:p>
          <a:p>
            <a:r>
              <a:rPr lang="en-US" b="1" dirty="0"/>
              <a:t>3. Self-Harm and Suicidal Behavior Doesn't Always Mean Intent to Die</a:t>
            </a:r>
            <a:endParaRPr lang="en-US" dirty="0"/>
          </a:p>
          <a:p>
            <a:r>
              <a:rPr lang="en-US" dirty="0"/>
              <a:t>This is critical. For many people with BPD especially, self-harm is a coping mechanism — a way to manage overwhelming internal pain. Treating every incident as purely suicidal can lead to responses that feel punitive to the patient and miss what's actually needed. That said, always take it seriously — the risk is real. The nuance is understanding </a:t>
            </a:r>
            <a:r>
              <a:rPr lang="en-US" i="1" dirty="0"/>
              <a:t>why</a:t>
            </a:r>
            <a:r>
              <a:rPr lang="en-US" dirty="0"/>
              <a:t> it's happening, not just </a:t>
            </a:r>
            <a:r>
              <a:rPr lang="en-US" i="1" dirty="0"/>
              <a:t>that</a:t>
            </a:r>
            <a:r>
              <a:rPr lang="en-US" dirty="0"/>
              <a:t> it's happening.</a:t>
            </a:r>
          </a:p>
          <a:p>
            <a:br>
              <a:rPr lang="en-US" dirty="0"/>
            </a:br>
            <a:endParaRPr lang="en-US" dirty="0"/>
          </a:p>
          <a:p>
            <a:r>
              <a:rPr lang="en-US" b="1" dirty="0"/>
              <a:t>4. Validation Before Everything Else</a:t>
            </a:r>
            <a:endParaRPr lang="en-US" dirty="0"/>
          </a:p>
          <a:p>
            <a:r>
              <a:rPr lang="en-US" dirty="0"/>
              <a:t>Before you problem-solve, give instructions, or try to de-escalate with logic — acknowledge the feeling. Something as simple as </a:t>
            </a:r>
            <a:r>
              <a:rPr lang="en-US" i="1" dirty="0"/>
              <a:t>"I can see you're really overwhelmed right now"</a:t>
            </a:r>
            <a:r>
              <a:rPr lang="en-US" dirty="0"/>
              <a:t> can dramatically change the trajectory of a contact. People with personality disorders often have long histories of being dismissed or invalidated. Being heard, even briefly, can be the difference between cooperation and chaos.</a:t>
            </a:r>
          </a:p>
          <a:p>
            <a:br>
              <a:rPr lang="en-US" dirty="0"/>
            </a:br>
            <a:endParaRPr lang="en-US" dirty="0"/>
          </a:p>
          <a:p>
            <a:r>
              <a:rPr lang="en-US" b="1" dirty="0"/>
              <a:t>5. Frequent Contacts Are Not Frequent Failures</a:t>
            </a:r>
            <a:endParaRPr lang="en-US" dirty="0"/>
          </a:p>
          <a:p>
            <a:r>
              <a:rPr lang="en-US" dirty="0"/>
              <a:t>The repeat caller, the person you've responded to a dozen times this year — that's not a system failure or a personal manipulation tactic. That's someone with very limited coping tools in chronic pain, using the only resource they know how to access. Frustration and cynicism toward frequent contacts is understandable but dangerous — both for the patient and for your own professional judgment on scene. Consistency and non-judgment across repeated contacts is genuinely therapeutic, even if it doesn't feel like it in the moment.</a:t>
            </a:r>
          </a:p>
          <a:p>
            <a:endParaRPr lang="en-US" dirty="0"/>
          </a:p>
          <a:p>
            <a:r>
              <a:rPr lang="en-US" dirty="0"/>
              <a:t>You are not going to fix a personality disorder on scene — and that's not your job. Your job is to </a:t>
            </a:r>
            <a:r>
              <a:rPr lang="en-US" b="1" dirty="0"/>
              <a:t>stabilize, connect briefly, and hand off safely.</a:t>
            </a:r>
            <a:r>
              <a:rPr lang="en-US" dirty="0"/>
              <a:t> Understanding these five things makes that job significantly easier and safer for everyone involved.</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24</a:t>
            </a:fld>
            <a:endParaRPr lang="en-US"/>
          </a:p>
        </p:txBody>
      </p:sp>
    </p:spTree>
    <p:extLst>
      <p:ext uri="{BB962C8B-B14F-4D97-AF65-F5344CB8AC3E}">
        <p14:creationId xmlns:p14="http://schemas.microsoft.com/office/powerpoint/2010/main" val="2897224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principles. These are evidence-based and field-tested.</a:t>
            </a:r>
          </a:p>
          <a:p>
            <a:r>
              <a:rPr lang="en-US" b="1" dirty="0"/>
              <a:t>First — regulate yourself before anything else.</a:t>
            </a:r>
            <a:endParaRPr lang="en-US" dirty="0"/>
          </a:p>
          <a:p>
            <a:r>
              <a:rPr lang="en-US" dirty="0"/>
              <a:t>You cannot stabilize someone else if you are already activated. I know that's easier said than done. But your nervous system talks to their nervous system before either of you says a word. Slow your breath. Soften your posture. Lower your voice. Your calm is genuinely contagious — and so is your agitation.</a:t>
            </a:r>
          </a:p>
          <a:p>
            <a:r>
              <a:rPr lang="en-US" b="1" dirty="0"/>
              <a:t>Second — validate before you intervene.</a:t>
            </a:r>
            <a:endParaRPr lang="en-US" dirty="0"/>
          </a:p>
          <a:p>
            <a:r>
              <a:rPr lang="en-US" dirty="0"/>
              <a:t>Before you problem-solve, before you give instructions, before you try to de-escalate with logic — acknowledge the feeling. It doesn't have to be complicated. Something like: 'I can see you're really hurting right now. I'm here and I want to help.'</a:t>
            </a:r>
          </a:p>
          <a:p>
            <a:r>
              <a:rPr lang="en-US" dirty="0"/>
              <a:t>Validation is not agreement. You're not saying their behavior is okay. You're saying their pain is real. That distinction matters enormously. People with personality disorders have often spent their entire lives being told their feelings are wrong or dramatic or manipulative. Being heard — even for thirty seconds — can completely change the trajectory of a contact.</a:t>
            </a:r>
          </a:p>
          <a:p>
            <a:r>
              <a:rPr lang="en-US" b="1" dirty="0"/>
              <a:t>Third — be consistent and structured.</a:t>
            </a:r>
            <a:endParaRPr lang="en-US" dirty="0"/>
          </a:p>
          <a:p>
            <a:r>
              <a:rPr lang="en-US" dirty="0"/>
              <a:t>One responder leads. Multiple voices coming at someone in crisis is overwhelming. Be honest about what you can and cannot do. Don't make promises you can't keep — trust is fragile with this population and breaks fast. Tell them what's going to happen before it happens. Predictability reduces the threat response.</a:t>
            </a:r>
          </a:p>
          <a:p>
            <a:r>
              <a:rPr lang="en-US" b="1" dirty="0"/>
              <a:t>Fourth — avoid the common escalation traps.</a:t>
            </a:r>
            <a:endParaRPr lang="en-US" dirty="0"/>
          </a:p>
          <a:p>
            <a:r>
              <a:rPr lang="en-US" dirty="0"/>
              <a:t>Ultimatums almost always backfire. Arguing about whether their feelings are rational never works — you will not logic someone out of an emotional crisis. Threatening an involuntary hold as a first move tends to escalate rather than de-escalate. And if you need to leave the scene or hand off — tell them. Don't just disappear. That perceived abandonment can undo everything you've built in the prior twenty minutes.</a:t>
            </a:r>
          </a:p>
          <a:p>
            <a:r>
              <a:rPr lang="en-US" b="1" dirty="0"/>
              <a:t>Fifth — hand off well.</a:t>
            </a:r>
            <a:endParaRPr lang="en-US" dirty="0"/>
          </a:p>
          <a:p>
            <a:r>
              <a:rPr lang="en-US" dirty="0"/>
              <a:t>Your field observations are clinically valuable. Tell the receiving team what worked. Flag whether this looks like a chronic baseline or an acute escalation above their baseline. That distinction shapes everything we do next. You are not just a transport vehicle — you are the first link in a clinical chain and what you observed matters.”</a:t>
            </a:r>
          </a:p>
          <a:p>
            <a:endParaRPr lang="en-US" dirty="0"/>
          </a:p>
          <a:p>
            <a:r>
              <a:rPr lang="en-US" sz="1200" b="1" i="0" kern="1200" dirty="0">
                <a:solidFill>
                  <a:schemeClr val="tx1"/>
                </a:solidFill>
                <a:effectLst/>
                <a:latin typeface="+mn-lt"/>
                <a:ea typeface="+mn-ea"/>
                <a:cs typeface="+mn-cs"/>
              </a:rPr>
              <a:t>Crisis Intervention - Evidence-Based Principles</a:t>
            </a:r>
          </a:p>
          <a:p>
            <a:r>
              <a:rPr lang="en-US" sz="1200" b="1" i="0" kern="1200" dirty="0">
                <a:solidFill>
                  <a:schemeClr val="tx1"/>
                </a:solidFill>
                <a:effectLst/>
                <a:latin typeface="+mn-lt"/>
                <a:ea typeface="+mn-ea"/>
                <a:cs typeface="+mn-cs"/>
              </a:rPr>
              <a:t>Lancet 2021 Recommendations:</a:t>
            </a:r>
            <a:r>
              <a:rPr lang="en-US" sz="1200" b="0" i="0" kern="1200" dirty="0">
                <a:solidFill>
                  <a:schemeClr val="tx1"/>
                </a:solidFill>
                <a:effectLst/>
                <a:latin typeface="+mn-lt"/>
                <a:ea typeface="+mn-ea"/>
                <a:cs typeface="+mn-cs"/>
              </a:rPr>
              <a:t> [5]</a:t>
            </a:r>
          </a:p>
          <a:p>
            <a:r>
              <a:rPr lang="en-US" sz="1200" b="1" i="0" kern="1200" dirty="0">
                <a:solidFill>
                  <a:schemeClr val="tx1"/>
                </a:solidFill>
                <a:effectLst/>
                <a:latin typeface="+mn-lt"/>
                <a:ea typeface="+mn-ea"/>
                <a:cs typeface="+mn-cs"/>
              </a:rPr>
              <a:t>Acute Psychosocial Interventions: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Differentiate</a:t>
            </a:r>
            <a:r>
              <a:rPr lang="en-US" sz="1200" b="0" i="0" kern="1200" dirty="0">
                <a:solidFill>
                  <a:schemeClr val="tx1"/>
                </a:solidFill>
                <a:effectLst/>
                <a:latin typeface="+mn-lt"/>
                <a:ea typeface="+mn-ea"/>
                <a:cs typeface="+mn-cs"/>
              </a:rPr>
              <a:t> between suicide attempts, non-suicidal self-injury, and high-risk behaviors</a:t>
            </a:r>
          </a:p>
          <a:p>
            <a:r>
              <a:rPr lang="en-US" sz="1200" b="1" i="0" kern="1200" dirty="0">
                <a:solidFill>
                  <a:schemeClr val="tx1"/>
                </a:solidFill>
                <a:effectLst/>
                <a:latin typeface="+mn-lt"/>
                <a:ea typeface="+mn-ea"/>
                <a:cs typeface="+mn-cs"/>
              </a:rPr>
              <a:t>Offer crisis intervention on an outpatient basis whenever possible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If inpatient crisis intervention is indicated, keep it as short as possible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Start planning for discharge on the first inpatient day</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Crisis intervention should be based on problem analysis</a:t>
            </a:r>
            <a:r>
              <a:rPr lang="en-US" sz="1200" b="0" i="0" kern="1200" dirty="0">
                <a:solidFill>
                  <a:schemeClr val="tx1"/>
                </a:solidFill>
                <a:effectLst/>
                <a:latin typeface="+mn-lt"/>
                <a:ea typeface="+mn-ea"/>
                <a:cs typeface="+mn-cs"/>
              </a:rPr>
              <a:t> and focus on concrete problem-solving</a:t>
            </a:r>
          </a:p>
          <a:p>
            <a:r>
              <a:rPr lang="en-US" sz="1200" b="1" i="0" kern="1200" dirty="0">
                <a:solidFill>
                  <a:schemeClr val="tx1"/>
                </a:solidFill>
                <a:effectLst/>
                <a:latin typeface="+mn-lt"/>
                <a:ea typeface="+mn-ea"/>
                <a:cs typeface="+mn-cs"/>
              </a:rPr>
              <a:t>Create strategies to prevent or handle future crises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Do NOT initiate inpatient crisis intervention</a:t>
            </a:r>
            <a:r>
              <a:rPr lang="en-US" sz="1200" b="0" i="0" kern="1200" dirty="0">
                <a:solidFill>
                  <a:schemeClr val="tx1"/>
                </a:solidFill>
                <a:effectLst/>
                <a:latin typeface="+mn-lt"/>
                <a:ea typeface="+mn-ea"/>
                <a:cs typeface="+mn-cs"/>
              </a:rPr>
              <a:t> based on behavior that is not life-threatening (e.g., self-injury without suicide intent)</a:t>
            </a:r>
          </a:p>
          <a:p>
            <a:r>
              <a:rPr lang="en-US" sz="1200" b="1" i="0" kern="1200" dirty="0">
                <a:solidFill>
                  <a:schemeClr val="tx1"/>
                </a:solidFill>
                <a:effectLst/>
                <a:latin typeface="+mn-lt"/>
                <a:ea typeface="+mn-ea"/>
                <a:cs typeface="+mn-cs"/>
              </a:rPr>
              <a:t>Evidence Note</a:t>
            </a:r>
            <a:r>
              <a:rPr lang="en-US" sz="1200" b="0" i="0" kern="1200" dirty="0">
                <a:solidFill>
                  <a:schemeClr val="tx1"/>
                </a:solidFill>
                <a:effectLst/>
                <a:latin typeface="+mn-lt"/>
                <a:ea typeface="+mn-ea"/>
                <a:cs typeface="+mn-cs"/>
              </a:rPr>
              <a:t>: A Cochrane review found </a:t>
            </a:r>
            <a:r>
              <a:rPr lang="en-US" sz="1200" b="1" i="0" kern="1200" dirty="0">
                <a:solidFill>
                  <a:schemeClr val="tx1"/>
                </a:solidFill>
                <a:effectLst/>
                <a:latin typeface="+mn-lt"/>
                <a:ea typeface="+mn-ea"/>
                <a:cs typeface="+mn-cs"/>
              </a:rPr>
              <a:t>very limited evidence</a:t>
            </a:r>
            <a:r>
              <a:rPr lang="en-US" sz="1200" b="0" i="0" kern="1200" dirty="0">
                <a:solidFill>
                  <a:schemeClr val="tx1"/>
                </a:solidFill>
                <a:effectLst/>
                <a:latin typeface="+mn-lt"/>
                <a:ea typeface="+mn-ea"/>
                <a:cs typeface="+mn-cs"/>
              </a:rPr>
              <a:t> for specific crisis interventions in BPD. Brief admission to psychiatric hospital by self-referral showed </a:t>
            </a:r>
            <a:r>
              <a:rPr lang="en-US" sz="1200" b="1" i="0" kern="1200" dirty="0">
                <a:solidFill>
                  <a:schemeClr val="tx1"/>
                </a:solidFill>
                <a:effectLst/>
                <a:latin typeface="+mn-lt"/>
                <a:ea typeface="+mn-ea"/>
                <a:cs typeface="+mn-cs"/>
              </a:rPr>
              <a:t>little to no effect</a:t>
            </a:r>
            <a:r>
              <a:rPr lang="en-US" sz="1200" b="0" i="0" kern="1200" dirty="0">
                <a:solidFill>
                  <a:schemeClr val="tx1"/>
                </a:solidFill>
                <a:effectLst/>
                <a:latin typeface="+mn-lt"/>
                <a:ea typeface="+mn-ea"/>
                <a:cs typeface="+mn-cs"/>
              </a:rPr>
              <a:t> on outcomes. [20] This is an area where </a:t>
            </a:r>
            <a:r>
              <a:rPr lang="en-US" sz="1200" b="1" i="0" kern="1200" dirty="0">
                <a:solidFill>
                  <a:schemeClr val="tx1"/>
                </a:solidFill>
                <a:effectLst/>
                <a:latin typeface="+mn-lt"/>
                <a:ea typeface="+mn-ea"/>
                <a:cs typeface="+mn-cs"/>
              </a:rPr>
              <a:t>rigorous evidence is lacking</a:t>
            </a:r>
            <a:r>
              <a:rPr lang="en-US" sz="1200" b="0" i="0" kern="1200" dirty="0">
                <a:solidFill>
                  <a:schemeClr val="tx1"/>
                </a:solidFill>
                <a:effectLst/>
                <a:latin typeface="+mn-lt"/>
                <a:ea typeface="+mn-ea"/>
                <a:cs typeface="+mn-cs"/>
              </a:rPr>
              <a:t>, and recommendations are based on expert consensus and clinical experience.</a:t>
            </a:r>
          </a:p>
          <a:p>
            <a:endParaRPr lang="en-US" dirty="0"/>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25</a:t>
            </a:fld>
            <a:endParaRPr lang="en-US"/>
          </a:p>
        </p:txBody>
      </p:sp>
    </p:spTree>
    <p:extLst>
      <p:ext uri="{BB962C8B-B14F-4D97-AF65-F5344CB8AC3E}">
        <p14:creationId xmlns:p14="http://schemas.microsoft.com/office/powerpoint/2010/main" val="266183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Key Principle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Inpatient stays should be as brief as possible</a:t>
            </a:r>
            <a:r>
              <a:rPr lang="en-US" sz="1200" b="0" i="0" kern="1200" dirty="0">
                <a:solidFill>
                  <a:schemeClr val="tx1"/>
                </a:solidFill>
                <a:effectLst/>
                <a:latin typeface="+mn-lt"/>
                <a:ea typeface="+mn-ea"/>
                <a:cs typeface="+mn-cs"/>
              </a:rPr>
              <a:t> with discharge planning from day one. [5] Prolonged hospitalization can be </a:t>
            </a:r>
            <a:r>
              <a:rPr lang="en-US" sz="1200" b="1" i="0" kern="1200" dirty="0">
                <a:solidFill>
                  <a:schemeClr val="tx1"/>
                </a:solidFill>
                <a:effectLst/>
                <a:latin typeface="+mn-lt"/>
                <a:ea typeface="+mn-ea"/>
                <a:cs typeface="+mn-cs"/>
              </a:rPr>
              <a:t>counterproductive</a:t>
            </a:r>
            <a:r>
              <a:rPr lang="en-US" sz="1200" b="0" i="0" kern="1200" dirty="0">
                <a:solidFill>
                  <a:schemeClr val="tx1"/>
                </a:solidFill>
                <a:effectLst/>
                <a:latin typeface="+mn-lt"/>
                <a:ea typeface="+mn-ea"/>
                <a:cs typeface="+mn-cs"/>
              </a:rPr>
              <a:t> and reinforce maladaptive patterns.</a:t>
            </a:r>
          </a:p>
          <a:p>
            <a:r>
              <a:rPr lang="en-US" sz="1200" b="1" i="0" kern="1200" dirty="0">
                <a:solidFill>
                  <a:schemeClr val="tx1"/>
                </a:solidFill>
                <a:effectLst/>
                <a:latin typeface="+mn-lt"/>
                <a:ea typeface="+mn-ea"/>
                <a:cs typeface="+mn-cs"/>
              </a:rPr>
              <a:t>Warm Handoff</a:t>
            </a:r>
            <a:r>
              <a:rPr lang="en-US" sz="1200" b="0" i="0" kern="1200" dirty="0">
                <a:solidFill>
                  <a:schemeClr val="tx1"/>
                </a:solidFill>
                <a:effectLst/>
                <a:latin typeface="+mn-lt"/>
                <a:ea typeface="+mn-ea"/>
                <a:cs typeface="+mn-cs"/>
              </a:rPr>
              <a:t>: Ensure connection to outpatient services before discharge. </a:t>
            </a:r>
            <a:r>
              <a:rPr lang="en-US" sz="1200" b="1" i="0" kern="1200" dirty="0">
                <a:solidFill>
                  <a:schemeClr val="tx1"/>
                </a:solidFill>
                <a:effectLst/>
                <a:latin typeface="+mn-lt"/>
                <a:ea typeface="+mn-ea"/>
                <a:cs typeface="+mn-cs"/>
              </a:rPr>
              <a:t>Follow-up within 72 hours</a:t>
            </a:r>
            <a:r>
              <a:rPr lang="en-US" sz="1200" b="0" i="0" kern="1200" dirty="0">
                <a:solidFill>
                  <a:schemeClr val="tx1"/>
                </a:solidFill>
                <a:effectLst/>
                <a:latin typeface="+mn-lt"/>
                <a:ea typeface="+mn-ea"/>
                <a:cs typeface="+mn-cs"/>
              </a:rPr>
              <a:t> improves outcomes</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28</a:t>
            </a:fld>
            <a:endParaRPr lang="en-US"/>
          </a:p>
        </p:txBody>
      </p:sp>
    </p:spTree>
    <p:extLst>
      <p:ext uri="{BB962C8B-B14F-4D97-AF65-F5344CB8AC3E}">
        <p14:creationId xmlns:p14="http://schemas.microsoft.com/office/powerpoint/2010/main" val="878184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Antisocial Personality Disorder:</a:t>
            </a:r>
            <a:r>
              <a:rPr lang="en-US" sz="1200" b="0" i="0" kern="1200" dirty="0">
                <a:solidFill>
                  <a:schemeClr val="tx1"/>
                </a:solidFill>
                <a:effectLst/>
                <a:latin typeface="+mn-lt"/>
                <a:ea typeface="+mn-ea"/>
                <a:cs typeface="+mn-cs"/>
              </a:rPr>
              <a:t> [7]</a:t>
            </a:r>
          </a:p>
          <a:p>
            <a:r>
              <a:rPr lang="en-US" sz="1200" b="1" i="0" kern="1200" dirty="0">
                <a:solidFill>
                  <a:schemeClr val="tx1"/>
                </a:solidFill>
                <a:effectLst/>
                <a:latin typeface="+mn-lt"/>
                <a:ea typeface="+mn-ea"/>
                <a:cs typeface="+mn-cs"/>
              </a:rPr>
              <a:t>Prevalence</a:t>
            </a:r>
            <a:r>
              <a:rPr lang="en-US" sz="1200" b="0" i="0" kern="1200" dirty="0">
                <a:solidFill>
                  <a:schemeClr val="tx1"/>
                </a:solidFill>
                <a:effectLst/>
                <a:latin typeface="+mn-lt"/>
                <a:ea typeface="+mn-ea"/>
                <a:cs typeface="+mn-cs"/>
              </a:rPr>
              <a:t>: 2-4% general population; up to </a:t>
            </a:r>
            <a:r>
              <a:rPr lang="en-US" sz="1200" b="1" i="0" kern="1200" dirty="0">
                <a:solidFill>
                  <a:schemeClr val="tx1"/>
                </a:solidFill>
                <a:effectLst/>
                <a:latin typeface="+mn-lt"/>
                <a:ea typeface="+mn-ea"/>
                <a:cs typeface="+mn-cs"/>
              </a:rPr>
              <a:t>50% in violent offenders</a:t>
            </a:r>
            <a:r>
              <a:rPr lang="en-US" sz="1200" b="0" i="0" kern="1200" dirty="0">
                <a:solidFill>
                  <a:schemeClr val="tx1"/>
                </a:solidFill>
                <a:effectLst/>
                <a:latin typeface="+mn-lt"/>
                <a:ea typeface="+mn-ea"/>
                <a:cs typeface="+mn-cs"/>
              </a:rPr>
              <a:t> [12-13]</a:t>
            </a:r>
          </a:p>
          <a:p>
            <a:r>
              <a:rPr lang="en-US" sz="1200" b="1" i="0" kern="1200" dirty="0">
                <a:solidFill>
                  <a:schemeClr val="tx1"/>
                </a:solidFill>
                <a:effectLst/>
                <a:latin typeface="+mn-lt"/>
                <a:ea typeface="+mn-ea"/>
                <a:cs typeface="+mn-cs"/>
              </a:rPr>
              <a:t>Features</a:t>
            </a:r>
            <a:r>
              <a:rPr lang="en-US" sz="1200" b="0" i="0" kern="1200" dirty="0">
                <a:solidFill>
                  <a:schemeClr val="tx1"/>
                </a:solidFill>
                <a:effectLst/>
                <a:latin typeface="+mn-lt"/>
                <a:ea typeface="+mn-ea"/>
                <a:cs typeface="+mn-cs"/>
              </a:rPr>
              <a:t>: Disregard for rights of others, deceitfulness, impulsivity, aggression, irresponsibility, lack of remorse</a:t>
            </a:r>
          </a:p>
          <a:p>
            <a:r>
              <a:rPr lang="en-US" sz="1200" b="1" i="0" kern="1200" dirty="0">
                <a:solidFill>
                  <a:schemeClr val="tx1"/>
                </a:solidFill>
                <a:effectLst/>
                <a:latin typeface="+mn-lt"/>
                <a:ea typeface="+mn-ea"/>
                <a:cs typeface="+mn-cs"/>
              </a:rPr>
              <a:t>Violence risk</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10x increased</a:t>
            </a:r>
            <a:r>
              <a:rPr lang="en-US" sz="1200" b="0" i="0" kern="1200" dirty="0">
                <a:solidFill>
                  <a:schemeClr val="tx1"/>
                </a:solidFill>
                <a:effectLst/>
                <a:latin typeface="+mn-lt"/>
                <a:ea typeface="+mn-ea"/>
                <a:cs typeface="+mn-cs"/>
              </a:rPr>
              <a:t> compared to general population [13]</a:t>
            </a:r>
          </a:p>
          <a:p>
            <a:r>
              <a:rPr lang="en-US" sz="1200" b="1" i="0" kern="1200" dirty="0">
                <a:solidFill>
                  <a:schemeClr val="tx1"/>
                </a:solidFill>
                <a:effectLst/>
                <a:latin typeface="+mn-lt"/>
                <a:ea typeface="+mn-ea"/>
                <a:cs typeface="+mn-cs"/>
              </a:rPr>
              <a:t>In emergency settings</a:t>
            </a:r>
            <a:r>
              <a:rPr lang="en-US" sz="1200" b="0" i="0" kern="1200" dirty="0">
                <a:solidFill>
                  <a:schemeClr val="tx1"/>
                </a:solidFill>
                <a:effectLst/>
                <a:latin typeface="+mn-lt"/>
                <a:ea typeface="+mn-ea"/>
                <a:cs typeface="+mn-cs"/>
              </a:rPr>
              <a:t>: May present with injuries from fights, intoxication, legal issues, or as perpetrators of violence</a:t>
            </a:r>
          </a:p>
          <a:p>
            <a:r>
              <a:rPr lang="en-US" sz="1200" b="1" i="0" kern="1200" dirty="0">
                <a:solidFill>
                  <a:schemeClr val="tx1"/>
                </a:solidFill>
                <a:effectLst/>
                <a:latin typeface="+mn-lt"/>
                <a:ea typeface="+mn-ea"/>
                <a:cs typeface="+mn-cs"/>
              </a:rPr>
              <a:t>Narcissistic Personality Disorder:</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Features</a:t>
            </a:r>
            <a:r>
              <a:rPr lang="en-US" sz="1200" b="0" i="0" kern="1200" dirty="0">
                <a:solidFill>
                  <a:schemeClr val="tx1"/>
                </a:solidFill>
                <a:effectLst/>
                <a:latin typeface="+mn-lt"/>
                <a:ea typeface="+mn-ea"/>
                <a:cs typeface="+mn-cs"/>
              </a:rPr>
              <a:t>: Grandiosity, need for admiration, lack of empathy</a:t>
            </a:r>
          </a:p>
          <a:p>
            <a:r>
              <a:rPr lang="en-US" sz="1200" b="1" i="0" kern="1200" dirty="0">
                <a:solidFill>
                  <a:schemeClr val="tx1"/>
                </a:solidFill>
                <a:effectLst/>
                <a:latin typeface="+mn-lt"/>
                <a:ea typeface="+mn-ea"/>
                <a:cs typeface="+mn-cs"/>
              </a:rPr>
              <a:t>In emergency settings</a:t>
            </a:r>
            <a:r>
              <a:rPr lang="en-US" sz="1200" b="0" i="0" kern="1200" dirty="0">
                <a:solidFill>
                  <a:schemeClr val="tx1"/>
                </a:solidFill>
                <a:effectLst/>
                <a:latin typeface="+mn-lt"/>
                <a:ea typeface="+mn-ea"/>
                <a:cs typeface="+mn-cs"/>
              </a:rPr>
              <a:t>: May be demanding, entitled, dismissive of staff</a:t>
            </a:r>
          </a:p>
          <a:p>
            <a:r>
              <a:rPr lang="en-US" sz="1200" b="1" i="0" kern="1200" dirty="0">
                <a:solidFill>
                  <a:schemeClr val="tx1"/>
                </a:solidFill>
                <a:effectLst/>
                <a:latin typeface="+mn-lt"/>
                <a:ea typeface="+mn-ea"/>
                <a:cs typeface="+mn-cs"/>
              </a:rPr>
              <a:t>Countertransference</a:t>
            </a:r>
            <a:r>
              <a:rPr lang="en-US" sz="1200" b="0" i="0" kern="1200" dirty="0">
                <a:solidFill>
                  <a:schemeClr val="tx1"/>
                </a:solidFill>
                <a:effectLst/>
                <a:latin typeface="+mn-lt"/>
                <a:ea typeface="+mn-ea"/>
                <a:cs typeface="+mn-cs"/>
              </a:rPr>
              <a:t>: Staff may feel devalued, criticized, or manipulated [14-15]</a:t>
            </a:r>
          </a:p>
          <a:p>
            <a:r>
              <a:rPr lang="en-US" sz="1200" b="1" i="0" kern="1200" dirty="0">
                <a:solidFill>
                  <a:schemeClr val="tx1"/>
                </a:solidFill>
                <a:effectLst/>
                <a:latin typeface="+mn-lt"/>
                <a:ea typeface="+mn-ea"/>
                <a:cs typeface="+mn-cs"/>
              </a:rPr>
              <a:t>Paranoid Personality Disorder:</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Features</a:t>
            </a:r>
            <a:r>
              <a:rPr lang="en-US" sz="1200" b="0" i="0" kern="1200" dirty="0">
                <a:solidFill>
                  <a:schemeClr val="tx1"/>
                </a:solidFill>
                <a:effectLst/>
                <a:latin typeface="+mn-lt"/>
                <a:ea typeface="+mn-ea"/>
                <a:cs typeface="+mn-cs"/>
              </a:rPr>
              <a:t>: Pervasive distrust and suspiciousness</a:t>
            </a:r>
          </a:p>
          <a:p>
            <a:r>
              <a:rPr lang="en-US" sz="1200" b="1" i="0" kern="1200" dirty="0">
                <a:solidFill>
                  <a:schemeClr val="tx1"/>
                </a:solidFill>
                <a:effectLst/>
                <a:latin typeface="+mn-lt"/>
                <a:ea typeface="+mn-ea"/>
                <a:cs typeface="+mn-cs"/>
              </a:rPr>
              <a:t>In emergency settings</a:t>
            </a:r>
            <a:r>
              <a:rPr lang="en-US" sz="1200" b="0" i="0" kern="1200" dirty="0">
                <a:solidFill>
                  <a:schemeClr val="tx1"/>
                </a:solidFill>
                <a:effectLst/>
                <a:latin typeface="+mn-lt"/>
                <a:ea typeface="+mn-ea"/>
                <a:cs typeface="+mn-cs"/>
              </a:rPr>
              <a:t>: May refuse treatment, be hostile, accuse staff of malicious intent</a:t>
            </a:r>
          </a:p>
          <a:p>
            <a:r>
              <a:rPr lang="en-US" sz="1200" b="1" i="0" kern="1200" dirty="0">
                <a:solidFill>
                  <a:schemeClr val="tx1"/>
                </a:solidFill>
                <a:effectLst/>
                <a:latin typeface="+mn-lt"/>
                <a:ea typeface="+mn-ea"/>
                <a:cs typeface="+mn-cs"/>
              </a:rPr>
              <a:t>Countertransference</a:t>
            </a:r>
            <a:r>
              <a:rPr lang="en-US" sz="1200" b="0" i="0" kern="1200" dirty="0">
                <a:solidFill>
                  <a:schemeClr val="tx1"/>
                </a:solidFill>
                <a:effectLst/>
                <a:latin typeface="+mn-lt"/>
                <a:ea typeface="+mn-ea"/>
                <a:cs typeface="+mn-cs"/>
              </a:rPr>
              <a:t>: Staff may feel criticized, mistreated </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29</a:t>
            </a:fld>
            <a:endParaRPr lang="en-US"/>
          </a:p>
        </p:txBody>
      </p:sp>
    </p:spTree>
    <p:extLst>
      <p:ext uri="{BB962C8B-B14F-4D97-AF65-F5344CB8AC3E}">
        <p14:creationId xmlns:p14="http://schemas.microsoft.com/office/powerpoint/2010/main" val="821991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Key Observations: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Self-harm</a:t>
            </a:r>
            <a:r>
              <a:rPr lang="en-US" sz="1200" b="0" i="0" kern="1200" dirty="0">
                <a:solidFill>
                  <a:schemeClr val="tx1"/>
                </a:solidFill>
                <a:effectLst/>
                <a:latin typeface="+mn-lt"/>
                <a:ea typeface="+mn-ea"/>
                <a:cs typeface="+mn-cs"/>
              </a:rPr>
              <a:t> triggered by interpersonal loss (abandonment fear)</a:t>
            </a:r>
          </a:p>
          <a:p>
            <a:r>
              <a:rPr lang="en-US" sz="1200" b="1" i="0" kern="1200" dirty="0">
                <a:solidFill>
                  <a:schemeClr val="tx1"/>
                </a:solidFill>
                <a:effectLst/>
                <a:latin typeface="+mn-lt"/>
                <a:ea typeface="+mn-ea"/>
                <a:cs typeface="+mn-cs"/>
              </a:rPr>
              <a:t>Affective instability</a:t>
            </a:r>
            <a:r>
              <a:rPr lang="en-US" sz="1200" b="0" i="0" kern="1200" dirty="0">
                <a:solidFill>
                  <a:schemeClr val="tx1"/>
                </a:solidFill>
                <a:effectLst/>
                <a:latin typeface="+mn-lt"/>
                <a:ea typeface="+mn-ea"/>
                <a:cs typeface="+mn-cs"/>
              </a:rPr>
              <a:t> (rapid mood shifts)</a:t>
            </a:r>
          </a:p>
          <a:p>
            <a:r>
              <a:rPr lang="en-US" sz="1200" b="1" i="0" kern="1200" dirty="0">
                <a:solidFill>
                  <a:schemeClr val="tx1"/>
                </a:solidFill>
                <a:effectLst/>
                <a:latin typeface="+mn-lt"/>
                <a:ea typeface="+mn-ea"/>
                <a:cs typeface="+mn-cs"/>
              </a:rPr>
              <a:t>Splitting</a:t>
            </a:r>
            <a:r>
              <a:rPr lang="en-US" sz="1200" b="0" i="0" kern="1200" dirty="0">
                <a:solidFill>
                  <a:schemeClr val="tx1"/>
                </a:solidFill>
                <a:effectLst/>
                <a:latin typeface="+mn-lt"/>
                <a:ea typeface="+mn-ea"/>
                <a:cs typeface="+mn-cs"/>
              </a:rPr>
              <a:t> (idealization ↔ devaluation of you)</a:t>
            </a:r>
          </a:p>
          <a:p>
            <a:r>
              <a:rPr lang="en-US" sz="1200" b="1" i="0" kern="1200" dirty="0">
                <a:solidFill>
                  <a:schemeClr val="tx1"/>
                </a:solidFill>
                <a:effectLst/>
                <a:latin typeface="+mn-lt"/>
                <a:ea typeface="+mn-ea"/>
                <a:cs typeface="+mn-cs"/>
              </a:rPr>
              <a:t>History of self-harm</a:t>
            </a:r>
            <a:r>
              <a:rPr lang="en-US" sz="1200" b="0" i="0" kern="1200" dirty="0">
                <a:solidFill>
                  <a:schemeClr val="tx1"/>
                </a:solidFill>
                <a:effectLst/>
                <a:latin typeface="+mn-lt"/>
                <a:ea typeface="+mn-ea"/>
                <a:cs typeface="+mn-cs"/>
              </a:rPr>
              <a:t> (healed scars)</a:t>
            </a:r>
          </a:p>
          <a:p>
            <a:r>
              <a:rPr lang="en-US" sz="1200" b="1" i="0" kern="1200" dirty="0">
                <a:solidFill>
                  <a:schemeClr val="tx1"/>
                </a:solidFill>
                <a:effectLst/>
                <a:latin typeface="+mn-lt"/>
                <a:ea typeface="+mn-ea"/>
                <a:cs typeface="+mn-cs"/>
              </a:rPr>
              <a:t>Approach:</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Assess safety</a:t>
            </a:r>
            <a:r>
              <a:rPr lang="en-US" sz="1200" b="0" i="0" kern="1200" dirty="0">
                <a:solidFill>
                  <a:schemeClr val="tx1"/>
                </a:solidFill>
                <a:effectLst/>
                <a:latin typeface="+mn-lt"/>
                <a:ea typeface="+mn-ea"/>
                <a:cs typeface="+mn-cs"/>
              </a:rPr>
              <a:t>: "Are you thinking about ending your life?" (Differentiate NSSI from suicide attempt)</a:t>
            </a:r>
          </a:p>
          <a:p>
            <a:r>
              <a:rPr lang="en-US" sz="1200" b="1" i="0" kern="1200" dirty="0">
                <a:solidFill>
                  <a:schemeClr val="tx1"/>
                </a:solidFill>
                <a:effectLst/>
                <a:latin typeface="+mn-lt"/>
                <a:ea typeface="+mn-ea"/>
                <a:cs typeface="+mn-cs"/>
              </a:rPr>
              <a:t>Validate</a:t>
            </a:r>
            <a:r>
              <a:rPr lang="en-US" sz="1200" b="0" i="0" kern="1200" dirty="0">
                <a:solidFill>
                  <a:schemeClr val="tx1"/>
                </a:solidFill>
                <a:effectLst/>
                <a:latin typeface="+mn-lt"/>
                <a:ea typeface="+mn-ea"/>
                <a:cs typeface="+mn-cs"/>
              </a:rPr>
              <a:t>: "It sounds like you're in a lot of pain right now. Breakups are really hard."</a:t>
            </a:r>
          </a:p>
          <a:p>
            <a:r>
              <a:rPr lang="en-US" sz="1200" b="1" i="0" kern="1200" dirty="0">
                <a:solidFill>
                  <a:schemeClr val="tx1"/>
                </a:solidFill>
                <a:effectLst/>
                <a:latin typeface="+mn-lt"/>
                <a:ea typeface="+mn-ea"/>
                <a:cs typeface="+mn-cs"/>
              </a:rPr>
              <a:t>Stay calm</a:t>
            </a:r>
            <a:r>
              <a:rPr lang="en-US" sz="1200" b="0" i="0" kern="1200" dirty="0">
                <a:solidFill>
                  <a:schemeClr val="tx1"/>
                </a:solidFill>
                <a:effectLst/>
                <a:latin typeface="+mn-lt"/>
                <a:ea typeface="+mn-ea"/>
                <a:cs typeface="+mn-cs"/>
              </a:rPr>
              <a:t>: Don't react to the anger—it's not about you</a:t>
            </a:r>
          </a:p>
          <a:p>
            <a:r>
              <a:rPr lang="en-US" sz="1200" b="1" i="0" kern="1200" dirty="0">
                <a:solidFill>
                  <a:schemeClr val="tx1"/>
                </a:solidFill>
                <a:effectLst/>
                <a:latin typeface="+mn-lt"/>
                <a:ea typeface="+mn-ea"/>
                <a:cs typeface="+mn-cs"/>
              </a:rPr>
              <a:t>Set limits with empathy</a:t>
            </a:r>
            <a:r>
              <a:rPr lang="en-US" sz="1200" b="0" i="0" kern="1200" dirty="0">
                <a:solidFill>
                  <a:schemeClr val="tx1"/>
                </a:solidFill>
                <a:effectLst/>
                <a:latin typeface="+mn-lt"/>
                <a:ea typeface="+mn-ea"/>
                <a:cs typeface="+mn-cs"/>
              </a:rPr>
              <a:t>: "I need to look at your arms to make sure you're safe. I'm here to help."</a:t>
            </a:r>
          </a:p>
          <a:p>
            <a:r>
              <a:rPr lang="en-US" sz="1200" b="1" i="0" kern="1200" dirty="0">
                <a:solidFill>
                  <a:schemeClr val="tx1"/>
                </a:solidFill>
                <a:effectLst/>
                <a:latin typeface="+mn-lt"/>
                <a:ea typeface="+mn-ea"/>
                <a:cs typeface="+mn-cs"/>
              </a:rPr>
              <a:t>Assess for medical treatment</a:t>
            </a:r>
            <a:r>
              <a:rPr lang="en-US" sz="1200" b="0" i="0" kern="1200" dirty="0">
                <a:solidFill>
                  <a:schemeClr val="tx1"/>
                </a:solidFill>
                <a:effectLst/>
                <a:latin typeface="+mn-lt"/>
                <a:ea typeface="+mn-ea"/>
                <a:cs typeface="+mn-cs"/>
              </a:rPr>
              <a:t> of wounds</a:t>
            </a:r>
          </a:p>
          <a:p>
            <a:r>
              <a:rPr lang="en-US" sz="1200" b="1" i="0" kern="1200" dirty="0">
                <a:solidFill>
                  <a:schemeClr val="tx1"/>
                </a:solidFill>
                <a:effectLst/>
                <a:latin typeface="+mn-lt"/>
                <a:ea typeface="+mn-ea"/>
                <a:cs typeface="+mn-cs"/>
              </a:rPr>
              <a:t>Disposition</a:t>
            </a:r>
            <a:r>
              <a:rPr lang="en-US" sz="1200" b="0" i="0" kern="1200" dirty="0">
                <a:solidFill>
                  <a:schemeClr val="tx1"/>
                </a:solidFill>
                <a:effectLst/>
                <a:latin typeface="+mn-lt"/>
                <a:ea typeface="+mn-ea"/>
                <a:cs typeface="+mn-cs"/>
              </a:rPr>
              <a:t>: If no suicidal intent, consider outpatient crisis follow-up vs. ED evaluation</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30</a:t>
            </a:fld>
            <a:endParaRPr lang="en-US"/>
          </a:p>
        </p:txBody>
      </p:sp>
    </p:spTree>
    <p:extLst>
      <p:ext uri="{BB962C8B-B14F-4D97-AF65-F5344CB8AC3E}">
        <p14:creationId xmlns:p14="http://schemas.microsoft.com/office/powerpoint/2010/main" val="1429899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Key Observations: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Active suicidal ideation</a:t>
            </a:r>
            <a:r>
              <a:rPr lang="en-US" sz="1200" b="0" i="0" kern="1200" dirty="0">
                <a:solidFill>
                  <a:schemeClr val="tx1"/>
                </a:solidFill>
                <a:effectLst/>
                <a:latin typeface="+mn-lt"/>
                <a:ea typeface="+mn-ea"/>
                <a:cs typeface="+mn-cs"/>
              </a:rPr>
              <a:t> with potential plan</a:t>
            </a:r>
          </a:p>
          <a:p>
            <a:r>
              <a:rPr lang="en-US" sz="1200" b="1" i="0" kern="1200" dirty="0">
                <a:solidFill>
                  <a:schemeClr val="tx1"/>
                </a:solidFill>
                <a:effectLst/>
                <a:latin typeface="+mn-lt"/>
                <a:ea typeface="+mn-ea"/>
                <a:cs typeface="+mn-cs"/>
              </a:rPr>
              <a:t>Chronic feelings of emptiness</a:t>
            </a:r>
            <a:r>
              <a:rPr lang="en-US" sz="1200" b="0" i="0" kern="1200" dirty="0">
                <a:solidFill>
                  <a:schemeClr val="tx1"/>
                </a:solidFill>
                <a:effectLst/>
                <a:latin typeface="+mn-lt"/>
                <a:ea typeface="+mn-ea"/>
                <a:cs typeface="+mn-cs"/>
              </a:rPr>
              <a:t> ("No one cares")</a:t>
            </a:r>
          </a:p>
          <a:p>
            <a:r>
              <a:rPr lang="en-US" sz="1200" b="1" i="0" kern="1200" dirty="0">
                <a:solidFill>
                  <a:schemeClr val="tx1"/>
                </a:solidFill>
                <a:effectLst/>
                <a:latin typeface="+mn-lt"/>
                <a:ea typeface="+mn-ea"/>
                <a:cs typeface="+mn-cs"/>
              </a:rPr>
              <a:t>Fear of abandonment</a:t>
            </a:r>
            <a:r>
              <a:rPr lang="en-US" sz="1200" b="0" i="0" kern="1200" dirty="0">
                <a:solidFill>
                  <a:schemeClr val="tx1"/>
                </a:solidFill>
                <a:effectLst/>
                <a:latin typeface="+mn-lt"/>
                <a:ea typeface="+mn-ea"/>
                <a:cs typeface="+mn-cs"/>
              </a:rPr>
              <a:t> ("Everyone abandons me")</a:t>
            </a:r>
          </a:p>
          <a:p>
            <a:r>
              <a:rPr lang="en-US" sz="1200" b="1" i="0" kern="1200" dirty="0">
                <a:solidFill>
                  <a:schemeClr val="tx1"/>
                </a:solidFill>
                <a:effectLst/>
                <a:latin typeface="+mn-lt"/>
                <a:ea typeface="+mn-ea"/>
                <a:cs typeface="+mn-cs"/>
              </a:rPr>
              <a:t>History of suicide attempts</a:t>
            </a:r>
            <a:r>
              <a:rPr lang="en-US" sz="1200" b="0" i="0" kern="1200" dirty="0">
                <a:solidFill>
                  <a:schemeClr val="tx1"/>
                </a:solidFill>
                <a:effectLst/>
                <a:latin typeface="+mn-lt"/>
                <a:ea typeface="+mn-ea"/>
                <a:cs typeface="+mn-cs"/>
              </a:rPr>
              <a:t> (high risk)</a:t>
            </a:r>
          </a:p>
          <a:p>
            <a:r>
              <a:rPr lang="en-US" sz="1200" b="1" i="0" kern="1200" dirty="0">
                <a:solidFill>
                  <a:schemeClr val="tx1"/>
                </a:solidFill>
                <a:effectLst/>
                <a:latin typeface="+mn-lt"/>
                <a:ea typeface="+mn-ea"/>
                <a:cs typeface="+mn-cs"/>
              </a:rPr>
              <a:t>Negative expectation of care</a:t>
            </a:r>
            <a:r>
              <a:rPr lang="en-US" sz="1200" b="0" i="0" kern="1200" dirty="0">
                <a:solidFill>
                  <a:schemeClr val="tx1"/>
                </a:solidFill>
                <a:effectLst/>
                <a:latin typeface="+mn-lt"/>
                <a:ea typeface="+mn-ea"/>
                <a:cs typeface="+mn-cs"/>
              </a:rPr>
              <a:t> ("lock me up")</a:t>
            </a:r>
          </a:p>
          <a:p>
            <a:r>
              <a:rPr lang="en-US" sz="1200" b="1" i="0" kern="1200" dirty="0">
                <a:solidFill>
                  <a:schemeClr val="tx1"/>
                </a:solidFill>
                <a:effectLst/>
                <a:latin typeface="+mn-lt"/>
                <a:ea typeface="+mn-ea"/>
                <a:cs typeface="+mn-cs"/>
              </a:rPr>
              <a:t>Approach:</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Safety first</a:t>
            </a:r>
            <a:r>
              <a:rPr lang="en-US" sz="1200" b="0" i="0" kern="1200" dirty="0">
                <a:solidFill>
                  <a:schemeClr val="tx1"/>
                </a:solidFill>
                <a:effectLst/>
                <a:latin typeface="+mn-lt"/>
                <a:ea typeface="+mn-ea"/>
                <a:cs typeface="+mn-cs"/>
              </a:rPr>
              <a:t>: Maintain safe distance, call for backup, prepare for potential rescue</a:t>
            </a:r>
          </a:p>
          <a:p>
            <a:r>
              <a:rPr lang="en-US" sz="1200" b="1" i="0" kern="1200" dirty="0">
                <a:solidFill>
                  <a:schemeClr val="tx1"/>
                </a:solidFill>
                <a:effectLst/>
                <a:latin typeface="+mn-lt"/>
                <a:ea typeface="+mn-ea"/>
                <a:cs typeface="+mn-cs"/>
              </a:rPr>
              <a:t>Engage</a:t>
            </a:r>
            <a:r>
              <a:rPr lang="en-US" sz="1200" b="0" i="0" kern="1200" dirty="0">
                <a:solidFill>
                  <a:schemeClr val="tx1"/>
                </a:solidFill>
                <a:effectLst/>
                <a:latin typeface="+mn-lt"/>
                <a:ea typeface="+mn-ea"/>
                <a:cs typeface="+mn-cs"/>
              </a:rPr>
              <a:t>: "I can hear how much pain you're in. I'm not here to lock you up—I'm here because I'm concerned about you."</a:t>
            </a:r>
          </a:p>
          <a:p>
            <a:r>
              <a:rPr lang="en-US" sz="1200" b="1" i="0" kern="1200" dirty="0">
                <a:solidFill>
                  <a:schemeClr val="tx1"/>
                </a:solidFill>
                <a:effectLst/>
                <a:latin typeface="+mn-lt"/>
                <a:ea typeface="+mn-ea"/>
                <a:cs typeface="+mn-cs"/>
              </a:rPr>
              <a:t>Validate without agreeing</a:t>
            </a:r>
            <a:r>
              <a:rPr lang="en-US" sz="1200" b="0" i="0" kern="1200" dirty="0">
                <a:solidFill>
                  <a:schemeClr val="tx1"/>
                </a:solidFill>
                <a:effectLst/>
                <a:latin typeface="+mn-lt"/>
                <a:ea typeface="+mn-ea"/>
                <a:cs typeface="+mn-cs"/>
              </a:rPr>
              <a:t>: "It sounds like you've felt let down by a lot of people. That's really hard."</a:t>
            </a:r>
          </a:p>
          <a:p>
            <a:r>
              <a:rPr lang="en-US" sz="1200" b="1" i="0" kern="1200" dirty="0">
                <a:solidFill>
                  <a:schemeClr val="tx1"/>
                </a:solidFill>
                <a:effectLst/>
                <a:latin typeface="+mn-lt"/>
                <a:ea typeface="+mn-ea"/>
                <a:cs typeface="+mn-cs"/>
              </a:rPr>
              <a:t>Buy time</a:t>
            </a:r>
            <a:r>
              <a:rPr lang="en-US" sz="1200" b="0" i="0" kern="1200" dirty="0">
                <a:solidFill>
                  <a:schemeClr val="tx1"/>
                </a:solidFill>
                <a:effectLst/>
                <a:latin typeface="+mn-lt"/>
                <a:ea typeface="+mn-ea"/>
                <a:cs typeface="+mn-cs"/>
              </a:rPr>
              <a:t>: Keep talking, build rapport</a:t>
            </a:r>
          </a:p>
          <a:p>
            <a:r>
              <a:rPr lang="en-US" sz="1200" b="1" i="0" kern="1200" dirty="0">
                <a:solidFill>
                  <a:schemeClr val="tx1"/>
                </a:solidFill>
                <a:effectLst/>
                <a:latin typeface="+mn-lt"/>
                <a:ea typeface="+mn-ea"/>
                <a:cs typeface="+mn-cs"/>
              </a:rPr>
              <a:t>Avoid promises you can't keep</a:t>
            </a:r>
            <a:r>
              <a:rPr lang="en-US" sz="1200" b="0" i="0" kern="1200" dirty="0">
                <a:solidFill>
                  <a:schemeClr val="tx1"/>
                </a:solidFill>
                <a:effectLst/>
                <a:latin typeface="+mn-lt"/>
                <a:ea typeface="+mn-ea"/>
                <a:cs typeface="+mn-cs"/>
              </a:rPr>
              <a:t>: Don't say "I won't let them hospitalize you"</a:t>
            </a:r>
          </a:p>
          <a:p>
            <a:r>
              <a:rPr lang="en-US" sz="1200" b="1" i="0" kern="1200" dirty="0">
                <a:solidFill>
                  <a:schemeClr val="tx1"/>
                </a:solidFill>
                <a:effectLst/>
                <a:latin typeface="+mn-lt"/>
                <a:ea typeface="+mn-ea"/>
                <a:cs typeface="+mn-cs"/>
              </a:rPr>
              <a:t>Disposition</a:t>
            </a:r>
            <a:r>
              <a:rPr lang="en-US" sz="1200" b="0" i="0" kern="1200" dirty="0">
                <a:solidFill>
                  <a:schemeClr val="tx1"/>
                </a:solidFill>
                <a:effectLst/>
                <a:latin typeface="+mn-lt"/>
                <a:ea typeface="+mn-ea"/>
                <a:cs typeface="+mn-cs"/>
              </a:rPr>
              <a:t>: This patient needs </a:t>
            </a:r>
            <a:r>
              <a:rPr lang="en-US" sz="1200" b="1" i="0" kern="1200" dirty="0">
                <a:solidFill>
                  <a:schemeClr val="tx1"/>
                </a:solidFill>
                <a:effectLst/>
                <a:latin typeface="+mn-lt"/>
                <a:ea typeface="+mn-ea"/>
                <a:cs typeface="+mn-cs"/>
              </a:rPr>
              <a:t>psychiatric evaluation</a:t>
            </a:r>
            <a:r>
              <a:rPr lang="en-US" sz="1200" b="0" i="0" kern="1200" dirty="0">
                <a:solidFill>
                  <a:schemeClr val="tx1"/>
                </a:solidFill>
                <a:effectLst/>
                <a:latin typeface="+mn-lt"/>
                <a:ea typeface="+mn-ea"/>
                <a:cs typeface="+mn-cs"/>
              </a:rPr>
              <a:t>—safety is the priority</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31</a:t>
            </a:fld>
            <a:endParaRPr lang="en-US"/>
          </a:p>
        </p:txBody>
      </p:sp>
    </p:spTree>
    <p:extLst>
      <p:ext uri="{BB962C8B-B14F-4D97-AF65-F5344CB8AC3E}">
        <p14:creationId xmlns:p14="http://schemas.microsoft.com/office/powerpoint/2010/main" val="1547089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Key Observations: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Aggression</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impulsivity</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Lack of remorse</a:t>
            </a:r>
            <a:r>
              <a:rPr lang="en-US" sz="1200" b="0" i="0" kern="1200" dirty="0">
                <a:solidFill>
                  <a:schemeClr val="tx1"/>
                </a:solidFill>
                <a:effectLst/>
                <a:latin typeface="+mn-lt"/>
                <a:ea typeface="+mn-ea"/>
                <a:cs typeface="+mn-cs"/>
              </a:rPr>
              <a:t> ("He had it coming")</a:t>
            </a:r>
          </a:p>
          <a:p>
            <a:r>
              <a:rPr lang="en-US" sz="1200" b="1" i="0" kern="1200" dirty="0">
                <a:solidFill>
                  <a:schemeClr val="tx1"/>
                </a:solidFill>
                <a:effectLst/>
                <a:latin typeface="+mn-lt"/>
                <a:ea typeface="+mn-ea"/>
                <a:cs typeface="+mn-cs"/>
              </a:rPr>
              <a:t>Substance use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History of violence</a:t>
            </a:r>
            <a:r>
              <a:rPr lang="en-US" sz="1200" b="0" i="0" kern="1200" dirty="0">
                <a:solidFill>
                  <a:schemeClr val="tx1"/>
                </a:solidFill>
                <a:effectLst/>
                <a:latin typeface="+mn-lt"/>
                <a:ea typeface="+mn-ea"/>
                <a:cs typeface="+mn-cs"/>
              </a:rPr>
              <a:t> (arrests for assault)</a:t>
            </a:r>
          </a:p>
          <a:p>
            <a:r>
              <a:rPr lang="en-US" sz="1200" b="1" i="0" kern="1200" dirty="0">
                <a:solidFill>
                  <a:schemeClr val="tx1"/>
                </a:solidFill>
                <a:effectLst/>
                <a:latin typeface="+mn-lt"/>
                <a:ea typeface="+mn-ea"/>
                <a:cs typeface="+mn-cs"/>
              </a:rPr>
              <a:t>Possible antisocial personality disorder</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Approach:</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Safety first</a:t>
            </a:r>
            <a:r>
              <a:rPr lang="en-US" sz="1200" b="0" i="0" kern="1200" dirty="0">
                <a:solidFill>
                  <a:schemeClr val="tx1"/>
                </a:solidFill>
                <a:effectLst/>
                <a:latin typeface="+mn-lt"/>
                <a:ea typeface="+mn-ea"/>
                <a:cs typeface="+mn-cs"/>
              </a:rPr>
              <a:t>: Ensure scene safety, have backup present</a:t>
            </a:r>
          </a:p>
          <a:p>
            <a:r>
              <a:rPr lang="en-US" sz="1200" b="1" i="0" kern="1200" dirty="0">
                <a:solidFill>
                  <a:schemeClr val="tx1"/>
                </a:solidFill>
                <a:effectLst/>
                <a:latin typeface="+mn-lt"/>
                <a:ea typeface="+mn-ea"/>
                <a:cs typeface="+mn-cs"/>
              </a:rPr>
              <a:t>Assess for medical needs</a:t>
            </a:r>
            <a:r>
              <a:rPr lang="en-US" sz="1200" b="0" i="0" kern="1200" dirty="0">
                <a:solidFill>
                  <a:schemeClr val="tx1"/>
                </a:solidFill>
                <a:effectLst/>
                <a:latin typeface="+mn-lt"/>
                <a:ea typeface="+mn-ea"/>
                <a:cs typeface="+mn-cs"/>
              </a:rPr>
              <a:t>: Treat lacerations, assess for head injury</a:t>
            </a:r>
          </a:p>
          <a:p>
            <a:r>
              <a:rPr lang="en-US" sz="1200" b="1" i="0" kern="1200" dirty="0">
                <a:solidFill>
                  <a:schemeClr val="tx1"/>
                </a:solidFill>
                <a:effectLst/>
                <a:latin typeface="+mn-lt"/>
                <a:ea typeface="+mn-ea"/>
                <a:cs typeface="+mn-cs"/>
              </a:rPr>
              <a:t>Stay calm and neutral</a:t>
            </a:r>
            <a:r>
              <a:rPr lang="en-US" sz="1200" b="0" i="0" kern="1200" dirty="0">
                <a:solidFill>
                  <a:schemeClr val="tx1"/>
                </a:solidFill>
                <a:effectLst/>
                <a:latin typeface="+mn-lt"/>
                <a:ea typeface="+mn-ea"/>
                <a:cs typeface="+mn-cs"/>
              </a:rPr>
              <a:t>: Don't challenge or confront</a:t>
            </a:r>
          </a:p>
          <a:p>
            <a:r>
              <a:rPr lang="en-US" sz="1200" b="1" i="0" kern="1200" dirty="0">
                <a:solidFill>
                  <a:schemeClr val="tx1"/>
                </a:solidFill>
                <a:effectLst/>
                <a:latin typeface="+mn-lt"/>
                <a:ea typeface="+mn-ea"/>
                <a:cs typeface="+mn-cs"/>
              </a:rPr>
              <a:t>Set clear limits</a:t>
            </a:r>
            <a:r>
              <a:rPr lang="en-US" sz="1200" b="0" i="0" kern="1200" dirty="0">
                <a:solidFill>
                  <a:schemeClr val="tx1"/>
                </a:solidFill>
                <a:effectLst/>
                <a:latin typeface="+mn-lt"/>
                <a:ea typeface="+mn-ea"/>
                <a:cs typeface="+mn-cs"/>
              </a:rPr>
              <a:t>: "I need you to stay calm so I can help you"</a:t>
            </a:r>
          </a:p>
          <a:p>
            <a:r>
              <a:rPr lang="en-US" sz="1200" b="1" i="0" kern="1200" dirty="0">
                <a:solidFill>
                  <a:schemeClr val="tx1"/>
                </a:solidFill>
                <a:effectLst/>
                <a:latin typeface="+mn-lt"/>
                <a:ea typeface="+mn-ea"/>
                <a:cs typeface="+mn-cs"/>
              </a:rPr>
              <a:t>Avoid power struggles</a:t>
            </a:r>
            <a:r>
              <a:rPr lang="en-US" sz="1200" b="0" i="0" kern="1200" dirty="0">
                <a:solidFill>
                  <a:schemeClr val="tx1"/>
                </a:solidFill>
                <a:effectLst/>
                <a:latin typeface="+mn-lt"/>
                <a:ea typeface="+mn-ea"/>
                <a:cs typeface="+mn-cs"/>
              </a:rPr>
              <a:t>: Don't argue about who was "right"</a:t>
            </a:r>
          </a:p>
          <a:p>
            <a:r>
              <a:rPr lang="en-US" sz="1200" b="1" i="0" kern="1200" dirty="0">
                <a:solidFill>
                  <a:schemeClr val="tx1"/>
                </a:solidFill>
                <a:effectLst/>
                <a:latin typeface="+mn-lt"/>
                <a:ea typeface="+mn-ea"/>
                <a:cs typeface="+mn-cs"/>
              </a:rPr>
              <a:t>Disposition</a:t>
            </a:r>
            <a:r>
              <a:rPr lang="en-US" sz="1200" b="0" i="0" kern="1200" dirty="0">
                <a:solidFill>
                  <a:schemeClr val="tx1"/>
                </a:solidFill>
                <a:effectLst/>
                <a:latin typeface="+mn-lt"/>
                <a:ea typeface="+mn-ea"/>
                <a:cs typeface="+mn-cs"/>
              </a:rPr>
              <a:t>: Medical treatment for injuries; consider police involvement if ongoing threat</a:t>
            </a:r>
          </a:p>
          <a:p>
            <a:r>
              <a:rPr lang="en-US" sz="1200" b="1" i="0" kern="1200" dirty="0">
                <a:solidFill>
                  <a:schemeClr val="tx1"/>
                </a:solidFill>
                <a:effectLst/>
                <a:latin typeface="+mn-lt"/>
                <a:ea typeface="+mn-ea"/>
                <a:cs typeface="+mn-cs"/>
              </a:rPr>
              <a:t>Key Point</a:t>
            </a:r>
            <a:r>
              <a:rPr lang="en-US" sz="1200" b="0" i="0" kern="1200" dirty="0">
                <a:solidFill>
                  <a:schemeClr val="tx1"/>
                </a:solidFill>
                <a:effectLst/>
                <a:latin typeface="+mn-lt"/>
                <a:ea typeface="+mn-ea"/>
                <a:cs typeface="+mn-cs"/>
              </a:rPr>
              <a:t>: Antisocial personality disorder carries </a:t>
            </a:r>
            <a:r>
              <a:rPr lang="en-US" sz="1200" b="1" i="0" kern="1200" dirty="0">
                <a:solidFill>
                  <a:schemeClr val="tx1"/>
                </a:solidFill>
                <a:effectLst/>
                <a:latin typeface="+mn-lt"/>
                <a:ea typeface="+mn-ea"/>
                <a:cs typeface="+mn-cs"/>
              </a:rPr>
              <a:t>10x increased violence risk</a:t>
            </a:r>
            <a:r>
              <a:rPr lang="en-US" sz="1200" b="0" i="0" kern="1200" dirty="0">
                <a:solidFill>
                  <a:schemeClr val="tx1"/>
                </a:solidFill>
                <a:effectLst/>
                <a:latin typeface="+mn-lt"/>
                <a:ea typeface="+mn-ea"/>
                <a:cs typeface="+mn-cs"/>
              </a:rPr>
              <a:t>. [13] Prioritize safety.</a:t>
            </a:r>
          </a:p>
          <a:p>
            <a:br>
              <a:rPr lang="en-US" dirty="0"/>
            </a:br>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32</a:t>
            </a:fld>
            <a:endParaRPr lang="en-US"/>
          </a:p>
        </p:txBody>
      </p:sp>
    </p:spTree>
    <p:extLst>
      <p:ext uri="{BB962C8B-B14F-4D97-AF65-F5344CB8AC3E}">
        <p14:creationId xmlns:p14="http://schemas.microsoft.com/office/powerpoint/2010/main" val="219265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Cluster A — think odd, suspicious, disconnected from others. These folks may seem eccentric or paranoid.</a:t>
            </a:r>
          </a:p>
          <a:p>
            <a:r>
              <a:rPr lang="en-US" dirty="0"/>
              <a:t>Cluster B — think intense, volatile, impulsive. Borderline, narcissistic, antisocial personality disorders live here. This is the cluster you encounter most on scene and the one we'll spend the most time on.</a:t>
            </a:r>
          </a:p>
          <a:p>
            <a:r>
              <a:rPr lang="en-US" dirty="0"/>
              <a:t>Cluster C — think anxious, fearful, rigid. These folks are often overwhelmed and avoidant.</a:t>
            </a:r>
          </a:p>
          <a:p>
            <a:r>
              <a:rPr lang="en-US" dirty="0"/>
              <a:t>Here's the most important thing I can tell you about diagnosis: you don't need one. You need to recognize the pattern in front of you. That's it. The label is for my world. The pattern is for yours."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Only </a:t>
            </a:r>
            <a:r>
              <a:rPr lang="en-US" sz="1200" b="1" i="0" kern="1200" dirty="0">
                <a:solidFill>
                  <a:schemeClr val="tx1"/>
                </a:solidFill>
                <a:effectLst/>
                <a:latin typeface="+mn-lt"/>
                <a:ea typeface="+mn-ea"/>
                <a:cs typeface="+mn-cs"/>
              </a:rPr>
              <a:t>borderline personality disorder</a:t>
            </a:r>
            <a:r>
              <a:rPr lang="en-US" sz="1200" b="0" i="0" kern="1200" dirty="0">
                <a:solidFill>
                  <a:schemeClr val="tx1"/>
                </a:solidFill>
                <a:effectLst/>
                <a:latin typeface="+mn-lt"/>
                <a:ea typeface="+mn-ea"/>
                <a:cs typeface="+mn-cs"/>
              </a:rPr>
              <a:t> is retained as a specific "pattern qualifier" due to its clinical importance and treatment implications.</a:t>
            </a:r>
          </a:p>
          <a:p>
            <a:endParaRPr lang="en-US" dirty="0"/>
          </a:p>
          <a:p>
            <a:pPr marL="0" indent="0">
              <a:buNone/>
            </a:pPr>
            <a:r>
              <a:rPr lang="en-US" dirty="0"/>
              <a:t>Helpful to recognize </a:t>
            </a:r>
            <a:r>
              <a:rPr lang="en-US" b="1" dirty="0"/>
              <a:t>patterns</a:t>
            </a:r>
            <a:r>
              <a:rPr lang="en-US" dirty="0"/>
              <a:t> like:</a:t>
            </a:r>
          </a:p>
          <a:p>
            <a:r>
              <a:rPr lang="en-US" dirty="0"/>
              <a:t>Extreme emotional reactions that seem disproportionate to the situation</a:t>
            </a:r>
          </a:p>
          <a:p>
            <a:r>
              <a:rPr lang="en-US" dirty="0"/>
              <a:t>Intense mistrust of you even when you’re trying to help</a:t>
            </a:r>
          </a:p>
          <a:p>
            <a:r>
              <a:rPr lang="en-US" dirty="0"/>
              <a:t>Impulsive or unpredictable behavior</a:t>
            </a:r>
          </a:p>
          <a:p>
            <a:r>
              <a:rPr lang="en-US" dirty="0"/>
              <a:t>Black-and-white thinking</a:t>
            </a:r>
          </a:p>
          <a:p>
            <a:endParaRPr lang="en-US" dirty="0"/>
          </a:p>
          <a:p>
            <a:r>
              <a:rPr lang="en-US" dirty="0"/>
              <a:t>A key distinction from other mental health conditions is that personality disorders reflect deeply ingrained traits rather than episodic symptoms. They represent a consistent way of relating to the world rather than a discrete illness that comes and goes.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Experts realized the old buckets were too rigid. People rarely fit neatly into one box. The newer approach thinks of personality more like a </a:t>
            </a:r>
            <a:r>
              <a:rPr lang="en-US" b="1" dirty="0"/>
              <a:t>dial than a light switch</a:t>
            </a:r>
            <a:r>
              <a:rPr lang="en-US" dirty="0"/>
              <a:t> — asking </a:t>
            </a:r>
            <a:r>
              <a:rPr lang="en-US" i="1" dirty="0"/>
              <a:t>how severe</a:t>
            </a:r>
            <a:r>
              <a:rPr lang="en-US" dirty="0"/>
              <a:t> is this, and </a:t>
            </a:r>
            <a:r>
              <a:rPr lang="en-US" i="1" dirty="0"/>
              <a:t>which traits</a:t>
            </a:r>
            <a:r>
              <a:rPr lang="en-US" dirty="0"/>
              <a:t> are dominant, rather than forcing a label.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What This Means for You in the Field</a:t>
            </a:r>
            <a:endParaRPr lang="en-US" dirty="0"/>
          </a:p>
          <a:p>
            <a:r>
              <a:rPr lang="en-US" dirty="0"/>
              <a:t>These patterns aren't personal, they're not intentional, and they're deeply ingrained. </a:t>
            </a:r>
            <a:r>
              <a:rPr lang="en-US" b="1" dirty="0"/>
              <a:t>Staying calm, being consistent, and avoiding power struggles</a:t>
            </a:r>
            <a:r>
              <a:rPr lang="en-US" dirty="0"/>
              <a:t> goes a long way with this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field has been moving toward a </a:t>
            </a:r>
            <a:r>
              <a:rPr lang="en-US" b="1" dirty="0"/>
              <a:t>dimensional model</a:t>
            </a:r>
            <a:r>
              <a:rPr lang="en-US" dirty="0"/>
              <a:t> rather than the categorical cluster system. </a:t>
            </a:r>
          </a:p>
          <a:p>
            <a:r>
              <a:rPr lang="en-US" b="1" dirty="0"/>
              <a:t>DSM-5 Alternative Model (Section III)</a:t>
            </a:r>
            <a:r>
              <a:rPr lang="en-US" dirty="0"/>
              <a:t> The DSM-5 itself includes an alternative model for personality disorders in its Section III (emerging measures and models). It evaluates personality along dimensions — particularly the </a:t>
            </a:r>
            <a:r>
              <a:rPr lang="en-US" b="1" dirty="0"/>
              <a:t>"Big Five"-derived trait domains</a:t>
            </a:r>
            <a:r>
              <a:rPr lang="en-US" dirty="0"/>
              <a:t> (negative affectivity, detachment, antagonism, disinhibition, psychoticism) — rather than fitting people into discrete categorical types. This was included as a research framework, signaling the direction the field was heading.</a:t>
            </a:r>
          </a:p>
          <a:p>
            <a:r>
              <a:rPr lang="en-US" b="1" dirty="0"/>
              <a:t>ICD-11 Has Already Made the Switch</a:t>
            </a:r>
            <a:r>
              <a:rPr lang="en-US" dirty="0"/>
              <a:t> The World Health Organization's ICD-11 (adopted 2022) largely abandoned the old categorical system in favor of a single "personality disorder" diagnosis with severity specifiers (mild, moderate, severe) and optional trait domain qualifiers. This is a significant international shift.</a:t>
            </a:r>
          </a:p>
          <a:p>
            <a:r>
              <a:rPr lang="en-US" b="1" dirty="0"/>
              <a:t>Why the Push for Change?</a:t>
            </a:r>
            <a:endParaRPr lang="en-US" dirty="0"/>
          </a:p>
          <a:p>
            <a:r>
              <a:rPr lang="en-US" dirty="0"/>
              <a:t>High comorbidity between categories — many patients met criteria for multiple personality disorders simultaneously</a:t>
            </a:r>
          </a:p>
          <a:p>
            <a:r>
              <a:rPr lang="en-US" dirty="0"/>
              <a:t>Arbitrary cutoffs (meeting 5 of 9 criteria vs. 4 felt clinically artificial)</a:t>
            </a:r>
          </a:p>
          <a:p>
            <a:r>
              <a:rPr lang="en-US" dirty="0"/>
              <a:t>Poor reliability between clinicians using categorical diagnoses</a:t>
            </a:r>
          </a:p>
          <a:p>
            <a:r>
              <a:rPr lang="en-US" dirty="0"/>
              <a:t>Research consistently supported a spectrum/dimensional view</a:t>
            </a:r>
          </a:p>
          <a:p>
            <a:r>
              <a:rPr lang="en-US" b="1" dirty="0"/>
              <a:t>What Hasn't Changed Much in Practice</a:t>
            </a:r>
            <a:r>
              <a:rPr lang="en-US" dirty="0"/>
              <a:t> Despite the theoretical shift, many clinicians still use the familiar DSM-5 categorical diagnoses (BPD, NPD, etc.) day-to-day because of familiarity, insurance coding, and training inertia.</a:t>
            </a:r>
          </a:p>
          <a:p>
            <a:endParaRPr lang="en-US" b="1" dirty="0"/>
          </a:p>
          <a:p>
            <a:r>
              <a:rPr lang="en-US" b="1" dirty="0"/>
              <a:t>Will encounter Cluster B most in the field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4</a:t>
            </a:fld>
            <a:endParaRPr lang="en-US"/>
          </a:p>
        </p:txBody>
      </p:sp>
    </p:spTree>
    <p:extLst>
      <p:ext uri="{BB962C8B-B14F-4D97-AF65-F5344CB8AC3E}">
        <p14:creationId xmlns:p14="http://schemas.microsoft.com/office/powerpoint/2010/main" val="752193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1. Prevalence: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35% of suicide/self-harm ED presentations</a:t>
            </a:r>
            <a:r>
              <a:rPr lang="en-US" sz="1200" b="0" i="0" kern="1200" dirty="0">
                <a:solidFill>
                  <a:schemeClr val="tx1"/>
                </a:solidFill>
                <a:effectLst/>
                <a:latin typeface="+mn-lt"/>
                <a:ea typeface="+mn-ea"/>
                <a:cs typeface="+mn-cs"/>
              </a:rPr>
              <a:t> have a personality disorder [3]</a:t>
            </a:r>
          </a:p>
          <a:p>
            <a:r>
              <a:rPr lang="en-US" sz="1200" b="1" i="0" kern="1200" dirty="0">
                <a:solidFill>
                  <a:schemeClr val="tx1"/>
                </a:solidFill>
                <a:effectLst/>
                <a:latin typeface="+mn-lt"/>
                <a:ea typeface="+mn-ea"/>
                <a:cs typeface="+mn-cs"/>
              </a:rPr>
              <a:t>BPD affects 0.7-2.7%</a:t>
            </a:r>
            <a:r>
              <a:rPr lang="en-US" sz="1200" b="0" i="0" kern="1200" dirty="0">
                <a:solidFill>
                  <a:schemeClr val="tx1"/>
                </a:solidFill>
                <a:effectLst/>
                <a:latin typeface="+mn-lt"/>
                <a:ea typeface="+mn-ea"/>
                <a:cs typeface="+mn-cs"/>
              </a:rPr>
              <a:t> of general population, much higher in clinical settings [9]</a:t>
            </a:r>
          </a:p>
          <a:p>
            <a:r>
              <a:rPr lang="en-US" sz="1200" b="1" i="0" kern="1200" dirty="0">
                <a:solidFill>
                  <a:schemeClr val="tx1"/>
                </a:solidFill>
                <a:effectLst/>
                <a:latin typeface="+mn-lt"/>
                <a:ea typeface="+mn-ea"/>
                <a:cs typeface="+mn-cs"/>
              </a:rPr>
              <a:t>2. Suicide Risk:</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4-6% die by suicide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52-75% attempt suicide</a:t>
            </a:r>
            <a:r>
              <a:rPr lang="en-US" sz="1200" b="0" i="0" kern="1200" dirty="0">
                <a:solidFill>
                  <a:schemeClr val="tx1"/>
                </a:solidFill>
                <a:effectLst/>
                <a:latin typeface="+mn-lt"/>
                <a:ea typeface="+mn-ea"/>
                <a:cs typeface="+mn-cs"/>
              </a:rPr>
              <a:t> [9-10]</a:t>
            </a:r>
          </a:p>
          <a:p>
            <a:r>
              <a:rPr lang="en-US" sz="1200" b="1" i="0" kern="1200" dirty="0">
                <a:solidFill>
                  <a:schemeClr val="tx1"/>
                </a:solidFill>
                <a:effectLst/>
                <a:latin typeface="+mn-lt"/>
                <a:ea typeface="+mn-ea"/>
                <a:cs typeface="+mn-cs"/>
              </a:rPr>
              <a:t>Identity disturbance, emptiness, abandonment fears</a:t>
            </a:r>
            <a:r>
              <a:rPr lang="en-US" sz="1200" b="0" i="0" kern="1200" dirty="0">
                <a:solidFill>
                  <a:schemeClr val="tx1"/>
                </a:solidFill>
                <a:effectLst/>
                <a:latin typeface="+mn-lt"/>
                <a:ea typeface="+mn-ea"/>
                <a:cs typeface="+mn-cs"/>
              </a:rPr>
              <a:t> are key risk factors [11]</a:t>
            </a:r>
          </a:p>
          <a:p>
            <a:r>
              <a:rPr lang="en-US" sz="1200" b="1" i="0" kern="1200" dirty="0">
                <a:solidFill>
                  <a:schemeClr val="tx1"/>
                </a:solidFill>
                <a:effectLst/>
                <a:latin typeface="+mn-lt"/>
                <a:ea typeface="+mn-ea"/>
                <a:cs typeface="+mn-cs"/>
              </a:rPr>
              <a:t>3. Countertransference: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Your emotional reactions are predictable</a:t>
            </a:r>
            <a:r>
              <a:rPr lang="en-US" sz="1200" b="0" i="0" kern="1200" dirty="0">
                <a:solidFill>
                  <a:schemeClr val="tx1"/>
                </a:solidFill>
                <a:effectLst/>
                <a:latin typeface="+mn-lt"/>
                <a:ea typeface="+mn-ea"/>
                <a:cs typeface="+mn-cs"/>
              </a:rPr>
              <a:t> and can undermine care [14-15]</a:t>
            </a:r>
          </a:p>
          <a:p>
            <a:r>
              <a:rPr lang="en-US" sz="1200" b="1" i="0" kern="1200" dirty="0">
                <a:solidFill>
                  <a:schemeClr val="tx1"/>
                </a:solidFill>
                <a:effectLst/>
                <a:latin typeface="+mn-lt"/>
                <a:ea typeface="+mn-ea"/>
                <a:cs typeface="+mn-cs"/>
              </a:rPr>
              <a:t>Training and supervision</a:t>
            </a:r>
            <a:r>
              <a:rPr lang="en-US" sz="1200" b="0" i="0" kern="1200" dirty="0">
                <a:solidFill>
                  <a:schemeClr val="tx1"/>
                </a:solidFill>
                <a:effectLst/>
                <a:latin typeface="+mn-lt"/>
                <a:ea typeface="+mn-ea"/>
                <a:cs typeface="+mn-cs"/>
              </a:rPr>
              <a:t> reduce negative reactions [19]</a:t>
            </a:r>
          </a:p>
          <a:p>
            <a:r>
              <a:rPr lang="en-US" sz="1200" b="1" i="0" kern="1200" dirty="0">
                <a:solidFill>
                  <a:schemeClr val="tx1"/>
                </a:solidFill>
                <a:effectLst/>
                <a:latin typeface="+mn-lt"/>
                <a:ea typeface="+mn-ea"/>
                <a:cs typeface="+mn-cs"/>
              </a:rPr>
              <a:t>4. Crisis Management:</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Outpatient crisis intervention preferred</a:t>
            </a:r>
            <a:r>
              <a:rPr lang="en-US" sz="1200" b="0" i="0" kern="1200" dirty="0">
                <a:solidFill>
                  <a:schemeClr val="tx1"/>
                </a:solidFill>
                <a:effectLst/>
                <a:latin typeface="+mn-lt"/>
                <a:ea typeface="+mn-ea"/>
                <a:cs typeface="+mn-cs"/>
              </a:rPr>
              <a:t> when possible [5]</a:t>
            </a:r>
          </a:p>
          <a:p>
            <a:r>
              <a:rPr lang="en-US" sz="1200" b="1" i="0" kern="1200" dirty="0">
                <a:solidFill>
                  <a:schemeClr val="tx1"/>
                </a:solidFill>
                <a:effectLst/>
                <a:latin typeface="+mn-lt"/>
                <a:ea typeface="+mn-ea"/>
                <a:cs typeface="+mn-cs"/>
              </a:rPr>
              <a:t>Inpatient stays should be brief</a:t>
            </a:r>
            <a:r>
              <a:rPr lang="en-US" sz="1200" b="0" i="0" kern="1200" dirty="0">
                <a:solidFill>
                  <a:schemeClr val="tx1"/>
                </a:solidFill>
                <a:effectLst/>
                <a:latin typeface="+mn-lt"/>
                <a:ea typeface="+mn-ea"/>
                <a:cs typeface="+mn-cs"/>
              </a:rPr>
              <a:t> with discharge planning from day one [5]</a:t>
            </a:r>
          </a:p>
          <a:p>
            <a:r>
              <a:rPr lang="en-US" sz="1200" b="1" i="0" kern="1200" dirty="0">
                <a:solidFill>
                  <a:schemeClr val="tx1"/>
                </a:solidFill>
                <a:effectLst/>
                <a:latin typeface="+mn-lt"/>
                <a:ea typeface="+mn-ea"/>
                <a:cs typeface="+mn-cs"/>
              </a:rPr>
              <a:t>5. Medications: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No medications improve core BPD symptoms</a:t>
            </a:r>
            <a:r>
              <a:rPr lang="en-US" sz="1200" b="0" i="0" kern="1200" dirty="0">
                <a:solidFill>
                  <a:schemeClr val="tx1"/>
                </a:solidFill>
                <a:effectLst/>
                <a:latin typeface="+mn-lt"/>
                <a:ea typeface="+mn-ea"/>
                <a:cs typeface="+mn-cs"/>
              </a:rPr>
              <a:t> [9]</a:t>
            </a:r>
          </a:p>
          <a:p>
            <a:r>
              <a:rPr lang="en-US" sz="1200" b="1" i="0" kern="1200" dirty="0">
                <a:solidFill>
                  <a:schemeClr val="tx1"/>
                </a:solidFill>
                <a:effectLst/>
                <a:latin typeface="+mn-lt"/>
                <a:ea typeface="+mn-ea"/>
                <a:cs typeface="+mn-cs"/>
              </a:rPr>
              <a:t>Avoid benzodiazepines</a:t>
            </a:r>
            <a:r>
              <a:rPr lang="en-US" sz="1200" b="0" i="0" kern="1200" dirty="0">
                <a:solidFill>
                  <a:schemeClr val="tx1"/>
                </a:solidFill>
                <a:effectLst/>
                <a:latin typeface="+mn-lt"/>
                <a:ea typeface="+mn-ea"/>
                <a:cs typeface="+mn-cs"/>
              </a:rPr>
              <a:t>; prefer antihistamines or low-potency antipsychotics for acute agitation [5][9]</a:t>
            </a:r>
          </a:p>
          <a:p>
            <a:r>
              <a:rPr lang="en-US" sz="1200" b="1" i="0" kern="1200" dirty="0">
                <a:solidFill>
                  <a:schemeClr val="tx1"/>
                </a:solidFill>
                <a:effectLst/>
                <a:latin typeface="+mn-lt"/>
                <a:ea typeface="+mn-ea"/>
                <a:cs typeface="+mn-cs"/>
              </a:rPr>
              <a:t>6. Prognosis: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50-70% achieve remission</a:t>
            </a:r>
            <a:r>
              <a:rPr lang="en-US" sz="1200" b="0" i="0" kern="1200" dirty="0">
                <a:solidFill>
                  <a:schemeClr val="tx1"/>
                </a:solidFill>
                <a:effectLst/>
                <a:latin typeface="+mn-lt"/>
                <a:ea typeface="+mn-ea"/>
                <a:cs typeface="+mn-cs"/>
              </a:rPr>
              <a:t> over 5-14 years [9][23]</a:t>
            </a:r>
          </a:p>
          <a:p>
            <a:r>
              <a:rPr lang="en-US" sz="1200" b="1" i="0" kern="1200" dirty="0">
                <a:solidFill>
                  <a:schemeClr val="tx1"/>
                </a:solidFill>
                <a:effectLst/>
                <a:latin typeface="+mn-lt"/>
                <a:ea typeface="+mn-ea"/>
                <a:cs typeface="+mn-cs"/>
              </a:rPr>
              <a:t>Treatment works</a:t>
            </a:r>
            <a:r>
              <a:rPr lang="en-US" sz="1200" b="0" i="0" kern="1200" dirty="0">
                <a:solidFill>
                  <a:schemeClr val="tx1"/>
                </a:solidFill>
                <a:effectLst/>
                <a:latin typeface="+mn-lt"/>
                <a:ea typeface="+mn-ea"/>
                <a:cs typeface="+mn-cs"/>
              </a:rPr>
              <a:t>—psychotherapy is first-line</a:t>
            </a:r>
          </a:p>
          <a:p>
            <a:endParaRPr lang="en-US" dirty="0"/>
          </a:p>
          <a:p>
            <a:endParaRPr lang="en-US" dirty="0"/>
          </a:p>
          <a:p>
            <a:r>
              <a:rPr lang="en-US" sz="1200" b="1" i="0" kern="1200" dirty="0">
                <a:solidFill>
                  <a:schemeClr val="tx1"/>
                </a:solidFill>
                <a:effectLst/>
                <a:latin typeface="+mn-lt"/>
                <a:ea typeface="+mn-ea"/>
                <a:cs typeface="+mn-cs"/>
              </a:rPr>
              <a:t>Most Important Things NOT to Miss</a:t>
            </a:r>
          </a:p>
          <a:p>
            <a:r>
              <a:rPr lang="en-US" sz="1200" b="1" i="0" kern="1200" dirty="0">
                <a:solidFill>
                  <a:schemeClr val="tx1"/>
                </a:solidFill>
                <a:effectLst/>
                <a:latin typeface="+mn-lt"/>
                <a:ea typeface="+mn-ea"/>
                <a:cs typeface="+mn-cs"/>
              </a:rPr>
              <a:t>1. Suicide Risk:</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Always assess</a:t>
            </a:r>
            <a:r>
              <a:rPr lang="en-US" sz="1200" b="0" i="0" kern="1200" dirty="0">
                <a:solidFill>
                  <a:schemeClr val="tx1"/>
                </a:solidFill>
                <a:effectLst/>
                <a:latin typeface="+mn-lt"/>
                <a:ea typeface="+mn-ea"/>
                <a:cs typeface="+mn-cs"/>
              </a:rPr>
              <a:t> for suicidal ideation, plan, intent</a:t>
            </a:r>
          </a:p>
          <a:p>
            <a:r>
              <a:rPr lang="en-US" sz="1200" b="1" i="0" kern="1200" dirty="0">
                <a:solidFill>
                  <a:schemeClr val="tx1"/>
                </a:solidFill>
                <a:effectLst/>
                <a:latin typeface="+mn-lt"/>
                <a:ea typeface="+mn-ea"/>
                <a:cs typeface="+mn-cs"/>
              </a:rPr>
              <a:t>Don't dismiss self-harm</a:t>
            </a:r>
            <a:r>
              <a:rPr lang="en-US" sz="1200" b="0" i="0" kern="1200" dirty="0">
                <a:solidFill>
                  <a:schemeClr val="tx1"/>
                </a:solidFill>
                <a:effectLst/>
                <a:latin typeface="+mn-lt"/>
                <a:ea typeface="+mn-ea"/>
                <a:cs typeface="+mn-cs"/>
              </a:rPr>
              <a:t> as "just attention-seeking"</a:t>
            </a:r>
          </a:p>
          <a:p>
            <a:r>
              <a:rPr lang="en-US" sz="1200" b="1" i="0" kern="1200" dirty="0">
                <a:solidFill>
                  <a:schemeClr val="tx1"/>
                </a:solidFill>
                <a:effectLst/>
                <a:latin typeface="+mn-lt"/>
                <a:ea typeface="+mn-ea"/>
                <a:cs typeface="+mn-cs"/>
              </a:rPr>
              <a:t>Identity disturbance, emptiness, abandonment fears</a:t>
            </a:r>
            <a:r>
              <a:rPr lang="en-US" sz="1200" b="0" i="0" kern="1200" dirty="0">
                <a:solidFill>
                  <a:schemeClr val="tx1"/>
                </a:solidFill>
                <a:effectLst/>
                <a:latin typeface="+mn-lt"/>
                <a:ea typeface="+mn-ea"/>
                <a:cs typeface="+mn-cs"/>
              </a:rPr>
              <a:t> predict suicide attempts [11]</a:t>
            </a:r>
          </a:p>
          <a:p>
            <a:r>
              <a:rPr lang="en-US" sz="1200" b="1" i="0" kern="1200" dirty="0">
                <a:solidFill>
                  <a:schemeClr val="tx1"/>
                </a:solidFill>
                <a:effectLst/>
                <a:latin typeface="+mn-lt"/>
                <a:ea typeface="+mn-ea"/>
                <a:cs typeface="+mn-cs"/>
              </a:rPr>
              <a:t>2. Medical Concerns: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Treat injuries</a:t>
            </a:r>
            <a:r>
              <a:rPr lang="en-US" sz="1200" b="0" i="0" kern="1200" dirty="0">
                <a:solidFill>
                  <a:schemeClr val="tx1"/>
                </a:solidFill>
                <a:effectLst/>
                <a:latin typeface="+mn-lt"/>
                <a:ea typeface="+mn-ea"/>
                <a:cs typeface="+mn-cs"/>
              </a:rPr>
              <a:t> from self-harm</a:t>
            </a:r>
          </a:p>
          <a:p>
            <a:r>
              <a:rPr lang="en-US" sz="1200" b="1" i="0" kern="1200" dirty="0">
                <a:solidFill>
                  <a:schemeClr val="tx1"/>
                </a:solidFill>
                <a:effectLst/>
                <a:latin typeface="+mn-lt"/>
                <a:ea typeface="+mn-ea"/>
                <a:cs typeface="+mn-cs"/>
              </a:rPr>
              <a:t>Screen for overdose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Assess for substance intoxication/withdrawal</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Remember elevated medical comorbidities</a:t>
            </a:r>
            <a:r>
              <a:rPr lang="en-US" sz="1200" b="0" i="0" kern="1200" dirty="0">
                <a:solidFill>
                  <a:schemeClr val="tx1"/>
                </a:solidFill>
                <a:effectLst/>
                <a:latin typeface="+mn-lt"/>
                <a:ea typeface="+mn-ea"/>
                <a:cs typeface="+mn-cs"/>
              </a:rPr>
              <a:t> [9]</a:t>
            </a:r>
          </a:p>
          <a:p>
            <a:r>
              <a:rPr lang="en-US" sz="1200" b="1" i="0" kern="1200" dirty="0">
                <a:solidFill>
                  <a:schemeClr val="tx1"/>
                </a:solidFill>
                <a:effectLst/>
                <a:latin typeface="+mn-lt"/>
                <a:ea typeface="+mn-ea"/>
                <a:cs typeface="+mn-cs"/>
              </a:rPr>
              <a:t>3. Comorbidities: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83% have mood disorders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85% have anxiety disorders</a:t>
            </a:r>
            <a:r>
              <a:rPr lang="en-US" sz="1200" b="0" i="0" kern="1200" dirty="0">
                <a:solidFill>
                  <a:schemeClr val="tx1"/>
                </a:solidFill>
                <a:effectLst/>
                <a:latin typeface="+mn-lt"/>
                <a:ea typeface="+mn-ea"/>
                <a:cs typeface="+mn-cs"/>
              </a:rPr>
              <a:t> [9]</a:t>
            </a:r>
          </a:p>
          <a:p>
            <a:r>
              <a:rPr lang="en-US" sz="1200" b="1" i="0" kern="1200" dirty="0">
                <a:solidFill>
                  <a:schemeClr val="tx1"/>
                </a:solidFill>
                <a:effectLst/>
                <a:latin typeface="+mn-lt"/>
                <a:ea typeface="+mn-ea"/>
                <a:cs typeface="+mn-cs"/>
              </a:rPr>
              <a:t>Screen for PTSD</a:t>
            </a:r>
            <a:r>
              <a:rPr lang="en-US" sz="1200" b="0" i="0" kern="1200" dirty="0">
                <a:solidFill>
                  <a:schemeClr val="tx1"/>
                </a:solidFill>
                <a:effectLst/>
                <a:latin typeface="+mn-lt"/>
                <a:ea typeface="+mn-ea"/>
                <a:cs typeface="+mn-cs"/>
              </a:rPr>
              <a:t>, especially with trauma history</a:t>
            </a:r>
          </a:p>
          <a:p>
            <a:r>
              <a:rPr lang="en-US" sz="1200" b="1" i="0" kern="1200" dirty="0">
                <a:solidFill>
                  <a:schemeClr val="tx1"/>
                </a:solidFill>
                <a:effectLst/>
                <a:latin typeface="+mn-lt"/>
                <a:ea typeface="+mn-ea"/>
                <a:cs typeface="+mn-cs"/>
              </a:rPr>
              <a:t>Substance use</a:t>
            </a:r>
            <a:r>
              <a:rPr lang="en-US" sz="1200" b="0" i="0" kern="1200" dirty="0">
                <a:solidFill>
                  <a:schemeClr val="tx1"/>
                </a:solidFill>
                <a:effectLst/>
                <a:latin typeface="+mn-lt"/>
                <a:ea typeface="+mn-ea"/>
                <a:cs typeface="+mn-cs"/>
              </a:rPr>
              <a:t> is common (78%) [9]</a:t>
            </a:r>
          </a:p>
          <a:p>
            <a:r>
              <a:rPr lang="en-US" sz="1200" b="1" i="0" kern="1200" dirty="0">
                <a:solidFill>
                  <a:schemeClr val="tx1"/>
                </a:solidFill>
                <a:effectLst/>
                <a:latin typeface="+mn-lt"/>
                <a:ea typeface="+mn-ea"/>
                <a:cs typeface="+mn-cs"/>
              </a:rPr>
              <a:t>4. Violence Risk:</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Antisocial personality disorder</a:t>
            </a:r>
            <a:r>
              <a:rPr lang="en-US" sz="1200" b="0" i="0" kern="1200" dirty="0">
                <a:solidFill>
                  <a:schemeClr val="tx1"/>
                </a:solidFill>
                <a:effectLst/>
                <a:latin typeface="+mn-lt"/>
                <a:ea typeface="+mn-ea"/>
                <a:cs typeface="+mn-cs"/>
              </a:rPr>
              <a:t>: 10x increased violence risk [13]</a:t>
            </a:r>
          </a:p>
          <a:p>
            <a:r>
              <a:rPr lang="en-US" sz="1200" b="1" i="0" kern="1200" dirty="0">
                <a:solidFill>
                  <a:schemeClr val="tx1"/>
                </a:solidFill>
                <a:effectLst/>
                <a:latin typeface="+mn-lt"/>
                <a:ea typeface="+mn-ea"/>
                <a:cs typeface="+mn-cs"/>
              </a:rPr>
              <a:t>History of violence</a:t>
            </a:r>
            <a:r>
              <a:rPr lang="en-US" sz="1200" b="0" i="0" kern="1200" dirty="0">
                <a:solidFill>
                  <a:schemeClr val="tx1"/>
                </a:solidFill>
                <a:effectLst/>
                <a:latin typeface="+mn-lt"/>
                <a:ea typeface="+mn-ea"/>
                <a:cs typeface="+mn-cs"/>
              </a:rPr>
              <a:t> is best predictor</a:t>
            </a:r>
          </a:p>
          <a:p>
            <a:r>
              <a:rPr lang="en-US" sz="1200" b="1" i="0" kern="1200" dirty="0">
                <a:solidFill>
                  <a:schemeClr val="tx1"/>
                </a:solidFill>
                <a:effectLst/>
                <a:latin typeface="+mn-lt"/>
                <a:ea typeface="+mn-ea"/>
                <a:cs typeface="+mn-cs"/>
              </a:rPr>
              <a:t>Paranoid ideation</a:t>
            </a:r>
            <a:r>
              <a:rPr lang="en-US" sz="1200" b="0" i="0" kern="1200" dirty="0">
                <a:solidFill>
                  <a:schemeClr val="tx1"/>
                </a:solidFill>
                <a:effectLst/>
                <a:latin typeface="+mn-lt"/>
                <a:ea typeface="+mn-ea"/>
                <a:cs typeface="+mn-cs"/>
              </a:rPr>
              <a:t> increases risk</a:t>
            </a:r>
          </a:p>
          <a:p>
            <a:r>
              <a:rPr lang="en-US" sz="1200" b="1" i="0" kern="1200" dirty="0">
                <a:solidFill>
                  <a:schemeClr val="tx1"/>
                </a:solidFill>
                <a:effectLst/>
                <a:latin typeface="+mn-lt"/>
                <a:ea typeface="+mn-ea"/>
                <a:cs typeface="+mn-cs"/>
              </a:rPr>
              <a:t>5. Your Own Reactions: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Notice countertransference</a:t>
            </a:r>
            <a:r>
              <a:rPr lang="en-US" sz="1200" b="0" i="0" kern="1200" dirty="0">
                <a:solidFill>
                  <a:schemeClr val="tx1"/>
                </a:solidFill>
                <a:effectLst/>
                <a:latin typeface="+mn-lt"/>
                <a:ea typeface="+mn-ea"/>
                <a:cs typeface="+mn-cs"/>
              </a:rPr>
              <a:t> before it affects your care</a:t>
            </a:r>
          </a:p>
          <a:p>
            <a:r>
              <a:rPr lang="en-US" sz="1200" b="1" i="0" kern="1200" dirty="0">
                <a:solidFill>
                  <a:schemeClr val="tx1"/>
                </a:solidFill>
                <a:effectLst/>
                <a:latin typeface="+mn-lt"/>
                <a:ea typeface="+mn-ea"/>
                <a:cs typeface="+mn-cs"/>
              </a:rPr>
              <a:t>Seek support</a:t>
            </a:r>
            <a:r>
              <a:rPr lang="en-US" sz="1200" b="0" i="0" kern="1200" dirty="0">
                <a:solidFill>
                  <a:schemeClr val="tx1"/>
                </a:solidFill>
                <a:effectLst/>
                <a:latin typeface="+mn-lt"/>
                <a:ea typeface="+mn-ea"/>
                <a:cs typeface="+mn-cs"/>
              </a:rPr>
              <a:t> after difficult encounters</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33</a:t>
            </a:fld>
            <a:endParaRPr lang="en-US"/>
          </a:p>
        </p:txBody>
      </p:sp>
    </p:spTree>
    <p:extLst>
      <p:ext uri="{BB962C8B-B14F-4D97-AF65-F5344CB8AC3E}">
        <p14:creationId xmlns:p14="http://schemas.microsoft.com/office/powerpoint/2010/main" val="3845765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Recent Research and Clinical Updates</a:t>
            </a:r>
          </a:p>
          <a:p>
            <a:r>
              <a:rPr lang="en-US" sz="1200" b="1" i="0" kern="1200" dirty="0">
                <a:solidFill>
                  <a:schemeClr val="tx1"/>
                </a:solidFill>
                <a:effectLst/>
                <a:latin typeface="+mn-lt"/>
                <a:ea typeface="+mn-ea"/>
                <a:cs typeface="+mn-cs"/>
              </a:rPr>
              <a:t>ICD-11 Dimensional Model (2022):</a:t>
            </a:r>
            <a:r>
              <a:rPr lang="en-US" sz="1200" b="0" i="0" kern="1200" dirty="0">
                <a:solidFill>
                  <a:schemeClr val="tx1"/>
                </a:solidFill>
                <a:effectLst/>
                <a:latin typeface="+mn-lt"/>
                <a:ea typeface="+mn-ea"/>
                <a:cs typeface="+mn-cs"/>
              </a:rPr>
              <a:t> [4][8]</a:t>
            </a:r>
          </a:p>
          <a:p>
            <a:r>
              <a:rPr lang="en-US" sz="1200" b="0" i="0" kern="1200" dirty="0">
                <a:solidFill>
                  <a:schemeClr val="tx1"/>
                </a:solidFill>
                <a:effectLst/>
                <a:latin typeface="+mn-lt"/>
                <a:ea typeface="+mn-ea"/>
                <a:cs typeface="+mn-cs"/>
              </a:rPr>
              <a:t>Abolishes most categorical personality disorder diagnoses</a:t>
            </a:r>
          </a:p>
          <a:p>
            <a:r>
              <a:rPr lang="en-US" sz="1200" b="0" i="0" kern="1200" dirty="0">
                <a:solidFill>
                  <a:schemeClr val="tx1"/>
                </a:solidFill>
                <a:effectLst/>
                <a:latin typeface="+mn-lt"/>
                <a:ea typeface="+mn-ea"/>
                <a:cs typeface="+mn-cs"/>
              </a:rPr>
              <a:t>Focuses on </a:t>
            </a:r>
            <a:r>
              <a:rPr lang="en-US" sz="1200" b="1" i="0" kern="1200" dirty="0">
                <a:solidFill>
                  <a:schemeClr val="tx1"/>
                </a:solidFill>
                <a:effectLst/>
                <a:latin typeface="+mn-lt"/>
                <a:ea typeface="+mn-ea"/>
                <a:cs typeface="+mn-cs"/>
              </a:rPr>
              <a:t>severity</a:t>
            </a:r>
            <a:r>
              <a:rPr lang="en-US" sz="1200" b="0" i="0" kern="1200" dirty="0">
                <a:solidFill>
                  <a:schemeClr val="tx1"/>
                </a:solidFill>
                <a:effectLst/>
                <a:latin typeface="+mn-lt"/>
                <a:ea typeface="+mn-ea"/>
                <a:cs typeface="+mn-cs"/>
              </a:rPr>
              <a:t> (mild, moderate, severe) and </a:t>
            </a:r>
            <a:r>
              <a:rPr lang="en-US" sz="1200" b="1" i="0" kern="1200" dirty="0">
                <a:solidFill>
                  <a:schemeClr val="tx1"/>
                </a:solidFill>
                <a:effectLst/>
                <a:latin typeface="+mn-lt"/>
                <a:ea typeface="+mn-ea"/>
                <a:cs typeface="+mn-cs"/>
              </a:rPr>
              <a:t>trait domains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Only </a:t>
            </a:r>
            <a:r>
              <a:rPr lang="en-US" sz="1200" b="1" i="0" kern="1200" dirty="0">
                <a:solidFill>
                  <a:schemeClr val="tx1"/>
                </a:solidFill>
                <a:effectLst/>
                <a:latin typeface="+mn-lt"/>
                <a:ea typeface="+mn-ea"/>
                <a:cs typeface="+mn-cs"/>
              </a:rPr>
              <a:t>BPD retained</a:t>
            </a:r>
            <a:r>
              <a:rPr lang="en-US" sz="1200" b="0" i="0" kern="1200" dirty="0">
                <a:solidFill>
                  <a:schemeClr val="tx1"/>
                </a:solidFill>
                <a:effectLst/>
                <a:latin typeface="+mn-lt"/>
                <a:ea typeface="+mn-ea"/>
                <a:cs typeface="+mn-cs"/>
              </a:rPr>
              <a:t> as specific "borderline pattern qualifier"</a:t>
            </a:r>
          </a:p>
          <a:p>
            <a:r>
              <a:rPr lang="en-US" sz="1200" b="0" i="0" kern="1200" dirty="0">
                <a:solidFill>
                  <a:schemeClr val="tx1"/>
                </a:solidFill>
                <a:effectLst/>
                <a:latin typeface="+mn-lt"/>
                <a:ea typeface="+mn-ea"/>
                <a:cs typeface="+mn-cs"/>
              </a:rPr>
              <a:t>Emphasizes that personality dysfunction exists on a </a:t>
            </a:r>
            <a:r>
              <a:rPr lang="en-US" sz="1200" b="1" i="0" kern="1200" dirty="0">
                <a:solidFill>
                  <a:schemeClr val="tx1"/>
                </a:solidFill>
                <a:effectLst/>
                <a:latin typeface="+mn-lt"/>
                <a:ea typeface="+mn-ea"/>
                <a:cs typeface="+mn-cs"/>
              </a:rPr>
              <a:t>continuum</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2026 Network Meta-Analysis on Pharmacotherapy:</a:t>
            </a:r>
            <a:r>
              <a:rPr lang="en-US" sz="1200" b="0" i="0" kern="1200" dirty="0">
                <a:solidFill>
                  <a:schemeClr val="tx1"/>
                </a:solidFill>
                <a:effectLst/>
                <a:latin typeface="+mn-lt"/>
                <a:ea typeface="+mn-ea"/>
                <a:cs typeface="+mn-cs"/>
              </a:rPr>
              <a:t> [21]</a:t>
            </a:r>
          </a:p>
          <a:p>
            <a:r>
              <a:rPr lang="en-US" sz="1200" b="1" i="0" kern="1200" dirty="0">
                <a:solidFill>
                  <a:schemeClr val="tx1"/>
                </a:solidFill>
                <a:effectLst/>
                <a:latin typeface="+mn-lt"/>
                <a:ea typeface="+mn-ea"/>
                <a:cs typeface="+mn-cs"/>
              </a:rPr>
              <a:t>Topiramate, lamotrigine, aripiprazole</a:t>
            </a:r>
            <a:r>
              <a:rPr lang="en-US" sz="1200" b="0" i="0" kern="1200" dirty="0">
                <a:solidFill>
                  <a:schemeClr val="tx1"/>
                </a:solidFill>
                <a:effectLst/>
                <a:latin typeface="+mn-lt"/>
                <a:ea typeface="+mn-ea"/>
                <a:cs typeface="+mn-cs"/>
              </a:rPr>
              <a:t>: Best evidence for hostility/anger reduction</a:t>
            </a:r>
          </a:p>
          <a:p>
            <a:r>
              <a:rPr lang="en-US" sz="1200" b="1" i="0" kern="1200" dirty="0">
                <a:solidFill>
                  <a:schemeClr val="tx1"/>
                </a:solidFill>
                <a:effectLst/>
                <a:latin typeface="+mn-lt"/>
                <a:ea typeface="+mn-ea"/>
                <a:cs typeface="+mn-cs"/>
              </a:rPr>
              <a:t>Alprazolam, haloperidol, valproate</a:t>
            </a:r>
            <a:r>
              <a:rPr lang="en-US" sz="1200" b="0" i="0" kern="1200" dirty="0">
                <a:solidFill>
                  <a:schemeClr val="tx1"/>
                </a:solidFill>
                <a:effectLst/>
                <a:latin typeface="+mn-lt"/>
                <a:ea typeface="+mn-ea"/>
                <a:cs typeface="+mn-cs"/>
              </a:rPr>
              <a:t>: Should NOT be prioritized</a:t>
            </a:r>
          </a:p>
          <a:p>
            <a:r>
              <a:rPr lang="en-US" sz="1200" b="0" i="0" kern="1200" dirty="0">
                <a:solidFill>
                  <a:schemeClr val="tx1"/>
                </a:solidFill>
                <a:effectLst/>
                <a:latin typeface="+mn-lt"/>
                <a:ea typeface="+mn-ea"/>
                <a:cs typeface="+mn-cs"/>
              </a:rPr>
              <a:t>Confirms that </a:t>
            </a:r>
            <a:r>
              <a:rPr lang="en-US" sz="1200" b="1" i="0" kern="1200" dirty="0">
                <a:solidFill>
                  <a:schemeClr val="tx1"/>
                </a:solidFill>
                <a:effectLst/>
                <a:latin typeface="+mn-lt"/>
                <a:ea typeface="+mn-ea"/>
                <a:cs typeface="+mn-cs"/>
              </a:rPr>
              <a:t>no medication consistently improves core BPD symptoms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Suicide Risk Factors (JAMA Psychiatry 2021):</a:t>
            </a:r>
            <a:r>
              <a:rPr lang="en-US" sz="1200" b="0" i="0" kern="1200" dirty="0">
                <a:solidFill>
                  <a:schemeClr val="tx1"/>
                </a:solidFill>
                <a:effectLst/>
                <a:latin typeface="+mn-lt"/>
                <a:ea typeface="+mn-ea"/>
                <a:cs typeface="+mn-cs"/>
              </a:rPr>
              <a:t> [11]</a:t>
            </a:r>
          </a:p>
          <a:p>
            <a:r>
              <a:rPr lang="en-US" sz="1200" b="1" i="0" kern="1200" dirty="0">
                <a:solidFill>
                  <a:schemeClr val="tx1"/>
                </a:solidFill>
                <a:effectLst/>
                <a:latin typeface="+mn-lt"/>
                <a:ea typeface="+mn-ea"/>
                <a:cs typeface="+mn-cs"/>
              </a:rPr>
              <a:t>Identity disturbance, chronic emptiness, abandonment fears</a:t>
            </a:r>
            <a:r>
              <a:rPr lang="en-US" sz="1200" b="0" i="0" kern="1200" dirty="0">
                <a:solidFill>
                  <a:schemeClr val="tx1"/>
                </a:solidFill>
                <a:effectLst/>
                <a:latin typeface="+mn-lt"/>
                <a:ea typeface="+mn-ea"/>
                <a:cs typeface="+mn-cs"/>
              </a:rPr>
              <a:t> are independent predictors of suicide attempts over 10 years</a:t>
            </a:r>
          </a:p>
          <a:p>
            <a:r>
              <a:rPr lang="en-US" sz="1200" b="0" i="0" kern="1200" dirty="0">
                <a:solidFill>
                  <a:schemeClr val="tx1"/>
                </a:solidFill>
                <a:effectLst/>
                <a:latin typeface="+mn-lt"/>
                <a:ea typeface="+mn-ea"/>
                <a:cs typeface="+mn-cs"/>
              </a:rPr>
              <a:t>These criteria are often </a:t>
            </a:r>
            <a:r>
              <a:rPr lang="en-US" sz="1200" b="1" i="0" kern="1200" dirty="0">
                <a:solidFill>
                  <a:schemeClr val="tx1"/>
                </a:solidFill>
                <a:effectLst/>
                <a:latin typeface="+mn-lt"/>
                <a:ea typeface="+mn-ea"/>
                <a:cs typeface="+mn-cs"/>
              </a:rPr>
              <a:t>clinically overlooked</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Prognosis Research:</a:t>
            </a:r>
            <a:r>
              <a:rPr lang="en-US" sz="1200" b="0" i="0" kern="1200" dirty="0">
                <a:solidFill>
                  <a:schemeClr val="tx1"/>
                </a:solidFill>
                <a:effectLst/>
                <a:latin typeface="+mn-lt"/>
                <a:ea typeface="+mn-ea"/>
                <a:cs typeface="+mn-cs"/>
              </a:rPr>
              <a:t> [4][9][23]</a:t>
            </a:r>
          </a:p>
          <a:p>
            <a:r>
              <a:rPr lang="en-US" sz="1200" b="1" i="0" kern="1200" dirty="0">
                <a:solidFill>
                  <a:schemeClr val="tx1"/>
                </a:solidFill>
                <a:effectLst/>
                <a:latin typeface="+mn-lt"/>
                <a:ea typeface="+mn-ea"/>
                <a:cs typeface="+mn-cs"/>
              </a:rPr>
              <a:t>Mean remission rate: 60%</a:t>
            </a:r>
            <a:r>
              <a:rPr lang="en-US" sz="1200" b="0" i="0" kern="1200" dirty="0">
                <a:solidFill>
                  <a:schemeClr val="tx1"/>
                </a:solidFill>
                <a:effectLst/>
                <a:latin typeface="+mn-lt"/>
                <a:ea typeface="+mn-ea"/>
                <a:cs typeface="+mn-cs"/>
              </a:rPr>
              <a:t> over 5-14 years</a:t>
            </a:r>
          </a:p>
          <a:p>
            <a:r>
              <a:rPr lang="en-US" sz="1200" b="1" i="0" kern="1200" dirty="0">
                <a:solidFill>
                  <a:schemeClr val="tx1"/>
                </a:solidFill>
                <a:effectLst/>
                <a:latin typeface="+mn-lt"/>
                <a:ea typeface="+mn-ea"/>
                <a:cs typeface="+mn-cs"/>
              </a:rPr>
              <a:t>Younger age</a:t>
            </a:r>
            <a:r>
              <a:rPr lang="en-US" sz="1200" b="0" i="0" kern="1200" dirty="0">
                <a:solidFill>
                  <a:schemeClr val="tx1"/>
                </a:solidFill>
                <a:effectLst/>
                <a:latin typeface="+mn-lt"/>
                <a:ea typeface="+mn-ea"/>
                <a:cs typeface="+mn-cs"/>
              </a:rPr>
              <a:t> predicts better outcomes</a:t>
            </a:r>
          </a:p>
          <a:p>
            <a:r>
              <a:rPr lang="en-US" sz="1200" b="1" i="0" kern="1200" dirty="0">
                <a:solidFill>
                  <a:schemeClr val="tx1"/>
                </a:solidFill>
                <a:effectLst/>
                <a:latin typeface="+mn-lt"/>
                <a:ea typeface="+mn-ea"/>
                <a:cs typeface="+mn-cs"/>
              </a:rPr>
              <a:t>Functional impairment often persists</a:t>
            </a:r>
            <a:r>
              <a:rPr lang="en-US" sz="1200" b="0" i="0" kern="1200" dirty="0">
                <a:solidFill>
                  <a:schemeClr val="tx1"/>
                </a:solidFill>
                <a:effectLst/>
                <a:latin typeface="+mn-lt"/>
                <a:ea typeface="+mn-ea"/>
                <a:cs typeface="+mn-cs"/>
              </a:rPr>
              <a:t> even after symptom remission</a:t>
            </a:r>
          </a:p>
          <a:p>
            <a:r>
              <a:rPr lang="en-US" sz="1200" b="1" i="0" kern="1200" dirty="0">
                <a:solidFill>
                  <a:schemeClr val="tx1"/>
                </a:solidFill>
                <a:effectLst/>
                <a:latin typeface="+mn-lt"/>
                <a:ea typeface="+mn-ea"/>
                <a:cs typeface="+mn-cs"/>
              </a:rPr>
              <a:t>Evidence Gaps:</a:t>
            </a:r>
            <a:r>
              <a:rPr lang="en-US" sz="1200" b="0" i="0" kern="1200" dirty="0">
                <a:solidFill>
                  <a:schemeClr val="tx1"/>
                </a:solidFill>
                <a:effectLst/>
                <a:latin typeface="+mn-lt"/>
                <a:ea typeface="+mn-ea"/>
                <a:cs typeface="+mn-cs"/>
              </a:rPr>
              <a:t> [20]</a:t>
            </a:r>
          </a:p>
          <a:p>
            <a:r>
              <a:rPr lang="en-US" sz="1200" b="1" i="0" kern="1200" dirty="0">
                <a:solidFill>
                  <a:schemeClr val="tx1"/>
                </a:solidFill>
                <a:effectLst/>
                <a:latin typeface="+mn-lt"/>
                <a:ea typeface="+mn-ea"/>
                <a:cs typeface="+mn-cs"/>
              </a:rPr>
              <a:t>Very limited RCT evidence</a:t>
            </a:r>
            <a:r>
              <a:rPr lang="en-US" sz="1200" b="0" i="0" kern="1200" dirty="0">
                <a:solidFill>
                  <a:schemeClr val="tx1"/>
                </a:solidFill>
                <a:effectLst/>
                <a:latin typeface="+mn-lt"/>
                <a:ea typeface="+mn-ea"/>
                <a:cs typeface="+mn-cs"/>
              </a:rPr>
              <a:t> for specific crisis interventions in BPD</a:t>
            </a:r>
          </a:p>
          <a:p>
            <a:r>
              <a:rPr lang="en-US" sz="1200" b="0" i="0" kern="1200" dirty="0">
                <a:solidFill>
                  <a:schemeClr val="tx1"/>
                </a:solidFill>
                <a:effectLst/>
                <a:latin typeface="+mn-lt"/>
                <a:ea typeface="+mn-ea"/>
                <a:cs typeface="+mn-cs"/>
              </a:rPr>
              <a:t>More research needed on emergency department interventions</a:t>
            </a:r>
          </a:p>
          <a:p>
            <a:br>
              <a:rPr lang="en-US" dirty="0"/>
            </a:br>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34</a:t>
            </a:fld>
            <a:endParaRPr lang="en-US"/>
          </a:p>
        </p:txBody>
      </p:sp>
    </p:spTree>
    <p:extLst>
      <p:ext uri="{BB962C8B-B14F-4D97-AF65-F5344CB8AC3E}">
        <p14:creationId xmlns:p14="http://schemas.microsoft.com/office/powerpoint/2010/main" val="777732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RECOGNIZE</a:t>
            </a:r>
            <a:r>
              <a:rPr lang="en-US" sz="1200" b="0" i="0" kern="1200" dirty="0">
                <a:solidFill>
                  <a:schemeClr val="tx1"/>
                </a:solidFill>
                <a:effectLst/>
                <a:latin typeface="+mn-lt"/>
                <a:ea typeface="+mn-ea"/>
                <a:cs typeface="+mn-cs"/>
              </a:rPr>
              <a:t>: Instability in relationships, self-image, emotions, and behavior</a:t>
            </a:r>
          </a:p>
          <a:p>
            <a:r>
              <a:rPr lang="en-US" sz="1200" b="1" i="0" kern="1200" dirty="0">
                <a:solidFill>
                  <a:schemeClr val="tx1"/>
                </a:solidFill>
                <a:effectLst/>
                <a:latin typeface="+mn-lt"/>
                <a:ea typeface="+mn-ea"/>
                <a:cs typeface="+mn-cs"/>
              </a:rPr>
              <a:t>ASSESS SAFETY</a:t>
            </a:r>
            <a:r>
              <a:rPr lang="en-US" sz="1200" b="0" i="0" kern="1200" dirty="0">
                <a:solidFill>
                  <a:schemeClr val="tx1"/>
                </a:solidFill>
                <a:effectLst/>
                <a:latin typeface="+mn-lt"/>
                <a:ea typeface="+mn-ea"/>
                <a:cs typeface="+mn-cs"/>
              </a:rPr>
              <a:t>: Suicide risk (identity disturbance, emptiness, abandonment), violence risk, medical needs</a:t>
            </a:r>
          </a:p>
          <a:p>
            <a:r>
              <a:rPr lang="en-US" sz="1200" b="1" i="0" kern="1200" dirty="0">
                <a:solidFill>
                  <a:schemeClr val="tx1"/>
                </a:solidFill>
                <a:effectLst/>
                <a:latin typeface="+mn-lt"/>
                <a:ea typeface="+mn-ea"/>
                <a:cs typeface="+mn-cs"/>
              </a:rPr>
              <a:t>DIFFERENTIATE</a:t>
            </a:r>
            <a:r>
              <a:rPr lang="en-US" sz="1200" b="0" i="0" kern="1200" dirty="0">
                <a:solidFill>
                  <a:schemeClr val="tx1"/>
                </a:solidFill>
                <a:effectLst/>
                <a:latin typeface="+mn-lt"/>
                <a:ea typeface="+mn-ea"/>
                <a:cs typeface="+mn-cs"/>
              </a:rPr>
              <a:t>: Suicide attempts vs. non-suicidal self-injury (both require attention)</a:t>
            </a:r>
          </a:p>
          <a:p>
            <a:r>
              <a:rPr lang="en-US" sz="1200" b="1" i="0" kern="1200" dirty="0">
                <a:solidFill>
                  <a:schemeClr val="tx1"/>
                </a:solidFill>
                <a:effectLst/>
                <a:latin typeface="+mn-lt"/>
                <a:ea typeface="+mn-ea"/>
                <a:cs typeface="+mn-cs"/>
              </a:rPr>
              <a:t>VALIDATE</a:t>
            </a:r>
            <a:r>
              <a:rPr lang="en-US" sz="1200" b="0" i="0" kern="1200" dirty="0">
                <a:solidFill>
                  <a:schemeClr val="tx1"/>
                </a:solidFill>
                <a:effectLst/>
                <a:latin typeface="+mn-lt"/>
                <a:ea typeface="+mn-ea"/>
                <a:cs typeface="+mn-cs"/>
              </a:rPr>
              <a:t>: Acknowledge distress without agreeing with maladaptive behavior</a:t>
            </a:r>
          </a:p>
          <a:p>
            <a:r>
              <a:rPr lang="en-US" sz="1200" b="1" i="0" kern="1200" dirty="0">
                <a:solidFill>
                  <a:schemeClr val="tx1"/>
                </a:solidFill>
                <a:effectLst/>
                <a:latin typeface="+mn-lt"/>
                <a:ea typeface="+mn-ea"/>
                <a:cs typeface="+mn-cs"/>
              </a:rPr>
              <a:t>SET LIMITS</a:t>
            </a:r>
            <a:r>
              <a:rPr lang="en-US" sz="1200" b="0" i="0" kern="1200" dirty="0">
                <a:solidFill>
                  <a:schemeClr val="tx1"/>
                </a:solidFill>
                <a:effectLst/>
                <a:latin typeface="+mn-lt"/>
                <a:ea typeface="+mn-ea"/>
                <a:cs typeface="+mn-cs"/>
              </a:rPr>
              <a:t>: Clear boundaries with empathy, not punishment</a:t>
            </a:r>
          </a:p>
          <a:p>
            <a:r>
              <a:rPr lang="en-US" sz="1200" b="1" i="0" kern="1200" dirty="0">
                <a:solidFill>
                  <a:schemeClr val="tx1"/>
                </a:solidFill>
                <a:effectLst/>
                <a:latin typeface="+mn-lt"/>
                <a:ea typeface="+mn-ea"/>
                <a:cs typeface="+mn-cs"/>
              </a:rPr>
              <a:t>MANAGE COUNTERTRANSFERENCE</a:t>
            </a:r>
            <a:r>
              <a:rPr lang="en-US" sz="1200" b="0" i="0" kern="1200" dirty="0">
                <a:solidFill>
                  <a:schemeClr val="tx1"/>
                </a:solidFill>
                <a:effectLst/>
                <a:latin typeface="+mn-lt"/>
                <a:ea typeface="+mn-ea"/>
                <a:cs typeface="+mn-cs"/>
              </a:rPr>
              <a:t>: Notice your reactions; don't take behavior personally</a:t>
            </a:r>
          </a:p>
          <a:p>
            <a:r>
              <a:rPr lang="en-US" sz="1200" b="1" i="0" kern="1200" dirty="0">
                <a:solidFill>
                  <a:schemeClr val="tx1"/>
                </a:solidFill>
                <a:effectLst/>
                <a:latin typeface="+mn-lt"/>
                <a:ea typeface="+mn-ea"/>
                <a:cs typeface="+mn-cs"/>
              </a:rPr>
              <a:t>AVOID BENZODIAZEPINES</a:t>
            </a:r>
            <a:r>
              <a:rPr lang="en-US" sz="1200" b="0" i="0" kern="1200" dirty="0">
                <a:solidFill>
                  <a:schemeClr val="tx1"/>
                </a:solidFill>
                <a:effectLst/>
                <a:latin typeface="+mn-lt"/>
                <a:ea typeface="+mn-ea"/>
                <a:cs typeface="+mn-cs"/>
              </a:rPr>
              <a:t>: Use antihistamines or low-potency antipsychotics for acute agitation</a:t>
            </a:r>
          </a:p>
          <a:p>
            <a:r>
              <a:rPr lang="en-US" sz="1200" b="1" i="0" kern="1200" dirty="0">
                <a:solidFill>
                  <a:schemeClr val="tx1"/>
                </a:solidFill>
                <a:effectLst/>
                <a:latin typeface="+mn-lt"/>
                <a:ea typeface="+mn-ea"/>
                <a:cs typeface="+mn-cs"/>
              </a:rPr>
              <a:t>PREFER OUTPATIENT</a:t>
            </a:r>
            <a:r>
              <a:rPr lang="en-US" sz="1200" b="0" i="0" kern="1200" dirty="0">
                <a:solidFill>
                  <a:schemeClr val="tx1"/>
                </a:solidFill>
                <a:effectLst/>
                <a:latin typeface="+mn-lt"/>
                <a:ea typeface="+mn-ea"/>
                <a:cs typeface="+mn-cs"/>
              </a:rPr>
              <a:t>: Crisis intervention on outpatient basis when safe; brief inpatient stays if needed</a:t>
            </a:r>
          </a:p>
          <a:p>
            <a:r>
              <a:rPr lang="en-US" sz="1200" b="1" i="0" kern="1200" dirty="0">
                <a:solidFill>
                  <a:schemeClr val="tx1"/>
                </a:solidFill>
                <a:effectLst/>
                <a:latin typeface="+mn-lt"/>
                <a:ea typeface="+mn-ea"/>
                <a:cs typeface="+mn-cs"/>
              </a:rPr>
              <a:t>CONNECT TO TREATMENT</a:t>
            </a:r>
            <a:r>
              <a:rPr lang="en-US" sz="1200" b="0" i="0" kern="1200" dirty="0">
                <a:solidFill>
                  <a:schemeClr val="tx1"/>
                </a:solidFill>
                <a:effectLst/>
                <a:latin typeface="+mn-lt"/>
                <a:ea typeface="+mn-ea"/>
                <a:cs typeface="+mn-cs"/>
              </a:rPr>
              <a:t>: Psychotherapy (DBT, MBT) is first-line; facilitate warm handoff</a:t>
            </a:r>
          </a:p>
          <a:p>
            <a:r>
              <a:rPr lang="en-US" sz="1200" b="1" i="0" kern="1200" dirty="0">
                <a:solidFill>
                  <a:schemeClr val="tx1"/>
                </a:solidFill>
                <a:effectLst/>
                <a:latin typeface="+mn-lt"/>
                <a:ea typeface="+mn-ea"/>
                <a:cs typeface="+mn-cs"/>
              </a:rPr>
              <a:t>REMEMBER</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This is a treatable condition.</a:t>
            </a:r>
            <a:r>
              <a:rPr lang="en-US" sz="1200" b="0" i="0" kern="1200" dirty="0">
                <a:solidFill>
                  <a:schemeClr val="tx1"/>
                </a:solidFill>
                <a:effectLst/>
                <a:latin typeface="+mn-lt"/>
                <a:ea typeface="+mn-ea"/>
                <a:cs typeface="+mn-cs"/>
              </a:rPr>
              <a:t> Your compassionate care during crisis can be a turning point.</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35</a:t>
            </a:fld>
            <a:endParaRPr lang="en-US"/>
          </a:p>
        </p:txBody>
      </p:sp>
    </p:spTree>
    <p:extLst>
      <p:ext uri="{BB962C8B-B14F-4D97-AF65-F5344CB8AC3E}">
        <p14:creationId xmlns:p14="http://schemas.microsoft.com/office/powerpoint/2010/main" val="902143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37</a:t>
            </a:fld>
            <a:endParaRPr lang="en-US"/>
          </a:p>
        </p:txBody>
      </p:sp>
    </p:spTree>
    <p:extLst>
      <p:ext uri="{BB962C8B-B14F-4D97-AF65-F5344CB8AC3E}">
        <p14:creationId xmlns:p14="http://schemas.microsoft.com/office/powerpoint/2010/main" val="205305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work in a busy urban EMS or law enforcement role, statistically you are encountering people with personality disorders </a:t>
            </a:r>
            <a:r>
              <a:rPr lang="en-US" b="1" dirty="0"/>
              <a:t>constantly</a:t>
            </a:r>
            <a:r>
              <a:rPr lang="en-US" dirty="0"/>
              <a:t> — often without knowing it. Many of your frequent flyers, repeat callers, and high-complexity contacts likely fall into this category.</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hlinkClick r:id="rId3"/>
              </a:rPr>
              <a:t>Classification, Assessment, Prevalence, and Effect of Personality Disorder.</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Lancet. 2015. Tyrer P, Reed GM, Crawford MJ.</a:t>
            </a:r>
          </a:p>
          <a:p>
            <a:r>
              <a:rPr lang="en-US" sz="1200" b="0" i="0" kern="12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hlinkClick r:id="rId4"/>
              </a:rPr>
              <a:t>Patients With Personality Disorders in Everyday Clinical Practice–Implications of the ICD-11.</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Deutsches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Arzteblatt</a:t>
            </a:r>
            <a:r>
              <a:rPr lang="en-US" sz="1200" b="0" i="0" kern="1200" dirty="0">
                <a:solidFill>
                  <a:schemeClr val="tx1"/>
                </a:solidFill>
                <a:effectLst/>
                <a:latin typeface="+mn-lt"/>
                <a:ea typeface="+mn-ea"/>
                <a:cs typeface="+mn-cs"/>
              </a:rPr>
              <a:t> International. 2022. </a:t>
            </a:r>
            <a:r>
              <a:rPr lang="en-US" sz="1200" b="0" i="0" kern="1200" dirty="0" err="1">
                <a:solidFill>
                  <a:schemeClr val="tx1"/>
                </a:solidFill>
                <a:effectLst/>
                <a:latin typeface="+mn-lt"/>
                <a:ea typeface="+mn-ea"/>
                <a:cs typeface="+mn-cs"/>
              </a:rPr>
              <a:t>Herpertz</a:t>
            </a:r>
            <a:r>
              <a:rPr lang="en-US" sz="1200" b="0" i="0" kern="1200" dirty="0">
                <a:solidFill>
                  <a:schemeClr val="tx1"/>
                </a:solidFill>
                <a:effectLst/>
                <a:latin typeface="+mn-lt"/>
                <a:ea typeface="+mn-ea"/>
                <a:cs typeface="+mn-cs"/>
              </a:rPr>
              <a:t> SC, Schneider I, Renneberg B, Schneider A.</a:t>
            </a:r>
          </a:p>
          <a:p>
            <a:r>
              <a:rPr lang="en-US" sz="1200" b="0" i="0" kern="1200" dirty="0">
                <a:solidFill>
                  <a:schemeClr val="tx1"/>
                </a:solidFill>
                <a:effectLst/>
                <a:latin typeface="+mn-lt"/>
                <a:ea typeface="+mn-ea"/>
                <a:cs typeface="+mn-cs"/>
              </a:rPr>
              <a:t>3.</a:t>
            </a:r>
            <a:r>
              <a:rPr lang="en-US" sz="1200" b="0" i="0" u="none" strike="noStrike" kern="1200" dirty="0">
                <a:solidFill>
                  <a:schemeClr val="tx1"/>
                </a:solidFill>
                <a:effectLst/>
                <a:latin typeface="+mn-lt"/>
                <a:ea typeface="+mn-ea"/>
                <a:cs typeface="+mn-cs"/>
                <a:hlinkClick r:id="rId5"/>
              </a:rPr>
              <a:t>A Systematic Review and Meta-Analysis of Personality Disorder Prevalence and Patient Outcomes in Emergency Departments.</a:t>
            </a:r>
            <a:endParaRPr lang="en-US" dirty="0"/>
          </a:p>
          <a:p>
            <a:r>
              <a:rPr lang="en-US" sz="1200" b="0" i="0" kern="1200" dirty="0">
                <a:solidFill>
                  <a:schemeClr val="tx1"/>
                </a:solidFill>
                <a:effectLst/>
                <a:latin typeface="+mn-lt"/>
                <a:ea typeface="+mn-ea"/>
                <a:cs typeface="+mn-cs"/>
              </a:rPr>
              <a:t>Journal of Personality Disorders. 2020. Collins A, </a:t>
            </a:r>
            <a:r>
              <a:rPr lang="en-US" sz="1200" b="0" i="0" kern="1200" dirty="0" err="1">
                <a:solidFill>
                  <a:schemeClr val="tx1"/>
                </a:solidFill>
                <a:effectLst/>
                <a:latin typeface="+mn-lt"/>
                <a:ea typeface="+mn-ea"/>
                <a:cs typeface="+mn-cs"/>
              </a:rPr>
              <a:t>Barnicot</a:t>
            </a:r>
            <a:r>
              <a:rPr lang="en-US" sz="1200" b="0" i="0" kern="1200" dirty="0">
                <a:solidFill>
                  <a:schemeClr val="tx1"/>
                </a:solidFill>
                <a:effectLst/>
                <a:latin typeface="+mn-lt"/>
                <a:ea typeface="+mn-ea"/>
                <a:cs typeface="+mn-cs"/>
              </a:rPr>
              <a:t> K, Sen P.</a:t>
            </a:r>
          </a:p>
          <a:p>
            <a:r>
              <a:rPr lang="en-US" sz="1200" b="0" i="0"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hlinkClick r:id="rId6"/>
              </a:rPr>
              <a:t>Personality Disorders.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New England Journal of Medicine. 2022. Sharp C.</a:t>
            </a:r>
          </a:p>
          <a:p>
            <a:r>
              <a:rPr lang="en-US" sz="1200" b="0" i="0" kern="1200" dirty="0">
                <a:solidFill>
                  <a:schemeClr val="tx1"/>
                </a:solidFill>
                <a:effectLst/>
                <a:latin typeface="+mn-lt"/>
                <a:ea typeface="+mn-ea"/>
                <a:cs typeface="+mn-cs"/>
              </a:rPr>
              <a:t>5.</a:t>
            </a:r>
            <a:r>
              <a:rPr lang="en-US" sz="1200" b="0" i="0" u="none" strike="noStrike" kern="1200" dirty="0">
                <a:solidFill>
                  <a:schemeClr val="tx1"/>
                </a:solidFill>
                <a:effectLst/>
                <a:latin typeface="+mn-lt"/>
                <a:ea typeface="+mn-ea"/>
                <a:cs typeface="+mn-cs"/>
                <a:hlinkClick r:id="rId7"/>
              </a:rPr>
              <a:t>Borderline Personality Disorder.</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Lancet. 2021. Bohus M, Stoffers-Winterling J, Sharp C, et al.</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5</a:t>
            </a:fld>
            <a:endParaRPr lang="en-US"/>
          </a:p>
        </p:txBody>
      </p:sp>
    </p:spTree>
    <p:extLst>
      <p:ext uri="{BB962C8B-B14F-4D97-AF65-F5344CB8AC3E}">
        <p14:creationId xmlns:p14="http://schemas.microsoft.com/office/powerpoint/2010/main" val="355784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 Borderline Personality Disorder - The Most Common in Emergency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r>
              <a:rPr lang="en-US" dirty="0"/>
              <a:t>I want to spend real time on BPD because it is the most common, the most misunderstood, and frankly the most stigmatized disorder you'll encounter in the field.</a:t>
            </a:r>
          </a:p>
          <a:p>
            <a:r>
              <a:rPr lang="en-US" dirty="0"/>
              <a:t>Here's the core of it. Imagine your emotions have no shock absorbers. Every feeling hits at full force, lasts longer than it should, and is genuinely hard to recover from. Not dramatic. Not manipulative. Neurologically real.</a:t>
            </a:r>
          </a:p>
          <a:p>
            <a:r>
              <a:rPr lang="en-US" dirty="0"/>
              <a:t>Most people with BPD have significant trauma histories. Chaotic or abusive childhoods, early abandonment, environments where their emotions were dismissed or punished. Their nervous system learned to stay on high alert because high alert kept them safe. That wiring doesn't just switch off because they're now adults standing in front of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9.</a:t>
            </a:r>
            <a:r>
              <a:rPr lang="en-US" sz="1200" b="0" i="0" u="none" strike="noStrike" kern="1200" dirty="0">
                <a:solidFill>
                  <a:schemeClr val="tx1"/>
                </a:solidFill>
                <a:effectLst/>
                <a:latin typeface="+mn-lt"/>
                <a:ea typeface="+mn-ea"/>
                <a:cs typeface="+mn-cs"/>
                <a:hlinkClick r:id="rId3"/>
              </a:rPr>
              <a:t>Borderline Personality Disorder: A Review.</a:t>
            </a:r>
            <a:endParaRPr lang="en-US" dirty="0"/>
          </a:p>
          <a:p>
            <a:r>
              <a:rPr lang="en-US" sz="1200" b="0" i="0" kern="1200" dirty="0">
                <a:solidFill>
                  <a:schemeClr val="tx1"/>
                </a:solidFill>
                <a:effectLst/>
                <a:latin typeface="+mn-lt"/>
                <a:ea typeface="+mn-ea"/>
                <a:cs typeface="+mn-cs"/>
              </a:rPr>
              <a:t>The Journal of the American Medical Association. 2023. Leichsenring F, Heim N, </a:t>
            </a:r>
            <a:r>
              <a:rPr lang="en-US" sz="1200" b="0" i="0" kern="1200" dirty="0" err="1">
                <a:solidFill>
                  <a:schemeClr val="tx1"/>
                </a:solidFill>
                <a:effectLst/>
                <a:latin typeface="+mn-lt"/>
                <a:ea typeface="+mn-ea"/>
                <a:cs typeface="+mn-cs"/>
              </a:rPr>
              <a:t>Leweke</a:t>
            </a:r>
            <a:r>
              <a:rPr lang="en-US" sz="1200" b="0" i="0" kern="1200" dirty="0">
                <a:solidFill>
                  <a:schemeClr val="tx1"/>
                </a:solidFill>
                <a:effectLst/>
                <a:latin typeface="+mn-lt"/>
                <a:ea typeface="+mn-ea"/>
                <a:cs typeface="+mn-cs"/>
              </a:rPr>
              <a:t> F, et al.</a:t>
            </a:r>
          </a:p>
          <a:p>
            <a:r>
              <a:rPr lang="en-US" sz="1200" b="0" i="0"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hlinkClick r:id="rId4"/>
              </a:rPr>
              <a:t>Personality Disorders.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New England Journal of Medicine. 2022. Sharp C.</a:t>
            </a:r>
          </a:p>
          <a:p>
            <a:r>
              <a:rPr lang="en-US" sz="1200" b="0" i="0" kern="1200" dirty="0">
                <a:solidFill>
                  <a:schemeClr val="tx1"/>
                </a:solidFill>
                <a:effectLst/>
                <a:latin typeface="+mn-lt"/>
                <a:ea typeface="+mn-ea"/>
                <a:cs typeface="+mn-cs"/>
              </a:rPr>
              <a:t>5.</a:t>
            </a:r>
            <a:r>
              <a:rPr lang="en-US" sz="1200" b="0" i="0" u="none" strike="noStrike" kern="1200" dirty="0">
                <a:solidFill>
                  <a:schemeClr val="tx1"/>
                </a:solidFill>
                <a:effectLst/>
                <a:latin typeface="+mn-lt"/>
                <a:ea typeface="+mn-ea"/>
                <a:cs typeface="+mn-cs"/>
                <a:hlinkClick r:id="rId5"/>
              </a:rPr>
              <a:t>Borderline Personality Disorder.</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Lancet. 2021. Bohus M, Stoffers-Winterling J, Sharp C, et 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6</a:t>
            </a:fld>
            <a:endParaRPr lang="en-US"/>
          </a:p>
        </p:txBody>
      </p:sp>
    </p:spTree>
    <p:extLst>
      <p:ext uri="{BB962C8B-B14F-4D97-AF65-F5344CB8AC3E}">
        <p14:creationId xmlns:p14="http://schemas.microsoft.com/office/powerpoint/2010/main" val="27869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core features are </a:t>
            </a:r>
            <a:r>
              <a:rPr lang="en-US" sz="1200" b="1" i="0" kern="1200" dirty="0">
                <a:solidFill>
                  <a:schemeClr val="tx1"/>
                </a:solidFill>
                <a:effectLst/>
                <a:latin typeface="+mn-lt"/>
                <a:ea typeface="+mn-ea"/>
                <a:cs typeface="+mn-cs"/>
              </a:rPr>
              <a:t>instability</a:t>
            </a:r>
            <a:r>
              <a:rPr lang="en-US" sz="1200" b="0" i="0" kern="1200" dirty="0">
                <a:solidFill>
                  <a:schemeClr val="tx1"/>
                </a:solidFill>
                <a:effectLst/>
                <a:latin typeface="+mn-lt"/>
                <a:ea typeface="+mn-ea"/>
                <a:cs typeface="+mn-cs"/>
              </a:rPr>
              <a:t> in relationships, self-image, emotions, and behavior.</a:t>
            </a:r>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7</a:t>
            </a:fld>
            <a:endParaRPr lang="en-US"/>
          </a:p>
        </p:txBody>
      </p:sp>
    </p:spTree>
    <p:extLst>
      <p:ext uri="{BB962C8B-B14F-4D97-AF65-F5344CB8AC3E}">
        <p14:creationId xmlns:p14="http://schemas.microsoft.com/office/powerpoint/2010/main" val="94638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give you a quick pattern recognition framework. Five things that should raise your index of suspicion that personality disorder is in the picture.</a:t>
            </a:r>
          </a:p>
          <a:p>
            <a:r>
              <a:rPr lang="en-US" dirty="0"/>
              <a:t>One — emotional intensity that seems disproportionate to the situation.</a:t>
            </a:r>
          </a:p>
          <a:p>
            <a:r>
              <a:rPr lang="en-US" dirty="0"/>
              <a:t>Two — rapid shifts in presentation. Calm to crisis without an obvious trigger.</a:t>
            </a:r>
          </a:p>
          <a:p>
            <a:r>
              <a:rPr lang="en-US" dirty="0"/>
              <a:t>Three — history of repeated self-harm or multiple prior crisis contacts.</a:t>
            </a:r>
          </a:p>
          <a:p>
            <a:r>
              <a:rPr lang="en-US" dirty="0"/>
              <a:t>Four — extreme statements about relationships. 'Everyone always abandons me.' 'Nobody has ever helped me.' All-or-nothing language.</a:t>
            </a:r>
          </a:p>
          <a:p>
            <a:r>
              <a:rPr lang="en-US" dirty="0"/>
              <a:t>Five — profound distrust of you despite the fact that they called for help. That push-pull — desperately wanting help while simultaneously pushing helpers away — is one of the most characteristic features of BPD.</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8</a:t>
            </a:fld>
            <a:endParaRPr lang="en-US"/>
          </a:p>
        </p:txBody>
      </p:sp>
    </p:spTree>
    <p:extLst>
      <p:ext uri="{BB962C8B-B14F-4D97-AF65-F5344CB8AC3E}">
        <p14:creationId xmlns:p14="http://schemas.microsoft.com/office/powerpoint/2010/main" val="2928943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9.</a:t>
            </a:r>
            <a:r>
              <a:rPr lang="en-US" sz="1200" b="0" i="0" u="none" strike="noStrike" kern="1200" dirty="0">
                <a:solidFill>
                  <a:schemeClr val="tx1"/>
                </a:solidFill>
                <a:effectLst/>
                <a:latin typeface="+mn-lt"/>
                <a:ea typeface="+mn-ea"/>
                <a:cs typeface="+mn-cs"/>
                <a:hlinkClick r:id="rId3"/>
              </a:rPr>
              <a:t>Borderline Personality Disorder: A Review.</a:t>
            </a:r>
            <a:endParaRPr lang="en-US" dirty="0"/>
          </a:p>
          <a:p>
            <a:r>
              <a:rPr lang="en-US" sz="1200" b="0" i="0" kern="1200" dirty="0">
                <a:solidFill>
                  <a:schemeClr val="tx1"/>
                </a:solidFill>
                <a:effectLst/>
                <a:latin typeface="+mn-lt"/>
                <a:ea typeface="+mn-ea"/>
                <a:cs typeface="+mn-cs"/>
              </a:rPr>
              <a:t>The Journal of the American Medical Association. 2023. Leichsenring F, Heim N, </a:t>
            </a:r>
            <a:r>
              <a:rPr lang="en-US" sz="1200" b="0" i="0" kern="1200" dirty="0" err="1">
                <a:solidFill>
                  <a:schemeClr val="tx1"/>
                </a:solidFill>
                <a:effectLst/>
                <a:latin typeface="+mn-lt"/>
                <a:ea typeface="+mn-ea"/>
                <a:cs typeface="+mn-cs"/>
              </a:rPr>
              <a:t>Leweke</a:t>
            </a:r>
            <a:r>
              <a:rPr lang="en-US" sz="1200" b="0" i="0" kern="1200" dirty="0">
                <a:solidFill>
                  <a:schemeClr val="tx1"/>
                </a:solidFill>
                <a:effectLst/>
                <a:latin typeface="+mn-lt"/>
                <a:ea typeface="+mn-ea"/>
                <a:cs typeface="+mn-cs"/>
              </a:rPr>
              <a:t> F, et al.</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9</a:t>
            </a:fld>
            <a:endParaRPr lang="en-US"/>
          </a:p>
        </p:txBody>
      </p:sp>
    </p:spTree>
    <p:extLst>
      <p:ext uri="{BB962C8B-B14F-4D97-AF65-F5344CB8AC3E}">
        <p14:creationId xmlns:p14="http://schemas.microsoft.com/office/powerpoint/2010/main" val="59067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Countertransference?</a:t>
            </a:r>
            <a:endParaRPr lang="en-US" dirty="0"/>
          </a:p>
          <a:p>
            <a:r>
              <a:rPr lang="en-US" dirty="0"/>
              <a:t>The </a:t>
            </a:r>
            <a:r>
              <a:rPr lang="en-US" b="1" dirty="0"/>
              <a:t>emotional reactions</a:t>
            </a:r>
            <a:r>
              <a:rPr lang="en-US" dirty="0"/>
              <a:t> that patients evoke in healthcare providers. These reactions are </a:t>
            </a:r>
            <a:r>
              <a:rPr lang="en-US" b="1" dirty="0"/>
              <a:t>predictable based on personality pathology</a:t>
            </a:r>
            <a:r>
              <a:rPr lang="en-US" dirty="0"/>
              <a:t> and can be used diagnostically—but can also undermine care. [14-15]</a:t>
            </a:r>
          </a:p>
          <a:p>
            <a:r>
              <a:rPr lang="en-US" dirty="0" err="1"/>
              <a:t>atients</a:t>
            </a:r>
            <a:r>
              <a:rPr lang="en-US" dirty="0"/>
              <a:t> with suicidal ideation AND personality disorders elicit </a:t>
            </a:r>
            <a:r>
              <a:rPr lang="en-US" b="1" dirty="0"/>
              <a:t>specific negative countertransference</a:t>
            </a:r>
            <a:r>
              <a:rPr lang="en-US" dirty="0"/>
              <a:t> including tension, low affiliation, anger, disappointment, and devaluation</a:t>
            </a:r>
          </a:p>
          <a:p>
            <a:endParaRPr lang="en-US" dirty="0"/>
          </a:p>
          <a:p>
            <a:r>
              <a:rPr lang="en-US" sz="1200" b="0" i="0" kern="1200" dirty="0">
                <a:solidFill>
                  <a:schemeClr val="tx1"/>
                </a:solidFill>
                <a:effectLst/>
                <a:latin typeface="+mn-lt"/>
                <a:ea typeface="+mn-ea"/>
                <a:cs typeface="+mn-cs"/>
              </a:rPr>
              <a:t>Negative countertransference </a:t>
            </a:r>
            <a:r>
              <a:rPr lang="en-US" sz="1200" b="1" i="0" kern="1200" dirty="0">
                <a:solidFill>
                  <a:schemeClr val="tx1"/>
                </a:solidFill>
                <a:effectLst/>
                <a:latin typeface="+mn-lt"/>
                <a:ea typeface="+mn-ea"/>
                <a:cs typeface="+mn-cs"/>
              </a:rPr>
              <a:t>predicts treatment dropout</a:t>
            </a:r>
          </a:p>
          <a:p>
            <a:r>
              <a:rPr lang="en-US" sz="1200" b="0" i="0" kern="1200" dirty="0">
                <a:solidFill>
                  <a:schemeClr val="tx1"/>
                </a:solidFill>
                <a:effectLst/>
                <a:latin typeface="+mn-lt"/>
                <a:ea typeface="+mn-ea"/>
                <a:cs typeface="+mn-cs"/>
              </a:rPr>
              <a:t>Staff attitudes affect </a:t>
            </a:r>
            <a:r>
              <a:rPr lang="en-US" sz="1200" b="1" i="0" kern="1200" dirty="0">
                <a:solidFill>
                  <a:schemeClr val="tx1"/>
                </a:solidFill>
                <a:effectLst/>
                <a:latin typeface="+mn-lt"/>
                <a:ea typeface="+mn-ea"/>
                <a:cs typeface="+mn-cs"/>
              </a:rPr>
              <a:t>quality of care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Burnout</a:t>
            </a:r>
            <a:r>
              <a:rPr lang="en-US" sz="1200" b="0" i="0" kern="1200" dirty="0">
                <a:solidFill>
                  <a:schemeClr val="tx1"/>
                </a:solidFill>
                <a:effectLst/>
                <a:latin typeface="+mn-lt"/>
                <a:ea typeface="+mn-ea"/>
                <a:cs typeface="+mn-cs"/>
              </a:rPr>
              <a:t> is common among those working with personality disorders</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endParaRPr lang="en-US" dirty="0"/>
          </a:p>
          <a:p>
            <a:r>
              <a:rPr lang="en-US" sz="1200" b="0" i="0" kern="1200" dirty="0">
                <a:solidFill>
                  <a:schemeClr val="tx1"/>
                </a:solidFill>
                <a:effectLst/>
                <a:latin typeface="+mn-lt"/>
                <a:ea typeface="+mn-ea"/>
                <a:cs typeface="+mn-cs"/>
              </a:rPr>
              <a:t>14.</a:t>
            </a:r>
            <a:r>
              <a:rPr lang="en-US" sz="1200" b="0" i="0" u="none" strike="noStrike" kern="1200" dirty="0">
                <a:solidFill>
                  <a:schemeClr val="tx1"/>
                </a:solidFill>
                <a:effectLst/>
                <a:latin typeface="+mn-lt"/>
                <a:ea typeface="+mn-ea"/>
                <a:cs typeface="+mn-cs"/>
                <a:hlinkClick r:id="rId3"/>
              </a:rPr>
              <a:t>Patient Personality and Therapist Response: An Empirical Investigation.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American Journal of Psychiatry. 2014. Colli A, </a:t>
            </a:r>
            <a:r>
              <a:rPr lang="en-US" sz="1200" b="0" i="0" kern="1200" dirty="0" err="1">
                <a:solidFill>
                  <a:schemeClr val="tx1"/>
                </a:solidFill>
                <a:effectLst/>
                <a:latin typeface="+mn-lt"/>
                <a:ea typeface="+mn-ea"/>
                <a:cs typeface="+mn-cs"/>
              </a:rPr>
              <a:t>Tanzilli</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Dimaggio</a:t>
            </a:r>
            <a:r>
              <a:rPr lang="en-US" sz="1200" b="0" i="0" kern="1200" dirty="0">
                <a:solidFill>
                  <a:schemeClr val="tx1"/>
                </a:solidFill>
                <a:effectLst/>
                <a:latin typeface="+mn-lt"/>
                <a:ea typeface="+mn-ea"/>
                <a:cs typeface="+mn-cs"/>
              </a:rPr>
              <a:t> G, Lingiardi V.</a:t>
            </a:r>
          </a:p>
          <a:p>
            <a:r>
              <a:rPr lang="en-US" sz="1200" b="0" i="0" kern="1200" dirty="0">
                <a:solidFill>
                  <a:schemeClr val="tx1"/>
                </a:solidFill>
                <a:effectLst/>
                <a:latin typeface="+mn-lt"/>
                <a:ea typeface="+mn-ea"/>
                <a:cs typeface="+mn-cs"/>
              </a:rPr>
              <a:t>15.</a:t>
            </a:r>
            <a:r>
              <a:rPr lang="en-US" sz="1200" b="0" i="0" u="none" strike="noStrike" kern="1200" dirty="0">
                <a:solidFill>
                  <a:schemeClr val="tx1"/>
                </a:solidFill>
                <a:effectLst/>
                <a:latin typeface="+mn-lt"/>
                <a:ea typeface="+mn-ea"/>
                <a:cs typeface="+mn-cs"/>
                <a:hlinkClick r:id="rId4"/>
              </a:rPr>
              <a:t>Countertransference Phenomena and Personality Pathology in Clinical Practice: An Empirical Investigation.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American Journal of Psychiatry. 2005. </a:t>
            </a:r>
            <a:r>
              <a:rPr lang="en-US" sz="1200" b="0" i="0" kern="1200" dirty="0" err="1">
                <a:solidFill>
                  <a:schemeClr val="tx1"/>
                </a:solidFill>
                <a:effectLst/>
                <a:latin typeface="+mn-lt"/>
                <a:ea typeface="+mn-ea"/>
                <a:cs typeface="+mn-cs"/>
              </a:rPr>
              <a:t>Betan</a:t>
            </a:r>
            <a:r>
              <a:rPr lang="en-US" sz="1200" b="0" i="0" kern="1200" dirty="0">
                <a:solidFill>
                  <a:schemeClr val="tx1"/>
                </a:solidFill>
                <a:effectLst/>
                <a:latin typeface="+mn-lt"/>
                <a:ea typeface="+mn-ea"/>
                <a:cs typeface="+mn-cs"/>
              </a:rPr>
              <a:t> E, Heim AK, Zittel Conklin C, Westen D.</a:t>
            </a:r>
          </a:p>
          <a:p>
            <a:r>
              <a:rPr lang="en-US" sz="1200" b="0" i="0" kern="1200" dirty="0">
                <a:solidFill>
                  <a:schemeClr val="tx1"/>
                </a:solidFill>
                <a:effectLst/>
                <a:latin typeface="+mn-lt"/>
                <a:ea typeface="+mn-ea"/>
                <a:cs typeface="+mn-cs"/>
              </a:rPr>
              <a:t>16.</a:t>
            </a:r>
            <a:r>
              <a:rPr lang="en-US" sz="1200" b="0" i="0" u="none" strike="noStrike" kern="1200" dirty="0">
                <a:solidFill>
                  <a:schemeClr val="tx1"/>
                </a:solidFill>
                <a:effectLst/>
                <a:latin typeface="+mn-lt"/>
                <a:ea typeface="+mn-ea"/>
                <a:cs typeface="+mn-cs"/>
                <a:hlinkClick r:id="rId5"/>
              </a:rPr>
              <a:t>Differences and Similarities in Instant Countertransference Towards Patients With Suicidal Ideation and Personality Disorders.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Journal of Affective Disorders. 2020. Michaud L, </a:t>
            </a:r>
            <a:r>
              <a:rPr lang="en-US" sz="1200" b="0" i="0" kern="1200" dirty="0" err="1">
                <a:solidFill>
                  <a:schemeClr val="tx1"/>
                </a:solidFill>
                <a:effectLst/>
                <a:latin typeface="+mn-lt"/>
                <a:ea typeface="+mn-ea"/>
                <a:cs typeface="+mn-cs"/>
              </a:rPr>
              <a:t>Ligier</a:t>
            </a:r>
            <a:r>
              <a:rPr lang="en-US" sz="1200" b="0" i="0" kern="1200" dirty="0">
                <a:solidFill>
                  <a:schemeClr val="tx1"/>
                </a:solidFill>
                <a:effectLst/>
                <a:latin typeface="+mn-lt"/>
                <a:ea typeface="+mn-ea"/>
                <a:cs typeface="+mn-cs"/>
              </a:rPr>
              <a:t> F, Bourquin C, et al.</a:t>
            </a:r>
          </a:p>
          <a:p>
            <a:r>
              <a:rPr lang="en-US" sz="1200" b="0" i="0" kern="1200" dirty="0">
                <a:solidFill>
                  <a:schemeClr val="tx1"/>
                </a:solidFill>
                <a:effectLst/>
                <a:latin typeface="+mn-lt"/>
                <a:ea typeface="+mn-ea"/>
                <a:cs typeface="+mn-cs"/>
              </a:rPr>
              <a:t>17.</a:t>
            </a:r>
            <a:r>
              <a:rPr lang="en-US" sz="1200" b="0" i="0" u="none" strike="noStrike" kern="1200" dirty="0">
                <a:solidFill>
                  <a:schemeClr val="tx1"/>
                </a:solidFill>
                <a:effectLst/>
                <a:latin typeface="+mn-lt"/>
                <a:ea typeface="+mn-ea"/>
                <a:cs typeface="+mn-cs"/>
                <a:hlinkClick r:id="rId6"/>
              </a:rPr>
              <a:t>Countertransference, Alliance, and Outcome in the Treatment of Patients With Personality Disorder: A Longitudinal Naturalistic Study.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Frontiers in Psychiatry. 2024. Breivik Øvstebø R, Pedersen G, Wilberg T, et al.</a:t>
            </a:r>
          </a:p>
          <a:p>
            <a:r>
              <a:rPr lang="en-US" sz="1200" b="0" i="0" kern="1200" dirty="0">
                <a:solidFill>
                  <a:schemeClr val="tx1"/>
                </a:solidFill>
                <a:effectLst/>
                <a:latin typeface="+mn-lt"/>
                <a:ea typeface="+mn-ea"/>
                <a:cs typeface="+mn-cs"/>
              </a:rPr>
              <a:t>18.</a:t>
            </a:r>
            <a:r>
              <a:rPr lang="en-US" sz="1200" b="0" i="0" u="none" strike="noStrike" kern="1200" dirty="0">
                <a:solidFill>
                  <a:schemeClr val="tx1"/>
                </a:solidFill>
                <a:effectLst/>
                <a:latin typeface="+mn-lt"/>
                <a:ea typeface="+mn-ea"/>
                <a:cs typeface="+mn-cs"/>
                <a:hlinkClick r:id="rId7"/>
              </a:rPr>
              <a:t>The Impact on Staff of Working With Personality Disordered Offenders: A Systematic Review.</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PloS</a:t>
            </a:r>
            <a:r>
              <a:rPr lang="en-US" sz="1200" b="0" i="0" kern="1200" dirty="0">
                <a:solidFill>
                  <a:schemeClr val="tx1"/>
                </a:solidFill>
                <a:effectLst/>
                <a:latin typeface="+mn-lt"/>
                <a:ea typeface="+mn-ea"/>
                <a:cs typeface="+mn-cs"/>
              </a:rPr>
              <a:t> One. 2013. Freestone MC, Wilson K, Jones R, et al.</a:t>
            </a:r>
          </a:p>
          <a:p>
            <a:r>
              <a:rPr lang="en-US" sz="1200" b="0" i="0" kern="1200" dirty="0">
                <a:solidFill>
                  <a:schemeClr val="tx1"/>
                </a:solidFill>
                <a:effectLst/>
                <a:latin typeface="+mn-lt"/>
                <a:ea typeface="+mn-ea"/>
                <a:cs typeface="+mn-cs"/>
              </a:rPr>
              <a:t>19.</a:t>
            </a:r>
            <a:r>
              <a:rPr lang="en-US" sz="1200" b="0" i="0" u="none" strike="noStrike" kern="1200" dirty="0">
                <a:solidFill>
                  <a:schemeClr val="tx1"/>
                </a:solidFill>
                <a:effectLst/>
                <a:latin typeface="+mn-lt"/>
                <a:ea typeface="+mn-ea"/>
                <a:cs typeface="+mn-cs"/>
                <a:hlinkClick r:id="rId8"/>
              </a:rPr>
              <a:t>An Evaluation of the Difficulties and Attitudes Mental Health Professionals Experience With People With Personality Disorders.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Journal of Psychiatric and Mental Health Nursing. 2016. Eren N, Şahin 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10</a:t>
            </a:fld>
            <a:endParaRPr lang="en-US"/>
          </a:p>
        </p:txBody>
      </p:sp>
    </p:spTree>
    <p:extLst>
      <p:ext uri="{BB962C8B-B14F-4D97-AF65-F5344CB8AC3E}">
        <p14:creationId xmlns:p14="http://schemas.microsoft.com/office/powerpoint/2010/main" val="328182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469B-C031-31F5-EFA4-F135481C6E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CA256E-B4B8-C6E2-23C4-87D557DB2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A green and black logo&#10;&#10;AI-generated content may be incorrect.">
            <a:extLst>
              <a:ext uri="{FF2B5EF4-FFF2-40B4-BE49-F238E27FC236}">
                <a16:creationId xmlns:a16="http://schemas.microsoft.com/office/drawing/2014/main" id="{76E96D02-9745-80EE-1DAF-0C146AB1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Tree>
    <p:extLst>
      <p:ext uri="{BB962C8B-B14F-4D97-AF65-F5344CB8AC3E}">
        <p14:creationId xmlns:p14="http://schemas.microsoft.com/office/powerpoint/2010/main" val="41593620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846-95A7-2A4F-9818-B889AD59C9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AA737-3674-A7FE-8475-D35CC1A727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567A50F-023C-672C-3801-D1020ED93EAB}"/>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7" name="Slide Number Placeholder 5">
            <a:extLst>
              <a:ext uri="{FF2B5EF4-FFF2-40B4-BE49-F238E27FC236}">
                <a16:creationId xmlns:a16="http://schemas.microsoft.com/office/drawing/2014/main" id="{83D3D0ED-C7AD-0EF6-9129-AE5B6451E547}"/>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397802974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E52B4B-290E-EB17-A9A8-891FE01F18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FF6F35-6D7C-5D05-6B6F-AFBD175C0E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088B5330-880F-C38D-C880-FF493A8A52CF}"/>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1" name="Slide Number Placeholder 5">
            <a:extLst>
              <a:ext uri="{FF2B5EF4-FFF2-40B4-BE49-F238E27FC236}">
                <a16:creationId xmlns:a16="http://schemas.microsoft.com/office/drawing/2014/main" id="{D5A7B440-F217-094D-D104-B49C09201DBA}"/>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282992079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651E-D80A-3516-F25C-ADB882A07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8E2810-D1A1-A8D2-99D7-00A7692F84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green and black logo&#10;&#10;AI-generated content may be incorrect.">
            <a:extLst>
              <a:ext uri="{FF2B5EF4-FFF2-40B4-BE49-F238E27FC236}">
                <a16:creationId xmlns:a16="http://schemas.microsoft.com/office/drawing/2014/main" id="{211F218C-B46F-78D9-9194-DCBD4A24C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3" name="Date Placeholder 3">
            <a:extLst>
              <a:ext uri="{FF2B5EF4-FFF2-40B4-BE49-F238E27FC236}">
                <a16:creationId xmlns:a16="http://schemas.microsoft.com/office/drawing/2014/main" id="{7CD10745-6F5E-7F27-F328-1A876946CCC5}"/>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4" name="Slide Number Placeholder 5">
            <a:extLst>
              <a:ext uri="{FF2B5EF4-FFF2-40B4-BE49-F238E27FC236}">
                <a16:creationId xmlns:a16="http://schemas.microsoft.com/office/drawing/2014/main" id="{AEE6638E-38AE-5B31-4234-C17FC755F5B9}"/>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394776915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6AB3-7A7B-C97F-B9FC-C917E36F6D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8F7F24-7D80-71EA-4196-31FD5FDDD8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7" name="Picture 6" descr="A green and black logo&#10;&#10;AI-generated content may be incorrect.">
            <a:extLst>
              <a:ext uri="{FF2B5EF4-FFF2-40B4-BE49-F238E27FC236}">
                <a16:creationId xmlns:a16="http://schemas.microsoft.com/office/drawing/2014/main" id="{3EE22647-6629-E870-D7F4-7912F754C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2" name="Date Placeholder 3">
            <a:extLst>
              <a:ext uri="{FF2B5EF4-FFF2-40B4-BE49-F238E27FC236}">
                <a16:creationId xmlns:a16="http://schemas.microsoft.com/office/drawing/2014/main" id="{E9FA578A-6A07-AB8E-FCD8-4D66DD40C6B9}"/>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3" name="Slide Number Placeholder 5">
            <a:extLst>
              <a:ext uri="{FF2B5EF4-FFF2-40B4-BE49-F238E27FC236}">
                <a16:creationId xmlns:a16="http://schemas.microsoft.com/office/drawing/2014/main" id="{C44E95C0-0B66-CB3D-D251-8859CD6EE1E7}"/>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12881890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8F5F8-A374-D2B2-80CF-E9DF7B6C6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88B8E-5561-C242-50C2-549C1EE9BF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78FF61-072A-7413-2461-8FC12B6F29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green and black logo&#10;&#10;AI-generated content may be incorrect.">
            <a:extLst>
              <a:ext uri="{FF2B5EF4-FFF2-40B4-BE49-F238E27FC236}">
                <a16:creationId xmlns:a16="http://schemas.microsoft.com/office/drawing/2014/main" id="{9052649C-63FA-94C4-62B7-F882077C4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3" name="Date Placeholder 3">
            <a:extLst>
              <a:ext uri="{FF2B5EF4-FFF2-40B4-BE49-F238E27FC236}">
                <a16:creationId xmlns:a16="http://schemas.microsoft.com/office/drawing/2014/main" id="{02DABBCC-C129-1ECD-0FCE-F28880F92AB4}"/>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4" name="Slide Number Placeholder 5">
            <a:extLst>
              <a:ext uri="{FF2B5EF4-FFF2-40B4-BE49-F238E27FC236}">
                <a16:creationId xmlns:a16="http://schemas.microsoft.com/office/drawing/2014/main" id="{D74B7650-BEA7-4E81-9D64-72A512E9EB19}"/>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414627124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8640-0CAB-33FB-1038-877CCD8710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61D50F-02A4-B245-9282-345065D11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1F9FCE-C192-28C1-E324-162E1A376B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9FAA92-34E3-68AF-AE38-16E73DC00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6CE3FC-F7CD-EB93-ACB6-B7D3CD6468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green and black logo&#10;&#10;AI-generated content may be incorrect.">
            <a:extLst>
              <a:ext uri="{FF2B5EF4-FFF2-40B4-BE49-F238E27FC236}">
                <a16:creationId xmlns:a16="http://schemas.microsoft.com/office/drawing/2014/main" id="{DEAA2F8F-6036-D726-BE08-8BF105073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4" name="Date Placeholder 3">
            <a:extLst>
              <a:ext uri="{FF2B5EF4-FFF2-40B4-BE49-F238E27FC236}">
                <a16:creationId xmlns:a16="http://schemas.microsoft.com/office/drawing/2014/main" id="{2AA0A0EF-FE2B-98A3-3C5E-FF0987BA0E3B}"/>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5" name="Slide Number Placeholder 5">
            <a:extLst>
              <a:ext uri="{FF2B5EF4-FFF2-40B4-BE49-F238E27FC236}">
                <a16:creationId xmlns:a16="http://schemas.microsoft.com/office/drawing/2014/main" id="{AA94B5CA-ECB3-6A2F-C55F-D6C2D8C8262B}"/>
              </a:ext>
            </a:extLst>
          </p:cNvPr>
          <p:cNvSpPr>
            <a:spLocks noGrp="1"/>
          </p:cNvSpPr>
          <p:nvPr>
            <p:ph type="sldNum" sz="quarter" idx="11"/>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40978948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7C50-91BD-0D24-FB2B-BB29C85CA1B0}"/>
              </a:ext>
            </a:extLst>
          </p:cNvPr>
          <p:cNvSpPr>
            <a:spLocks noGrp="1"/>
          </p:cNvSpPr>
          <p:nvPr>
            <p:ph type="title"/>
          </p:nvPr>
        </p:nvSpPr>
        <p:spPr/>
        <p:txBody>
          <a:bodyPr/>
          <a:lstStyle/>
          <a:p>
            <a:r>
              <a:rPr lang="en-US"/>
              <a:t>Click to edit Master title style</a:t>
            </a:r>
          </a:p>
        </p:txBody>
      </p:sp>
      <p:pic>
        <p:nvPicPr>
          <p:cNvPr id="6" name="Picture 5" descr="A green and black logo&#10;&#10;AI-generated content may be incorrect.">
            <a:extLst>
              <a:ext uri="{FF2B5EF4-FFF2-40B4-BE49-F238E27FC236}">
                <a16:creationId xmlns:a16="http://schemas.microsoft.com/office/drawing/2014/main" id="{64A7668B-4BCF-2147-2A31-6B74B022B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0" name="Date Placeholder 3">
            <a:extLst>
              <a:ext uri="{FF2B5EF4-FFF2-40B4-BE49-F238E27FC236}">
                <a16:creationId xmlns:a16="http://schemas.microsoft.com/office/drawing/2014/main" id="{9561230F-359A-6A4E-10B8-4CC6CA2129F5}"/>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1" name="Slide Number Placeholder 5">
            <a:extLst>
              <a:ext uri="{FF2B5EF4-FFF2-40B4-BE49-F238E27FC236}">
                <a16:creationId xmlns:a16="http://schemas.microsoft.com/office/drawing/2014/main" id="{A31A2967-8DA7-8BF1-6600-15DB4E614174}"/>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33926357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green and black logo&#10;&#10;AI-generated content may be incorrect.">
            <a:extLst>
              <a:ext uri="{FF2B5EF4-FFF2-40B4-BE49-F238E27FC236}">
                <a16:creationId xmlns:a16="http://schemas.microsoft.com/office/drawing/2014/main" id="{AB7D1C91-2278-911B-8A4E-B7B60A380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9" name="Date Placeholder 3">
            <a:extLst>
              <a:ext uri="{FF2B5EF4-FFF2-40B4-BE49-F238E27FC236}">
                <a16:creationId xmlns:a16="http://schemas.microsoft.com/office/drawing/2014/main" id="{41CF2258-1319-776F-2C5A-0FD691EDC4AE}"/>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0" name="Slide Number Placeholder 5">
            <a:extLst>
              <a:ext uri="{FF2B5EF4-FFF2-40B4-BE49-F238E27FC236}">
                <a16:creationId xmlns:a16="http://schemas.microsoft.com/office/drawing/2014/main" id="{A10DAE93-3BC1-7F4A-4200-A06EDCF8BBCB}"/>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106320893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93AA-36BE-0170-5EEA-A944938D7C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B83D4-182C-9BB5-748E-F3BF8FAC6C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082BFD-866F-FD8F-974C-B71001299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green and black logo&#10;&#10;AI-generated content may be incorrect.">
            <a:extLst>
              <a:ext uri="{FF2B5EF4-FFF2-40B4-BE49-F238E27FC236}">
                <a16:creationId xmlns:a16="http://schemas.microsoft.com/office/drawing/2014/main" id="{E7597F97-3C55-DBFA-33EE-3CE0D0C9B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2" name="Date Placeholder 3">
            <a:extLst>
              <a:ext uri="{FF2B5EF4-FFF2-40B4-BE49-F238E27FC236}">
                <a16:creationId xmlns:a16="http://schemas.microsoft.com/office/drawing/2014/main" id="{4D8B9CAC-1A79-A2EA-C320-570A9F76FEA2}"/>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3" name="Slide Number Placeholder 5">
            <a:extLst>
              <a:ext uri="{FF2B5EF4-FFF2-40B4-BE49-F238E27FC236}">
                <a16:creationId xmlns:a16="http://schemas.microsoft.com/office/drawing/2014/main" id="{BDBECCAB-A9F8-A12F-1B3F-9AE4EB1666FA}"/>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343031390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91B1-6EE0-FABC-A185-A62686CAB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93DDF5-BC9A-293F-FB98-C06D53823D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BCE6C6D-5E2C-2574-49D9-12E16CD94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green and black logo&#10;&#10;AI-generated content may be incorrect.">
            <a:extLst>
              <a:ext uri="{FF2B5EF4-FFF2-40B4-BE49-F238E27FC236}">
                <a16:creationId xmlns:a16="http://schemas.microsoft.com/office/drawing/2014/main" id="{BFB4EE82-F7DE-E026-57CE-D856DF8C6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6" name="Date Placeholder 3">
            <a:extLst>
              <a:ext uri="{FF2B5EF4-FFF2-40B4-BE49-F238E27FC236}">
                <a16:creationId xmlns:a16="http://schemas.microsoft.com/office/drawing/2014/main" id="{A894A750-192F-DFFE-48C8-E84ACD5D5A1D}"/>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1" name="Slide Number Placeholder 5">
            <a:extLst>
              <a:ext uri="{FF2B5EF4-FFF2-40B4-BE49-F238E27FC236}">
                <a16:creationId xmlns:a16="http://schemas.microsoft.com/office/drawing/2014/main" id="{BDC98E9E-EF4E-2F41-CE5E-931B2617DA21}"/>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28900393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0C101E-9236-E445-F6C0-A752CB58D5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6F39A0-03B3-47CB-3DBA-A438C969A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A941551-BC80-2878-803B-90534B794EBC}"/>
              </a:ext>
            </a:extLst>
          </p:cNvPr>
          <p:cNvSpPr/>
          <p:nvPr/>
        </p:nvSpPr>
        <p:spPr>
          <a:xfrm>
            <a:off x="0" y="6357887"/>
            <a:ext cx="12192000" cy="501649"/>
          </a:xfrm>
          <a:prstGeom prst="rect">
            <a:avLst/>
          </a:prstGeom>
          <a:solidFill>
            <a:srgbClr val="388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54180C07-D94C-1FC1-9EFB-4979F19004DD}"/>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0" name="Slide Number Placeholder 5">
            <a:extLst>
              <a:ext uri="{FF2B5EF4-FFF2-40B4-BE49-F238E27FC236}">
                <a16:creationId xmlns:a16="http://schemas.microsoft.com/office/drawing/2014/main" id="{3EEABD98-B164-BA25-963D-489C4FEC1791}"/>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
        <p:nvSpPr>
          <p:cNvPr id="11" name="TextBox 10">
            <a:extLst>
              <a:ext uri="{FF2B5EF4-FFF2-40B4-BE49-F238E27FC236}">
                <a16:creationId xmlns:a16="http://schemas.microsoft.com/office/drawing/2014/main" id="{E93E26B0-E977-EE55-464D-D1DC6DC8E55F}"/>
              </a:ext>
            </a:extLst>
          </p:cNvPr>
          <p:cNvSpPr txBox="1"/>
          <p:nvPr/>
        </p:nvSpPr>
        <p:spPr>
          <a:xfrm>
            <a:off x="3642966" y="6423719"/>
            <a:ext cx="4906067" cy="369332"/>
          </a:xfrm>
          <a:prstGeom prst="rect">
            <a:avLst/>
          </a:prstGeom>
          <a:noFill/>
        </p:spPr>
        <p:txBody>
          <a:bodyPr wrap="square">
            <a:spAutoFit/>
          </a:bodyPr>
          <a:lstStyle/>
          <a:p>
            <a:r>
              <a:rPr lang="en-US" baseline="0" dirty="0">
                <a:solidFill>
                  <a:schemeClr val="bg1"/>
                </a:solidFill>
              </a:rPr>
              <a:t>clarksonregional.com/bridges-to-mental-health</a:t>
            </a:r>
          </a:p>
        </p:txBody>
      </p:sp>
    </p:spTree>
    <p:extLst>
      <p:ext uri="{BB962C8B-B14F-4D97-AF65-F5344CB8AC3E}">
        <p14:creationId xmlns:p14="http://schemas.microsoft.com/office/powerpoint/2010/main" val="10457984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ejm.org/doi/full/10.1056/NEJMra2120164?utm_source=openevidenc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jamanetwork.com/journals/jama/fullarticle/10.1001/jama.2023.0589?utm_source=openevidence&amp;utm_medium=referra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B4EA94-E3C7-8663-B65D-39DB1A6ADC60}"/>
              </a:ext>
            </a:extLst>
          </p:cNvPr>
          <p:cNvSpPr>
            <a:spLocks noGrp="1"/>
          </p:cNvSpPr>
          <p:nvPr>
            <p:ph type="ctrTitle"/>
          </p:nvPr>
        </p:nvSpPr>
        <p:spPr/>
        <p:txBody>
          <a:bodyPr/>
          <a:lstStyle/>
          <a:p>
            <a:r>
              <a:rPr lang="en-US" dirty="0"/>
              <a:t>Lunch </a:t>
            </a:r>
            <a:r>
              <a:rPr lang="en-US"/>
              <a:t>– Back at 1:30</a:t>
            </a:r>
          </a:p>
        </p:txBody>
      </p:sp>
      <p:sp>
        <p:nvSpPr>
          <p:cNvPr id="5" name="Subtitle 4">
            <a:extLst>
              <a:ext uri="{FF2B5EF4-FFF2-40B4-BE49-F238E27FC236}">
                <a16:creationId xmlns:a16="http://schemas.microsoft.com/office/drawing/2014/main" id="{585D197D-B464-21F3-1637-E54F133DCDF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428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66053-9287-909E-0A51-F067CFDF0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65337E-5379-129A-78BF-8021CB36B4E3}"/>
              </a:ext>
            </a:extLst>
          </p:cNvPr>
          <p:cNvSpPr>
            <a:spLocks noGrp="1"/>
          </p:cNvSpPr>
          <p:nvPr>
            <p:ph type="title"/>
          </p:nvPr>
        </p:nvSpPr>
        <p:spPr/>
        <p:txBody>
          <a:bodyPr/>
          <a:lstStyle/>
          <a:p>
            <a:r>
              <a:rPr lang="en-US" dirty="0"/>
              <a:t>Common Reactions to BPD Patients</a:t>
            </a:r>
          </a:p>
        </p:txBody>
      </p:sp>
      <p:sp>
        <p:nvSpPr>
          <p:cNvPr id="3" name="Content Placeholder 2">
            <a:extLst>
              <a:ext uri="{FF2B5EF4-FFF2-40B4-BE49-F238E27FC236}">
                <a16:creationId xmlns:a16="http://schemas.microsoft.com/office/drawing/2014/main" id="{F2475BCD-0DA0-378F-FE73-4F632BFB56C8}"/>
              </a:ext>
            </a:extLst>
          </p:cNvPr>
          <p:cNvSpPr>
            <a:spLocks noGrp="1"/>
          </p:cNvSpPr>
          <p:nvPr>
            <p:ph idx="1"/>
          </p:nvPr>
        </p:nvSpPr>
        <p:spPr/>
        <p:txBody>
          <a:bodyPr>
            <a:normAutofit/>
          </a:bodyPr>
          <a:lstStyle/>
          <a:p>
            <a:r>
              <a:rPr lang="en-US" b="1" dirty="0"/>
              <a:t>Helpless/inadequate</a:t>
            </a:r>
            <a:r>
              <a:rPr lang="en-US" dirty="0"/>
              <a:t>: "Nothing I do helps"</a:t>
            </a:r>
          </a:p>
          <a:p>
            <a:r>
              <a:rPr lang="en-US" b="1" dirty="0"/>
              <a:t>Overwhelmed/disorganized</a:t>
            </a:r>
            <a:r>
              <a:rPr lang="en-US" dirty="0"/>
              <a:t>: "This is too much"</a:t>
            </a:r>
          </a:p>
          <a:p>
            <a:r>
              <a:rPr lang="en-US" b="1" dirty="0"/>
              <a:t>Special/overinvolved</a:t>
            </a:r>
            <a:r>
              <a:rPr lang="en-US" dirty="0"/>
              <a:t>: "I'm the only one who understands them"</a:t>
            </a:r>
          </a:p>
          <a:p>
            <a:r>
              <a:rPr lang="en-US" b="1" dirty="0"/>
              <a:t>Criticized/mistreated</a:t>
            </a:r>
            <a:r>
              <a:rPr lang="en-US" dirty="0"/>
              <a:t>: "They're attacking me"</a:t>
            </a:r>
          </a:p>
          <a:p>
            <a:r>
              <a:rPr lang="en-US" b="1" dirty="0"/>
              <a:t>Anger and frustration</a:t>
            </a:r>
            <a:endParaRPr lang="en-US" dirty="0"/>
          </a:p>
          <a:p>
            <a:r>
              <a:rPr lang="en-US" b="1" dirty="0"/>
              <a:t>Desire to reject or avoid the patient</a:t>
            </a:r>
            <a:endParaRPr lang="en-US" dirty="0"/>
          </a:p>
        </p:txBody>
      </p:sp>
    </p:spTree>
    <p:extLst>
      <p:ext uri="{BB962C8B-B14F-4D97-AF65-F5344CB8AC3E}">
        <p14:creationId xmlns:p14="http://schemas.microsoft.com/office/powerpoint/2010/main" val="3430903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5EF56-971D-F4E5-4366-5E20C0C7C2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BA9A9C-1FD8-2768-F746-58AF65D086A2}"/>
              </a:ext>
            </a:extLst>
          </p:cNvPr>
          <p:cNvSpPr>
            <a:spLocks noGrp="1"/>
          </p:cNvSpPr>
          <p:nvPr>
            <p:ph type="title"/>
          </p:nvPr>
        </p:nvSpPr>
        <p:spPr/>
        <p:txBody>
          <a:bodyPr/>
          <a:lstStyle/>
          <a:p>
            <a:r>
              <a:rPr lang="en-US" dirty="0"/>
              <a:t>Recognize Your Reactions</a:t>
            </a:r>
          </a:p>
        </p:txBody>
      </p:sp>
      <p:sp>
        <p:nvSpPr>
          <p:cNvPr id="3" name="Content Placeholder 2">
            <a:extLst>
              <a:ext uri="{FF2B5EF4-FFF2-40B4-BE49-F238E27FC236}">
                <a16:creationId xmlns:a16="http://schemas.microsoft.com/office/drawing/2014/main" id="{8D1BB0EF-3BFA-5317-4431-CFA182891E04}"/>
              </a:ext>
            </a:extLst>
          </p:cNvPr>
          <p:cNvSpPr>
            <a:spLocks noGrp="1"/>
          </p:cNvSpPr>
          <p:nvPr>
            <p:ph idx="1"/>
          </p:nvPr>
        </p:nvSpPr>
        <p:spPr/>
        <p:txBody>
          <a:bodyPr>
            <a:normAutofit fontScale="92500" lnSpcReduction="10000"/>
          </a:bodyPr>
          <a:lstStyle/>
          <a:p>
            <a:pPr marL="0" indent="0">
              <a:buNone/>
            </a:pPr>
            <a:r>
              <a:rPr lang="en-US" b="1" dirty="0"/>
              <a:t>Burnout and compassion fatigue</a:t>
            </a:r>
            <a:r>
              <a:rPr lang="en-US" dirty="0"/>
              <a:t> are common among those working with personality disorders. </a:t>
            </a:r>
          </a:p>
          <a:p>
            <a:pPr marL="0" indent="0">
              <a:buNone/>
            </a:pPr>
            <a:r>
              <a:rPr lang="en-US" dirty="0"/>
              <a:t>The frustration you feel is normal, how you handle that frustration makes a big difference</a:t>
            </a:r>
          </a:p>
          <a:p>
            <a:pPr marL="0" indent="0">
              <a:buNone/>
            </a:pPr>
            <a:endParaRPr lang="en-US" b="1" dirty="0"/>
          </a:p>
          <a:p>
            <a:r>
              <a:rPr lang="en-US" b="1" dirty="0"/>
              <a:t>Notice</a:t>
            </a:r>
            <a:r>
              <a:rPr lang="en-US" dirty="0"/>
              <a:t> when you feel unusually frustrated, helpless, or angry</a:t>
            </a:r>
          </a:p>
          <a:p>
            <a:r>
              <a:rPr lang="en-US" b="1" dirty="0"/>
              <a:t>Pause</a:t>
            </a:r>
            <a:r>
              <a:rPr lang="en-US" dirty="0"/>
              <a:t> before reacting</a:t>
            </a:r>
          </a:p>
          <a:p>
            <a:r>
              <a:rPr lang="en-US" b="1" dirty="0"/>
              <a:t>Name</a:t>
            </a:r>
            <a:r>
              <a:rPr lang="en-US" dirty="0"/>
              <a:t> the feeling internally ("I'm feeling manipulated right now")</a:t>
            </a:r>
          </a:p>
          <a:p>
            <a:r>
              <a:rPr lang="en-US" b="1" dirty="0"/>
              <a:t>Reframe</a:t>
            </a:r>
            <a:r>
              <a:rPr lang="en-US" dirty="0"/>
              <a:t>: "This is information about their distress, not about me”</a:t>
            </a:r>
          </a:p>
          <a:p>
            <a:r>
              <a:rPr lang="en-US" b="1" dirty="0"/>
              <a:t>Debrief </a:t>
            </a:r>
            <a:r>
              <a:rPr lang="en-US" dirty="0"/>
              <a:t>after hard contacts</a:t>
            </a:r>
            <a:endParaRPr lang="en-US" b="1" dirty="0"/>
          </a:p>
          <a:p>
            <a:endParaRPr lang="en-US" dirty="0"/>
          </a:p>
        </p:txBody>
      </p:sp>
    </p:spTree>
    <p:extLst>
      <p:ext uri="{BB962C8B-B14F-4D97-AF65-F5344CB8AC3E}">
        <p14:creationId xmlns:p14="http://schemas.microsoft.com/office/powerpoint/2010/main" val="448900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512374B-D2DA-E80D-3542-FF905909E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0AD477-A46B-60F3-ED76-519BBAABC983}"/>
              </a:ext>
            </a:extLst>
          </p:cNvPr>
          <p:cNvSpPr>
            <a:spLocks noGrp="1"/>
          </p:cNvSpPr>
          <p:nvPr>
            <p:ph type="title"/>
          </p:nvPr>
        </p:nvSpPr>
        <p:spPr/>
        <p:txBody>
          <a:bodyPr/>
          <a:lstStyle/>
          <a:p>
            <a:r>
              <a:rPr lang="en-US" dirty="0"/>
              <a:t>De-Escalation and Communication</a:t>
            </a:r>
          </a:p>
        </p:txBody>
      </p:sp>
      <p:sp>
        <p:nvSpPr>
          <p:cNvPr id="3" name="Content Placeholder 2">
            <a:extLst>
              <a:ext uri="{FF2B5EF4-FFF2-40B4-BE49-F238E27FC236}">
                <a16:creationId xmlns:a16="http://schemas.microsoft.com/office/drawing/2014/main" id="{8E224760-649B-94A0-ADE2-8F277F9A77B6}"/>
              </a:ext>
            </a:extLst>
          </p:cNvPr>
          <p:cNvSpPr>
            <a:spLocks noGrp="1"/>
          </p:cNvSpPr>
          <p:nvPr>
            <p:ph idx="1"/>
          </p:nvPr>
        </p:nvSpPr>
        <p:spPr>
          <a:xfrm>
            <a:off x="355600" y="1825625"/>
            <a:ext cx="5740400" cy="4351338"/>
          </a:xfrm>
        </p:spPr>
        <p:txBody>
          <a:bodyPr>
            <a:normAutofit fontScale="77500" lnSpcReduction="20000"/>
          </a:bodyPr>
          <a:lstStyle/>
          <a:p>
            <a:pPr marL="0" indent="0">
              <a:buNone/>
            </a:pPr>
            <a:r>
              <a:rPr lang="en-US" b="1" dirty="0"/>
              <a:t>Do</a:t>
            </a:r>
          </a:p>
          <a:p>
            <a:r>
              <a:rPr lang="en-US" b="1" dirty="0"/>
              <a:t>Maintain calm, non-threatening demeanor</a:t>
            </a:r>
            <a:endParaRPr lang="en-US" dirty="0"/>
          </a:p>
          <a:p>
            <a:r>
              <a:rPr lang="en-US" b="1" dirty="0"/>
              <a:t>Try to understand the crisis from the patient's point of view</a:t>
            </a:r>
            <a:endParaRPr lang="en-US" dirty="0"/>
          </a:p>
          <a:p>
            <a:r>
              <a:rPr lang="en-US" b="1" dirty="0"/>
              <a:t>Use empathetic open questions</a:t>
            </a:r>
            <a:endParaRPr lang="en-US" dirty="0"/>
          </a:p>
          <a:p>
            <a:r>
              <a:rPr lang="en-US" b="1" dirty="0"/>
              <a:t>Stimulate reflections about solutions</a:t>
            </a:r>
            <a:endParaRPr lang="en-US" dirty="0"/>
          </a:p>
          <a:p>
            <a:r>
              <a:rPr lang="en-US" b="1" dirty="0"/>
              <a:t>Set clear, simple limits</a:t>
            </a:r>
            <a:r>
              <a:rPr lang="en-US" dirty="0"/>
              <a:t> while maintaining empathy</a:t>
            </a:r>
          </a:p>
          <a:p>
            <a:r>
              <a:rPr lang="en-US" b="1" dirty="0"/>
              <a:t>Acknowledge their distress</a:t>
            </a:r>
            <a:r>
              <a:rPr lang="en-US" dirty="0"/>
              <a:t>: "I can see you're really struggling right now"</a:t>
            </a:r>
          </a:p>
          <a:p>
            <a:r>
              <a:rPr lang="en-US" b="1" dirty="0"/>
              <a:t>Validate without agreeing</a:t>
            </a:r>
            <a:r>
              <a:rPr lang="en-US" dirty="0"/>
              <a:t>: "It makes sense you'd feel that way given what you've been through</a:t>
            </a:r>
          </a:p>
          <a:p>
            <a:endParaRPr lang="en-US" dirty="0"/>
          </a:p>
        </p:txBody>
      </p:sp>
      <p:sp>
        <p:nvSpPr>
          <p:cNvPr id="5" name="Content Placeholder 2">
            <a:extLst>
              <a:ext uri="{FF2B5EF4-FFF2-40B4-BE49-F238E27FC236}">
                <a16:creationId xmlns:a16="http://schemas.microsoft.com/office/drawing/2014/main" id="{9980AAFB-B2B7-B27F-3BCD-EEB64A5FD0A2}"/>
              </a:ext>
            </a:extLst>
          </p:cNvPr>
          <p:cNvSpPr txBox="1">
            <a:spLocks/>
          </p:cNvSpPr>
          <p:nvPr/>
        </p:nvSpPr>
        <p:spPr>
          <a:xfrm>
            <a:off x="6096000" y="1825625"/>
            <a:ext cx="57404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Don’t</a:t>
            </a:r>
          </a:p>
          <a:p>
            <a:r>
              <a:rPr lang="en-US" b="1" dirty="0"/>
              <a:t>Argue or become defensive</a:t>
            </a:r>
            <a:endParaRPr lang="en-US" dirty="0"/>
          </a:p>
          <a:p>
            <a:r>
              <a:rPr lang="en-US" b="1" dirty="0"/>
              <a:t>Take provocative behavior personally</a:t>
            </a:r>
            <a:endParaRPr lang="en-US" dirty="0"/>
          </a:p>
          <a:p>
            <a:r>
              <a:rPr lang="en-US" b="1" dirty="0"/>
              <a:t>Make promises you can't keep</a:t>
            </a:r>
            <a:endParaRPr lang="en-US" dirty="0"/>
          </a:p>
          <a:p>
            <a:r>
              <a:rPr lang="en-US" b="1" dirty="0"/>
              <a:t>Abandon the patient</a:t>
            </a:r>
            <a:r>
              <a:rPr lang="en-US" dirty="0"/>
              <a:t> (even emotionally)</a:t>
            </a:r>
          </a:p>
          <a:p>
            <a:r>
              <a:rPr lang="en-US" b="1" dirty="0"/>
              <a:t>Use stigmatizing language</a:t>
            </a:r>
            <a:r>
              <a:rPr lang="en-US" dirty="0"/>
              <a:t> ("manipulative," "attention-seeking," "frequent flyer")</a:t>
            </a:r>
          </a:p>
          <a:p>
            <a:endParaRPr lang="en-US" dirty="0"/>
          </a:p>
        </p:txBody>
      </p:sp>
    </p:spTree>
    <p:extLst>
      <p:ext uri="{BB962C8B-B14F-4D97-AF65-F5344CB8AC3E}">
        <p14:creationId xmlns:p14="http://schemas.microsoft.com/office/powerpoint/2010/main" val="123175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001B7-05AA-D43B-1CF5-164CD31D9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D9294-2525-5660-6197-56D612FA840B}"/>
              </a:ext>
            </a:extLst>
          </p:cNvPr>
          <p:cNvSpPr>
            <a:spLocks noGrp="1"/>
          </p:cNvSpPr>
          <p:nvPr>
            <p:ph type="title"/>
          </p:nvPr>
        </p:nvSpPr>
        <p:spPr/>
        <p:txBody>
          <a:bodyPr/>
          <a:lstStyle/>
          <a:p>
            <a:r>
              <a:rPr lang="en-US" dirty="0"/>
              <a:t>Suicide Risk</a:t>
            </a:r>
          </a:p>
        </p:txBody>
      </p:sp>
      <p:sp>
        <p:nvSpPr>
          <p:cNvPr id="3" name="Content Placeholder 2">
            <a:extLst>
              <a:ext uri="{FF2B5EF4-FFF2-40B4-BE49-F238E27FC236}">
                <a16:creationId xmlns:a16="http://schemas.microsoft.com/office/drawing/2014/main" id="{73241995-E0F4-D1FC-6074-32D0DE9E064D}"/>
              </a:ext>
            </a:extLst>
          </p:cNvPr>
          <p:cNvSpPr>
            <a:spLocks noGrp="1"/>
          </p:cNvSpPr>
          <p:nvPr>
            <p:ph idx="1"/>
          </p:nvPr>
        </p:nvSpPr>
        <p:spPr/>
        <p:txBody>
          <a:bodyPr/>
          <a:lstStyle/>
          <a:p>
            <a:r>
              <a:rPr lang="en-US" b="1" dirty="0"/>
              <a:t>Suicide rate: 4-6%</a:t>
            </a:r>
            <a:r>
              <a:rPr lang="en-US" dirty="0"/>
              <a:t> over long-term follow-up (vs. 1.4% for other personality disorders) </a:t>
            </a:r>
          </a:p>
          <a:p>
            <a:r>
              <a:rPr lang="en-US" b="1" dirty="0"/>
              <a:t>Suicide attempts: 52-75%</a:t>
            </a:r>
            <a:r>
              <a:rPr lang="en-US" dirty="0"/>
              <a:t> of patients with BPD will attempt suicide in their lifetime </a:t>
            </a:r>
          </a:p>
          <a:p>
            <a:r>
              <a:rPr lang="en-US" b="1" dirty="0"/>
              <a:t>Suicidal ideation: 80%</a:t>
            </a:r>
            <a:r>
              <a:rPr lang="en-US" dirty="0"/>
              <a:t> lifetime prevalence </a:t>
            </a:r>
          </a:p>
          <a:p>
            <a:r>
              <a:rPr lang="en-US" b="1" dirty="0"/>
              <a:t>BPD confers 4x increased odds</a:t>
            </a:r>
            <a:r>
              <a:rPr lang="en-US" dirty="0"/>
              <a:t> of suicide attempt over 10 years, even after controlling for other risk factors </a:t>
            </a:r>
          </a:p>
          <a:p>
            <a:endParaRPr lang="en-US" dirty="0"/>
          </a:p>
        </p:txBody>
      </p:sp>
    </p:spTree>
    <p:extLst>
      <p:ext uri="{BB962C8B-B14F-4D97-AF65-F5344CB8AC3E}">
        <p14:creationId xmlns:p14="http://schemas.microsoft.com/office/powerpoint/2010/main" val="3501172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7E738-4FFB-7841-9A87-A44D71A1F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078DBC-3E2C-DDA3-135A-82371C0F1EFA}"/>
              </a:ext>
            </a:extLst>
          </p:cNvPr>
          <p:cNvSpPr>
            <a:spLocks noGrp="1"/>
          </p:cNvSpPr>
          <p:nvPr>
            <p:ph type="title"/>
          </p:nvPr>
        </p:nvSpPr>
        <p:spPr/>
        <p:txBody>
          <a:bodyPr/>
          <a:lstStyle/>
          <a:p>
            <a:r>
              <a:rPr lang="en-US" dirty="0"/>
              <a:t>Highest-Risk BPD Criteria for Suicide </a:t>
            </a:r>
          </a:p>
        </p:txBody>
      </p:sp>
      <p:sp>
        <p:nvSpPr>
          <p:cNvPr id="3" name="Content Placeholder 2">
            <a:extLst>
              <a:ext uri="{FF2B5EF4-FFF2-40B4-BE49-F238E27FC236}">
                <a16:creationId xmlns:a16="http://schemas.microsoft.com/office/drawing/2014/main" id="{EA8FC247-59E8-3F5B-DD13-75D8EAF5F724}"/>
              </a:ext>
            </a:extLst>
          </p:cNvPr>
          <p:cNvSpPr>
            <a:spLocks noGrp="1"/>
          </p:cNvSpPr>
          <p:nvPr>
            <p:ph idx="1"/>
          </p:nvPr>
        </p:nvSpPr>
        <p:spPr/>
        <p:txBody>
          <a:bodyPr/>
          <a:lstStyle/>
          <a:p>
            <a:r>
              <a:rPr lang="en-US" b="1" dirty="0"/>
              <a:t>Identity disturbance</a:t>
            </a:r>
            <a:r>
              <a:rPr lang="en-US" dirty="0"/>
              <a:t> (OR 2.21)</a:t>
            </a:r>
          </a:p>
          <a:p>
            <a:r>
              <a:rPr lang="en-US" b="1" dirty="0"/>
              <a:t>Frantic efforts to avoid abandonment</a:t>
            </a:r>
            <a:r>
              <a:rPr lang="en-US" dirty="0"/>
              <a:t> (OR 1.93)</a:t>
            </a:r>
          </a:p>
          <a:p>
            <a:r>
              <a:rPr lang="en-US" b="1" dirty="0"/>
              <a:t>Chronic feelings of emptiness</a:t>
            </a:r>
            <a:r>
              <a:rPr lang="en-US" dirty="0"/>
              <a:t> (OR 1.63)</a:t>
            </a:r>
          </a:p>
          <a:p>
            <a:pPr marL="0" indent="0">
              <a:buNone/>
            </a:pPr>
            <a:endParaRPr lang="en-US" b="1" dirty="0"/>
          </a:p>
          <a:p>
            <a:pPr marL="0" indent="0">
              <a:buNone/>
            </a:pPr>
            <a:r>
              <a:rPr lang="en-US" dirty="0"/>
              <a:t>These criteria are often </a:t>
            </a:r>
            <a:r>
              <a:rPr lang="en-US" b="1" dirty="0"/>
              <a:t>clinically overlooked</a:t>
            </a:r>
            <a:r>
              <a:rPr lang="en-US" dirty="0"/>
              <a:t> in suicide risk assessment, so ask about them directly.</a:t>
            </a:r>
          </a:p>
          <a:p>
            <a:endParaRPr lang="en-US" dirty="0"/>
          </a:p>
        </p:txBody>
      </p:sp>
    </p:spTree>
    <p:extLst>
      <p:ext uri="{BB962C8B-B14F-4D97-AF65-F5344CB8AC3E}">
        <p14:creationId xmlns:p14="http://schemas.microsoft.com/office/powerpoint/2010/main" val="1198598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3CFB8-FBC7-5130-0C1A-37D776FF8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0096E1-84F4-7EF0-0CFC-5612E74907CB}"/>
              </a:ext>
            </a:extLst>
          </p:cNvPr>
          <p:cNvSpPr>
            <a:spLocks noGrp="1"/>
          </p:cNvSpPr>
          <p:nvPr>
            <p:ph type="title"/>
          </p:nvPr>
        </p:nvSpPr>
        <p:spPr/>
        <p:txBody>
          <a:bodyPr/>
          <a:lstStyle/>
          <a:p>
            <a:r>
              <a:rPr lang="en-US" dirty="0"/>
              <a:t>Non-Suicidal Self-Injury (NSSI)</a:t>
            </a:r>
          </a:p>
        </p:txBody>
      </p:sp>
      <p:sp>
        <p:nvSpPr>
          <p:cNvPr id="3" name="Content Placeholder 2">
            <a:extLst>
              <a:ext uri="{FF2B5EF4-FFF2-40B4-BE49-F238E27FC236}">
                <a16:creationId xmlns:a16="http://schemas.microsoft.com/office/drawing/2014/main" id="{8B66D589-39C0-4760-D42C-920D49C07657}"/>
              </a:ext>
            </a:extLst>
          </p:cNvPr>
          <p:cNvSpPr>
            <a:spLocks noGrp="1"/>
          </p:cNvSpPr>
          <p:nvPr>
            <p:ph idx="1"/>
          </p:nvPr>
        </p:nvSpPr>
        <p:spPr/>
        <p:txBody>
          <a:bodyPr>
            <a:normAutofit/>
          </a:bodyPr>
          <a:lstStyle/>
          <a:p>
            <a:pPr marL="0" indent="0">
              <a:buNone/>
            </a:pPr>
            <a:r>
              <a:rPr lang="en-US" dirty="0"/>
              <a:t>Common motivations:</a:t>
            </a:r>
          </a:p>
          <a:p>
            <a:r>
              <a:rPr lang="en-US" dirty="0"/>
              <a:t>Relieving emotional tension: reducing intense emotions like anger, anxiety, sadness</a:t>
            </a:r>
          </a:p>
          <a:p>
            <a:r>
              <a:rPr lang="en-US" dirty="0"/>
              <a:t>Grounding: seeing the blood to feel “real,” reduce numbness, feel physical pain</a:t>
            </a:r>
          </a:p>
          <a:p>
            <a:r>
              <a:rPr lang="en-US" dirty="0"/>
              <a:t>Self-punishment</a:t>
            </a:r>
          </a:p>
          <a:p>
            <a:r>
              <a:rPr lang="en-US" dirty="0"/>
              <a:t>Communication</a:t>
            </a:r>
          </a:p>
          <a:p>
            <a:pPr marL="0" indent="0">
              <a:buNone/>
            </a:pPr>
            <a:endParaRPr lang="en-US" dirty="0"/>
          </a:p>
          <a:p>
            <a:pPr marL="0" indent="0">
              <a:buNone/>
            </a:pPr>
            <a:r>
              <a:rPr lang="en-US" dirty="0"/>
              <a:t>NSSI increases risk for future suicide attempts</a:t>
            </a:r>
          </a:p>
          <a:p>
            <a:pPr marL="0" indent="0">
              <a:buNone/>
            </a:pPr>
            <a:endParaRPr lang="en-US" dirty="0"/>
          </a:p>
        </p:txBody>
      </p:sp>
    </p:spTree>
    <p:extLst>
      <p:ext uri="{BB962C8B-B14F-4D97-AF65-F5344CB8AC3E}">
        <p14:creationId xmlns:p14="http://schemas.microsoft.com/office/powerpoint/2010/main" val="2721580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7965A54-27BF-B263-F106-4107EDFB4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F96B7E-7DA6-A7C0-76DB-53126673841C}"/>
              </a:ext>
            </a:extLst>
          </p:cNvPr>
          <p:cNvSpPr>
            <a:spLocks noGrp="1"/>
          </p:cNvSpPr>
          <p:nvPr>
            <p:ph type="title"/>
          </p:nvPr>
        </p:nvSpPr>
        <p:spPr/>
        <p:txBody>
          <a:bodyPr/>
          <a:lstStyle/>
          <a:p>
            <a:r>
              <a:rPr lang="en-US" dirty="0"/>
              <a:t>Pharmacologic management in crisis</a:t>
            </a:r>
          </a:p>
        </p:txBody>
      </p:sp>
      <p:sp>
        <p:nvSpPr>
          <p:cNvPr id="3" name="Content Placeholder 2">
            <a:extLst>
              <a:ext uri="{FF2B5EF4-FFF2-40B4-BE49-F238E27FC236}">
                <a16:creationId xmlns:a16="http://schemas.microsoft.com/office/drawing/2014/main" id="{3533F942-AE4C-B41D-52B0-6F2A3FB7B0DC}"/>
              </a:ext>
            </a:extLst>
          </p:cNvPr>
          <p:cNvSpPr>
            <a:spLocks noGrp="1"/>
          </p:cNvSpPr>
          <p:nvPr>
            <p:ph idx="1"/>
          </p:nvPr>
        </p:nvSpPr>
        <p:spPr/>
        <p:txBody>
          <a:bodyPr>
            <a:normAutofit fontScale="92500" lnSpcReduction="20000"/>
          </a:bodyPr>
          <a:lstStyle/>
          <a:p>
            <a:pPr marL="0" indent="0">
              <a:buNone/>
            </a:pPr>
            <a:r>
              <a:rPr lang="en-US" b="1" dirty="0"/>
              <a:t>No medications are FDA-approved for BPD.</a:t>
            </a:r>
            <a:r>
              <a:rPr lang="en-US" dirty="0"/>
              <a:t> Medications do NOT improve core symptoms of BPD. </a:t>
            </a:r>
          </a:p>
          <a:p>
            <a:pPr marL="0" indent="0">
              <a:buNone/>
            </a:pPr>
            <a:r>
              <a:rPr lang="en-US" b="1" dirty="0"/>
              <a:t>For Acute Crisis (NICE/JAMA Guidelines):</a:t>
            </a:r>
            <a:endParaRPr lang="en-US" dirty="0"/>
          </a:p>
          <a:p>
            <a:r>
              <a:rPr lang="en-US" b="1" dirty="0"/>
              <a:t>PREFERRED:</a:t>
            </a:r>
            <a:endParaRPr lang="en-US" dirty="0"/>
          </a:p>
          <a:p>
            <a:pPr lvl="1"/>
            <a:r>
              <a:rPr lang="en-US" b="1" dirty="0"/>
              <a:t>Sedative antihistamines</a:t>
            </a:r>
            <a:r>
              <a:rPr lang="en-US" dirty="0"/>
              <a:t> (e.g., promethazine) - off-label use</a:t>
            </a:r>
          </a:p>
          <a:p>
            <a:pPr lvl="1"/>
            <a:r>
              <a:rPr lang="en-US" b="1" dirty="0"/>
              <a:t>Low-potency antipsychotics</a:t>
            </a:r>
            <a:r>
              <a:rPr lang="en-US" dirty="0"/>
              <a:t> (e.g., quetiapine)</a:t>
            </a:r>
          </a:p>
          <a:p>
            <a:r>
              <a:rPr lang="en-US" b="1" dirty="0"/>
              <a:t>AVOID:</a:t>
            </a:r>
            <a:endParaRPr lang="en-US" dirty="0"/>
          </a:p>
          <a:p>
            <a:pPr lvl="1"/>
            <a:r>
              <a:rPr lang="en-US" b="1" dirty="0"/>
              <a:t>Benzodiazepines</a:t>
            </a:r>
            <a:r>
              <a:rPr lang="en-US" dirty="0"/>
              <a:t> (diazepam, lorazepam) - risk of disinhibition, dependency, overdose</a:t>
            </a:r>
          </a:p>
          <a:p>
            <a:pPr lvl="1"/>
            <a:r>
              <a:rPr lang="en-US" b="1" dirty="0"/>
              <a:t>Hypnotics</a:t>
            </a:r>
            <a:r>
              <a:rPr lang="en-US" dirty="0"/>
              <a:t> with high addictive potential</a:t>
            </a:r>
          </a:p>
          <a:p>
            <a:pPr lvl="1"/>
            <a:r>
              <a:rPr lang="en-US" b="1" dirty="0"/>
              <a:t>Tricyclic antidepressants</a:t>
            </a:r>
            <a:r>
              <a:rPr lang="en-US" dirty="0"/>
              <a:t> - unsafe in overdose</a:t>
            </a:r>
          </a:p>
          <a:p>
            <a:pPr lvl="1"/>
            <a:r>
              <a:rPr lang="en-US" b="1" dirty="0"/>
              <a:t>Polypharmacy</a:t>
            </a:r>
            <a:endParaRPr lang="en-US" dirty="0"/>
          </a:p>
          <a:p>
            <a:r>
              <a:rPr lang="en-US" b="1" dirty="0"/>
              <a:t>Duration</a:t>
            </a:r>
            <a:r>
              <a:rPr lang="en-US" dirty="0"/>
              <a:t>: </a:t>
            </a:r>
            <a:r>
              <a:rPr lang="en-US" b="1" dirty="0"/>
              <a:t>No longer than 1 week</a:t>
            </a:r>
            <a:r>
              <a:rPr lang="en-US" dirty="0"/>
              <a:t> for crisis pharmacotherapy</a:t>
            </a:r>
          </a:p>
          <a:p>
            <a:endParaRPr lang="en-US" dirty="0"/>
          </a:p>
        </p:txBody>
      </p:sp>
    </p:spTree>
    <p:extLst>
      <p:ext uri="{BB962C8B-B14F-4D97-AF65-F5344CB8AC3E}">
        <p14:creationId xmlns:p14="http://schemas.microsoft.com/office/powerpoint/2010/main" val="936132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7BF96-E938-4A29-97EC-2F2AF62CB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112C5A-9B0F-2C58-2450-9AD20DF971C4}"/>
              </a:ext>
            </a:extLst>
          </p:cNvPr>
          <p:cNvSpPr>
            <a:spLocks noGrp="1"/>
          </p:cNvSpPr>
          <p:nvPr>
            <p:ph type="title"/>
          </p:nvPr>
        </p:nvSpPr>
        <p:spPr/>
        <p:txBody>
          <a:bodyPr>
            <a:normAutofit/>
          </a:bodyPr>
          <a:lstStyle/>
          <a:p>
            <a:r>
              <a:rPr lang="en-US" b="1" dirty="0"/>
              <a:t> </a:t>
            </a:r>
            <a:r>
              <a:rPr lang="en-US" dirty="0"/>
              <a:t>Long-term treatment</a:t>
            </a:r>
          </a:p>
        </p:txBody>
      </p:sp>
      <p:sp>
        <p:nvSpPr>
          <p:cNvPr id="3" name="Content Placeholder 2">
            <a:extLst>
              <a:ext uri="{FF2B5EF4-FFF2-40B4-BE49-F238E27FC236}">
                <a16:creationId xmlns:a16="http://schemas.microsoft.com/office/drawing/2014/main" id="{B8A5FF9C-325A-F561-FD07-E66954B46D25}"/>
              </a:ext>
            </a:extLst>
          </p:cNvPr>
          <p:cNvSpPr>
            <a:spLocks noGrp="1"/>
          </p:cNvSpPr>
          <p:nvPr>
            <p:ph idx="1"/>
          </p:nvPr>
        </p:nvSpPr>
        <p:spPr/>
        <p:txBody>
          <a:bodyPr/>
          <a:lstStyle/>
          <a:p>
            <a:r>
              <a:rPr lang="en-US" b="1" dirty="0"/>
              <a:t>Evidence-Based Therapies (Cochrane Review, 75 RCTs, 4507 patients):</a:t>
            </a:r>
            <a:endParaRPr lang="en-US" dirty="0"/>
          </a:p>
          <a:p>
            <a:pPr lvl="1"/>
            <a:r>
              <a:rPr lang="en-US" b="1" dirty="0"/>
              <a:t>Dialectical Behavior Therapy (DBT)</a:t>
            </a:r>
            <a:r>
              <a:rPr lang="en-US" dirty="0"/>
              <a:t>: Most studied; reduces self-harm, improves functioning</a:t>
            </a:r>
          </a:p>
          <a:p>
            <a:pPr lvl="1"/>
            <a:r>
              <a:rPr lang="en-US" b="1" dirty="0"/>
              <a:t>Mentalization-Based Therapy (MBT)</a:t>
            </a:r>
            <a:r>
              <a:rPr lang="en-US" dirty="0"/>
              <a:t>: Reduces self-harm, suicidality, depression</a:t>
            </a:r>
          </a:p>
          <a:p>
            <a:pPr lvl="1"/>
            <a:r>
              <a:rPr lang="en-US" b="1" dirty="0"/>
              <a:t>Good Psychiatric Management (GPM)</a:t>
            </a:r>
          </a:p>
          <a:p>
            <a:pPr lvl="1"/>
            <a:r>
              <a:rPr lang="en-US" b="1" dirty="0"/>
              <a:t>Schema-Focused Therapy</a:t>
            </a:r>
            <a:endParaRPr lang="en-US" dirty="0"/>
          </a:p>
          <a:p>
            <a:pPr lvl="1"/>
            <a:r>
              <a:rPr lang="en-US" b="1" dirty="0"/>
              <a:t>Transference-Focused Psychotherapy</a:t>
            </a:r>
            <a:endParaRPr lang="en-US" dirty="0"/>
          </a:p>
          <a:p>
            <a:endParaRPr lang="en-US" dirty="0"/>
          </a:p>
        </p:txBody>
      </p:sp>
      <p:sp>
        <p:nvSpPr>
          <p:cNvPr id="4" name="Rectangle 1">
            <a:extLst>
              <a:ext uri="{FF2B5EF4-FFF2-40B4-BE49-F238E27FC236}">
                <a16:creationId xmlns:a16="http://schemas.microsoft.com/office/drawing/2014/main" id="{A357F557-B0D9-C45B-2A68-68F19DC0931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C4C1C0"/>
                </a:solidFill>
                <a:effectLst/>
                <a:latin typeface="Schibsted Grotesk"/>
              </a:rPr>
              <a:t>4.</a:t>
            </a:r>
            <a:r>
              <a:rPr kumimoji="0" lang="en-US" altLang="en-US" sz="800" b="0" i="0" u="none" strike="noStrike" cap="none" normalizeH="0" baseline="0">
                <a:ln>
                  <a:noFill/>
                </a:ln>
                <a:solidFill>
                  <a:srgbClr val="E4643D"/>
                </a:solidFill>
                <a:effectLst/>
                <a:latin typeface="Schibsted Grotesk"/>
                <a:hlinkClick r:id="rId3"/>
              </a:rPr>
              <a:t>Personality Disorders.</a:t>
            </a:r>
            <a:endParaRPr kumimoji="0" lang="en-US" altLang="en-US" sz="800" b="0" i="0" u="none" strike="noStrike" cap="none" normalizeH="0" baseline="0">
              <a:ln>
                <a:noFill/>
              </a:ln>
              <a:solidFill>
                <a:srgbClr val="FAFAF9"/>
              </a:solidFill>
              <a:effectLst/>
              <a:latin typeface="Schibsted Grotes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AFAF9"/>
                </a:solidFill>
                <a:effectLst/>
                <a:latin typeface="Schibsted Grotesk"/>
              </a:rPr>
              <a:t>  </a:t>
            </a:r>
            <a:r>
              <a:rPr kumimoji="0" lang="en-US" altLang="en-US" sz="2500" b="0" i="0" u="none" strike="noStrike" cap="none" normalizeH="0" baseline="0">
                <a:ln>
                  <a:noFill/>
                </a:ln>
                <a:solidFill>
                  <a:srgbClr val="FAFAF9"/>
                </a:solidFill>
                <a:effectLst/>
                <a:latin typeface="Schibsted Grotesk"/>
              </a:rPr>
              <a:t>      </a:t>
            </a:r>
            <a:r>
              <a:rPr kumimoji="0" lang="en-US" altLang="en-US" sz="800" b="0" i="0" u="none" strike="noStrike" cap="none" normalizeH="0" baseline="0">
                <a:ln>
                  <a:noFill/>
                </a:ln>
                <a:solidFill>
                  <a:srgbClr val="FAFAF9"/>
                </a:solidFill>
                <a:effectLst/>
                <a:latin typeface="Schibsted Grotesk"/>
              </a:rPr>
              <a:t>The New England Journal of Medicine. 2022.</a:t>
            </a:r>
            <a:r>
              <a:rPr kumimoji="0" lang="en-US" altLang="en-US" sz="800" b="0" i="0" u="none" strike="noStrike" cap="none" normalizeH="0" baseline="0">
                <a:ln>
                  <a:noFill/>
                </a:ln>
                <a:solidFill>
                  <a:srgbClr val="C4C1C0"/>
                </a:solidFill>
                <a:effectLst/>
                <a:latin typeface="Schibsted Grotesk"/>
              </a:rPr>
              <a:t> Sharp C.</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C4C1C0"/>
                </a:solidFill>
                <a:effectLst/>
                <a:latin typeface="Schibsted Grotesk"/>
              </a:rPr>
              <a:t>9.</a:t>
            </a:r>
            <a:r>
              <a:rPr kumimoji="0" lang="en-US" altLang="en-US" sz="800" b="0" i="0" u="none" strike="noStrike" cap="none" normalizeH="0" baseline="0">
                <a:ln>
                  <a:noFill/>
                </a:ln>
                <a:solidFill>
                  <a:srgbClr val="E4643D"/>
                </a:solidFill>
                <a:effectLst/>
                <a:latin typeface="Schibsted Grotesk"/>
                <a:hlinkClick r:id="rId4"/>
              </a:rPr>
              <a:t>Borderline Personality Disorder: A Review.</a:t>
            </a:r>
            <a:endParaRPr kumimoji="0" lang="en-US" altLang="en-US" sz="800" b="0" i="0" u="none" strike="noStrike" cap="none" normalizeH="0" baseline="0">
              <a:ln>
                <a:noFill/>
              </a:ln>
              <a:solidFill>
                <a:srgbClr val="FAFAF9"/>
              </a:solidFill>
              <a:effectLst/>
              <a:latin typeface="Schibsted Grotes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AFAF9"/>
                </a:solidFill>
                <a:effectLst/>
                <a:latin typeface="Schibsted Grotesk"/>
              </a:rPr>
              <a:t>  </a:t>
            </a:r>
            <a:r>
              <a:rPr kumimoji="0" lang="en-US" altLang="en-US" sz="2500" b="0" i="0" u="none" strike="noStrike" cap="none" normalizeH="0" baseline="0">
                <a:ln>
                  <a:noFill/>
                </a:ln>
                <a:solidFill>
                  <a:srgbClr val="FAFAF9"/>
                </a:solidFill>
                <a:effectLst/>
                <a:latin typeface="Schibsted Grotesk"/>
              </a:rPr>
              <a:t>      </a:t>
            </a:r>
            <a:r>
              <a:rPr kumimoji="0" lang="en-US" altLang="en-US" sz="800" b="0" i="0" u="none" strike="noStrike" cap="none" normalizeH="0" baseline="0">
                <a:ln>
                  <a:noFill/>
                </a:ln>
                <a:solidFill>
                  <a:srgbClr val="FAFAF9"/>
                </a:solidFill>
                <a:effectLst/>
                <a:latin typeface="Schibsted Grotesk"/>
              </a:rPr>
              <a:t>The Journal of the American Medical Association. 2023.</a:t>
            </a:r>
            <a:r>
              <a:rPr kumimoji="0" lang="en-US" altLang="en-US" sz="800" b="0" i="0" u="none" strike="noStrike" cap="none" normalizeH="0" baseline="0">
                <a:ln>
                  <a:noFill/>
                </a:ln>
                <a:solidFill>
                  <a:srgbClr val="C4C1C0"/>
                </a:solidFill>
                <a:effectLst/>
                <a:latin typeface="Schibsted Grotesk"/>
              </a:rPr>
              <a:t> Leichsenring F, Heim N, Leweke F, et 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05784EB1-416D-4C99-A352-783DE20536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 y="-381000"/>
            <a:ext cx="4064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2A8D8C46-B02C-6F5E-C948-109753DE7C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0" y="122238"/>
            <a:ext cx="406400" cy="40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551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E15A9-F69D-FD46-86B8-B88719D96AD3}"/>
              </a:ext>
            </a:extLst>
          </p:cNvPr>
          <p:cNvSpPr>
            <a:spLocks noGrp="1"/>
          </p:cNvSpPr>
          <p:nvPr>
            <p:ph type="title"/>
          </p:nvPr>
        </p:nvSpPr>
        <p:spPr/>
        <p:txBody>
          <a:bodyPr/>
          <a:lstStyle/>
          <a:p>
            <a:r>
              <a:rPr lang="en-US" dirty="0"/>
              <a:t>Common Characteristics of ALL Effective BPD Treatments</a:t>
            </a:r>
          </a:p>
        </p:txBody>
      </p:sp>
      <p:sp>
        <p:nvSpPr>
          <p:cNvPr id="3" name="Content Placeholder 2">
            <a:extLst>
              <a:ext uri="{FF2B5EF4-FFF2-40B4-BE49-F238E27FC236}">
                <a16:creationId xmlns:a16="http://schemas.microsoft.com/office/drawing/2014/main" id="{59C09C26-63FB-94BD-5432-5278BC29AEE8}"/>
              </a:ext>
            </a:extLst>
          </p:cNvPr>
          <p:cNvSpPr>
            <a:spLocks noGrp="1"/>
          </p:cNvSpPr>
          <p:nvPr>
            <p:ph idx="1"/>
          </p:nvPr>
        </p:nvSpPr>
        <p:spPr>
          <a:xfrm>
            <a:off x="838200" y="1825625"/>
            <a:ext cx="11214100" cy="4351338"/>
          </a:xfrm>
        </p:spPr>
        <p:txBody>
          <a:bodyPr>
            <a:normAutofit/>
          </a:bodyPr>
          <a:lstStyle/>
          <a:p>
            <a:pPr marL="0" indent="0">
              <a:buNone/>
            </a:pPr>
            <a:r>
              <a:rPr lang="en-US" dirty="0"/>
              <a:t>Effective treatments share </a:t>
            </a:r>
            <a:r>
              <a:rPr lang="en-US" b="1" dirty="0"/>
              <a:t>common features</a:t>
            </a:r>
            <a:r>
              <a:rPr lang="en-US" dirty="0"/>
              <a:t>:</a:t>
            </a:r>
          </a:p>
          <a:p>
            <a:pPr marL="0" indent="0">
              <a:buNone/>
            </a:pPr>
            <a:endParaRPr lang="en-US" dirty="0"/>
          </a:p>
          <a:p>
            <a:r>
              <a:rPr lang="en-US" b="1" dirty="0"/>
              <a:t>Structured, coherent treatment framework </a:t>
            </a:r>
            <a:r>
              <a:rPr lang="en-US" dirty="0"/>
              <a:t>with psychoeducation, clear goals and predictable approach</a:t>
            </a:r>
            <a:r>
              <a:rPr lang="en-US" b="1" dirty="0"/>
              <a:t> </a:t>
            </a:r>
          </a:p>
          <a:p>
            <a:r>
              <a:rPr lang="en-US" b="1" dirty="0"/>
              <a:t>Focus on affect</a:t>
            </a:r>
            <a:r>
              <a:rPr lang="en-US" dirty="0"/>
              <a:t> - emotion regulation as central to treatment</a:t>
            </a:r>
          </a:p>
          <a:p>
            <a:r>
              <a:rPr lang="en-US" b="1" dirty="0"/>
              <a:t>Therapist is active and engaged</a:t>
            </a:r>
            <a:r>
              <a:rPr lang="en-US" dirty="0"/>
              <a:t> - responsive, validating, not passive</a:t>
            </a:r>
          </a:p>
          <a:p>
            <a:r>
              <a:rPr lang="en-US" b="1" dirty="0"/>
              <a:t>Attention to the therapeutic relationship</a:t>
            </a:r>
            <a:endParaRPr lang="en-US" dirty="0"/>
          </a:p>
          <a:p>
            <a:pPr marL="0" indent="0">
              <a:buNone/>
            </a:pPr>
            <a:endParaRPr lang="en-US" dirty="0"/>
          </a:p>
        </p:txBody>
      </p:sp>
    </p:spTree>
    <p:extLst>
      <p:ext uri="{BB962C8B-B14F-4D97-AF65-F5344CB8AC3E}">
        <p14:creationId xmlns:p14="http://schemas.microsoft.com/office/powerpoint/2010/main" val="3684332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E2346-9EAC-06C6-9A63-9EBF94137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A3AE7-F209-A249-2EF2-E8F39AD470CE}"/>
              </a:ext>
            </a:extLst>
          </p:cNvPr>
          <p:cNvSpPr>
            <a:spLocks noGrp="1"/>
          </p:cNvSpPr>
          <p:nvPr>
            <p:ph type="title"/>
          </p:nvPr>
        </p:nvSpPr>
        <p:spPr/>
        <p:txBody>
          <a:bodyPr/>
          <a:lstStyle/>
          <a:p>
            <a:r>
              <a:rPr lang="en-US" dirty="0"/>
              <a:t>Prognosis</a:t>
            </a:r>
          </a:p>
        </p:txBody>
      </p:sp>
      <p:sp>
        <p:nvSpPr>
          <p:cNvPr id="3" name="Content Placeholder 2">
            <a:extLst>
              <a:ext uri="{FF2B5EF4-FFF2-40B4-BE49-F238E27FC236}">
                <a16:creationId xmlns:a16="http://schemas.microsoft.com/office/drawing/2014/main" id="{403D0D45-FB29-4D24-3E15-4712F31CC872}"/>
              </a:ext>
            </a:extLst>
          </p:cNvPr>
          <p:cNvSpPr>
            <a:spLocks noGrp="1"/>
          </p:cNvSpPr>
          <p:nvPr>
            <p:ph idx="1"/>
          </p:nvPr>
        </p:nvSpPr>
        <p:spPr/>
        <p:txBody>
          <a:bodyPr>
            <a:normAutofit/>
          </a:bodyPr>
          <a:lstStyle/>
          <a:p>
            <a:r>
              <a:rPr lang="en-US" b="1" dirty="0"/>
              <a:t>Suicide Rates:</a:t>
            </a:r>
            <a:r>
              <a:rPr lang="en-US" dirty="0"/>
              <a:t> </a:t>
            </a:r>
          </a:p>
          <a:p>
            <a:pPr lvl="1"/>
            <a:r>
              <a:rPr lang="en-US" b="1" dirty="0"/>
              <a:t>4-6%</a:t>
            </a:r>
            <a:r>
              <a:rPr lang="en-US" dirty="0"/>
              <a:t> over long-term follow-up (lower than earlier estimates of 8-10%)</a:t>
            </a:r>
          </a:p>
          <a:p>
            <a:pPr lvl="1"/>
            <a:r>
              <a:rPr lang="en-US" dirty="0"/>
              <a:t>Still significantly elevated compared to general population</a:t>
            </a:r>
          </a:p>
          <a:p>
            <a:r>
              <a:rPr lang="en-US" b="1" dirty="0"/>
              <a:t>Functional Recovery:</a:t>
            </a:r>
            <a:r>
              <a:rPr lang="en-US" dirty="0"/>
              <a:t> </a:t>
            </a:r>
          </a:p>
          <a:p>
            <a:pPr lvl="1"/>
            <a:r>
              <a:rPr lang="en-US" b="1" dirty="0"/>
              <a:t>50%</a:t>
            </a:r>
            <a:r>
              <a:rPr lang="en-US" dirty="0"/>
              <a:t> achieve full recovery (remission + good functioning) over 10 years</a:t>
            </a:r>
          </a:p>
          <a:p>
            <a:pPr lvl="1"/>
            <a:r>
              <a:rPr lang="en-US" b="1" dirty="0"/>
              <a:t>Functional impairment often persists</a:t>
            </a:r>
            <a:r>
              <a:rPr lang="en-US" dirty="0"/>
              <a:t> even after symptom remission</a:t>
            </a:r>
          </a:p>
          <a:p>
            <a:pPr lvl="1"/>
            <a:r>
              <a:rPr lang="en-US" dirty="0"/>
              <a:t>Social functioning varies over time and is highly associated with symptomatic status</a:t>
            </a:r>
          </a:p>
          <a:p>
            <a:endParaRPr lang="en-US" dirty="0"/>
          </a:p>
        </p:txBody>
      </p:sp>
    </p:spTree>
    <p:extLst>
      <p:ext uri="{BB962C8B-B14F-4D97-AF65-F5344CB8AC3E}">
        <p14:creationId xmlns:p14="http://schemas.microsoft.com/office/powerpoint/2010/main" val="139776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Personality Disorders</a:t>
            </a:r>
          </a:p>
        </p:txBody>
      </p:sp>
      <p:sp>
        <p:nvSpPr>
          <p:cNvPr id="5" name="Subtitle 4">
            <a:extLst>
              <a:ext uri="{FF2B5EF4-FFF2-40B4-BE49-F238E27FC236}">
                <a16:creationId xmlns:a16="http://schemas.microsoft.com/office/drawing/2014/main" id="{B726E077-7F87-25A4-2BFC-E572B606533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2949989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EA9A-2053-8348-0CBD-66CA4567FD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F3A29F-1F20-5A96-E34A-41AB59655F4D}"/>
              </a:ext>
            </a:extLst>
          </p:cNvPr>
          <p:cNvSpPr>
            <a:spLocks noGrp="1"/>
          </p:cNvSpPr>
          <p:nvPr>
            <p:ph idx="1"/>
          </p:nvPr>
        </p:nvSpPr>
        <p:spPr/>
        <p:txBody>
          <a:bodyPr>
            <a:normAutofit/>
          </a:bodyPr>
          <a:lstStyle/>
          <a:p>
            <a:pPr marL="0" indent="0" algn="ctr">
              <a:buNone/>
            </a:pPr>
            <a:endParaRPr lang="en-US" sz="6000" dirty="0"/>
          </a:p>
          <a:p>
            <a:pPr marL="0" indent="0" algn="ctr">
              <a:buNone/>
            </a:pPr>
            <a:r>
              <a:rPr lang="en-US" sz="6000" dirty="0"/>
              <a:t>Thank you!</a:t>
            </a:r>
          </a:p>
        </p:txBody>
      </p:sp>
    </p:spTree>
    <p:extLst>
      <p:ext uri="{BB962C8B-B14F-4D97-AF65-F5344CB8AC3E}">
        <p14:creationId xmlns:p14="http://schemas.microsoft.com/office/powerpoint/2010/main" val="2260193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7F46-D3DC-8715-ED9E-0ABEAA7BC0BD}"/>
              </a:ext>
            </a:extLst>
          </p:cNvPr>
          <p:cNvSpPr>
            <a:spLocks noGrp="1"/>
          </p:cNvSpPr>
          <p:nvPr>
            <p:ph type="title"/>
          </p:nvPr>
        </p:nvSpPr>
        <p:spPr/>
        <p:txBody>
          <a:bodyPr/>
          <a:lstStyle/>
          <a:p>
            <a:r>
              <a:rPr lang="en-US" dirty="0"/>
              <a:t>Common misconceptions </a:t>
            </a:r>
          </a:p>
        </p:txBody>
      </p:sp>
      <p:sp>
        <p:nvSpPr>
          <p:cNvPr id="3" name="Content Placeholder 2">
            <a:extLst>
              <a:ext uri="{FF2B5EF4-FFF2-40B4-BE49-F238E27FC236}">
                <a16:creationId xmlns:a16="http://schemas.microsoft.com/office/drawing/2014/main" id="{1FE3159F-59FF-8F0D-0734-29FDE75E0326}"/>
              </a:ext>
            </a:extLst>
          </p:cNvPr>
          <p:cNvSpPr>
            <a:spLocks noGrp="1"/>
          </p:cNvSpPr>
          <p:nvPr>
            <p:ph idx="1"/>
          </p:nvPr>
        </p:nvSpPr>
        <p:spPr/>
        <p:txBody>
          <a:bodyPr/>
          <a:lstStyle/>
          <a:p>
            <a:r>
              <a:rPr lang="en-US" dirty="0"/>
              <a:t>They're just manipulating us for attention.”</a:t>
            </a:r>
          </a:p>
          <a:p>
            <a:r>
              <a:rPr lang="en-US" dirty="0"/>
              <a:t>"BPD is untreatable.”</a:t>
            </a:r>
          </a:p>
          <a:p>
            <a:r>
              <a:rPr lang="en-US" dirty="0"/>
              <a:t>"Self-harm means they're suicidal.”</a:t>
            </a:r>
          </a:p>
          <a:p>
            <a:r>
              <a:rPr lang="en-US" dirty="0"/>
              <a:t>"Hospitalization is always the answer.”</a:t>
            </a:r>
          </a:p>
          <a:p>
            <a:r>
              <a:rPr lang="en-US" dirty="0"/>
              <a:t>"Medications will fix this.”</a:t>
            </a:r>
          </a:p>
          <a:p>
            <a:r>
              <a:rPr lang="en-US" dirty="0"/>
              <a:t>"They're just being difficult."</a:t>
            </a:r>
          </a:p>
        </p:txBody>
      </p:sp>
    </p:spTree>
    <p:extLst>
      <p:ext uri="{BB962C8B-B14F-4D97-AF65-F5344CB8AC3E}">
        <p14:creationId xmlns:p14="http://schemas.microsoft.com/office/powerpoint/2010/main" val="4109785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8A7A156-C44D-B66C-1507-B7474E76C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08170-F0DF-6E88-D118-2262F3C4050F}"/>
              </a:ext>
            </a:extLst>
          </p:cNvPr>
          <p:cNvSpPr>
            <a:spLocks noGrp="1"/>
          </p:cNvSpPr>
          <p:nvPr>
            <p:ph type="title"/>
          </p:nvPr>
        </p:nvSpPr>
        <p:spPr/>
        <p:txBody>
          <a:bodyPr/>
          <a:lstStyle/>
          <a:p>
            <a:r>
              <a:rPr lang="en-US" dirty="0"/>
              <a:t>Common triggers</a:t>
            </a:r>
          </a:p>
        </p:txBody>
      </p:sp>
      <p:sp>
        <p:nvSpPr>
          <p:cNvPr id="3" name="Content Placeholder 2">
            <a:extLst>
              <a:ext uri="{FF2B5EF4-FFF2-40B4-BE49-F238E27FC236}">
                <a16:creationId xmlns:a16="http://schemas.microsoft.com/office/drawing/2014/main" id="{CB85434C-DA62-4E62-F92E-CF994FCEBC5C}"/>
              </a:ext>
            </a:extLst>
          </p:cNvPr>
          <p:cNvSpPr>
            <a:spLocks noGrp="1"/>
          </p:cNvSpPr>
          <p:nvPr>
            <p:ph idx="1"/>
          </p:nvPr>
        </p:nvSpPr>
        <p:spPr/>
        <p:txBody>
          <a:bodyPr/>
          <a:lstStyle/>
          <a:p>
            <a:r>
              <a:rPr lang="en-US" dirty="0"/>
              <a:t>Perceived rejection or abandonment</a:t>
            </a:r>
          </a:p>
          <a:p>
            <a:r>
              <a:rPr lang="en-US" dirty="0"/>
              <a:t>Interpersonal conflict</a:t>
            </a:r>
          </a:p>
          <a:p>
            <a:r>
              <a:rPr lang="en-US" dirty="0"/>
              <a:t>Feeling misunderstood or invalidated</a:t>
            </a:r>
          </a:p>
          <a:p>
            <a:r>
              <a:rPr lang="en-US" dirty="0"/>
              <a:t>Changes in routine or expectations</a:t>
            </a:r>
          </a:p>
          <a:p>
            <a:r>
              <a:rPr lang="en-US" dirty="0"/>
              <a:t>End of a relationship or interaction</a:t>
            </a:r>
          </a:p>
          <a:p>
            <a:pPr marL="0" indent="0">
              <a:buNone/>
            </a:pPr>
            <a:endParaRPr lang="en-US" dirty="0"/>
          </a:p>
          <a:p>
            <a:pPr marL="0" indent="0">
              <a:buNone/>
            </a:pPr>
            <a:r>
              <a:rPr lang="en-US" dirty="0"/>
              <a:t>These behaviors are </a:t>
            </a:r>
            <a:r>
              <a:rPr lang="en-US" b="1" dirty="0"/>
              <a:t>not manipulative choices. </a:t>
            </a:r>
            <a:r>
              <a:rPr lang="en-US" dirty="0"/>
              <a:t>They reflect genuine emotional dysregulation and fear.</a:t>
            </a:r>
          </a:p>
        </p:txBody>
      </p:sp>
    </p:spTree>
    <p:extLst>
      <p:ext uri="{BB962C8B-B14F-4D97-AF65-F5344CB8AC3E}">
        <p14:creationId xmlns:p14="http://schemas.microsoft.com/office/powerpoint/2010/main" val="3476271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7" name="Title 1"/>
          <p:cNvSpPr>
            <a:spLocks noGrp="1"/>
          </p:cNvSpPr>
          <p:nvPr>
            <p:ph type="title"/>
          </p:nvPr>
        </p:nvSpPr>
        <p:spPr/>
        <p:txBody>
          <a:bodyPr>
            <a:normAutofit/>
          </a:bodyPr>
          <a:lstStyle/>
          <a:p>
            <a:pPr eaLnBrk="1" hangingPunct="1"/>
            <a:r>
              <a:rPr lang="en-US" altLang="en-US" dirty="0">
                <a:cs typeface="Times New Roman" panose="02020603050405020304" pitchFamily="18" charset="0"/>
              </a:rPr>
              <a:t>What are Personality Disorders?</a:t>
            </a:r>
          </a:p>
        </p:txBody>
      </p:sp>
      <p:sp>
        <p:nvSpPr>
          <p:cNvPr id="67586" name="Content Placeholder 2"/>
          <p:cNvSpPr>
            <a:spLocks noGrp="1"/>
          </p:cNvSpPr>
          <p:nvPr>
            <p:ph idx="1"/>
          </p:nvPr>
        </p:nvSpPr>
        <p:spPr/>
        <p:txBody>
          <a:bodyPr>
            <a:normAutofit/>
          </a:bodyPr>
          <a:lstStyle/>
          <a:p>
            <a:r>
              <a:rPr lang="en-US" sz="2400" dirty="0"/>
              <a:t>5 trait domains:</a:t>
            </a:r>
          </a:p>
          <a:p>
            <a:pPr lvl="1"/>
            <a:r>
              <a:rPr lang="en-US" b="1" dirty="0"/>
              <a:t>Negative affectivity</a:t>
            </a:r>
            <a:r>
              <a:rPr lang="en-US" dirty="0"/>
              <a:t> (emotional instability, anxiety)</a:t>
            </a:r>
          </a:p>
          <a:p>
            <a:pPr lvl="1"/>
            <a:r>
              <a:rPr lang="en-US" b="1" dirty="0"/>
              <a:t>Detachment</a:t>
            </a:r>
            <a:r>
              <a:rPr lang="en-US" dirty="0"/>
              <a:t> (social withdrawal, emotional coldness)</a:t>
            </a:r>
          </a:p>
          <a:p>
            <a:pPr lvl="1"/>
            <a:r>
              <a:rPr lang="en-US" b="1" dirty="0" err="1"/>
              <a:t>Dissociality</a:t>
            </a:r>
            <a:r>
              <a:rPr lang="en-US" dirty="0"/>
              <a:t> (lack of empathy, callousness)</a:t>
            </a:r>
          </a:p>
          <a:p>
            <a:pPr lvl="1"/>
            <a:r>
              <a:rPr lang="en-US" b="1" dirty="0"/>
              <a:t>Disinhibition</a:t>
            </a:r>
            <a:r>
              <a:rPr lang="en-US" dirty="0"/>
              <a:t> (impulsivity, recklessness)</a:t>
            </a:r>
          </a:p>
          <a:p>
            <a:pPr lvl="1"/>
            <a:r>
              <a:rPr lang="en-US" b="1" dirty="0" err="1"/>
              <a:t>Anankastia</a:t>
            </a:r>
            <a:r>
              <a:rPr lang="en-US" dirty="0"/>
              <a:t> (perfectionism, rigidity)</a:t>
            </a:r>
          </a:p>
          <a:p>
            <a:pPr marL="0" indent="0">
              <a:buNone/>
            </a:pPr>
            <a:endParaRPr lang="en-US" dirty="0"/>
          </a:p>
          <a:p>
            <a:pPr marL="342900" lvl="1" indent="-342900"/>
            <a:endParaRPr lang="en-US" altLang="en-US" dirty="0"/>
          </a:p>
        </p:txBody>
      </p:sp>
    </p:spTree>
    <p:extLst>
      <p:ext uri="{BB962C8B-B14F-4D97-AF65-F5344CB8AC3E}">
        <p14:creationId xmlns:p14="http://schemas.microsoft.com/office/powerpoint/2010/main" val="121158901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342B-4F70-82BB-369F-2EA09428E823}"/>
              </a:ext>
            </a:extLst>
          </p:cNvPr>
          <p:cNvSpPr>
            <a:spLocks noGrp="1"/>
          </p:cNvSpPr>
          <p:nvPr>
            <p:ph type="title"/>
          </p:nvPr>
        </p:nvSpPr>
        <p:spPr/>
        <p:txBody>
          <a:bodyPr/>
          <a:lstStyle/>
          <a:p>
            <a:r>
              <a:rPr lang="en-US" dirty="0"/>
              <a:t>5 Pearls</a:t>
            </a:r>
          </a:p>
        </p:txBody>
      </p:sp>
      <p:sp>
        <p:nvSpPr>
          <p:cNvPr id="3" name="Content Placeholder 2">
            <a:extLst>
              <a:ext uri="{FF2B5EF4-FFF2-40B4-BE49-F238E27FC236}">
                <a16:creationId xmlns:a16="http://schemas.microsoft.com/office/drawing/2014/main" id="{45FDBD30-3407-C316-636F-E4320BD4D8D2}"/>
              </a:ext>
            </a:extLst>
          </p:cNvPr>
          <p:cNvSpPr>
            <a:spLocks noGrp="1"/>
          </p:cNvSpPr>
          <p:nvPr>
            <p:ph idx="1"/>
          </p:nvPr>
        </p:nvSpPr>
        <p:spPr/>
        <p:txBody>
          <a:bodyPr/>
          <a:lstStyle/>
          <a:p>
            <a:r>
              <a:rPr lang="en-US" dirty="0"/>
              <a:t>The behavior is not personal and is not a choice</a:t>
            </a:r>
          </a:p>
          <a:p>
            <a:r>
              <a:rPr lang="en-US" dirty="0"/>
              <a:t>Your calm is the most powerful tool you have</a:t>
            </a:r>
          </a:p>
          <a:p>
            <a:r>
              <a:rPr lang="en-US" dirty="0"/>
              <a:t>Self-harm and suicidal behavior doesn’t always mean an intent to die</a:t>
            </a:r>
          </a:p>
          <a:p>
            <a:r>
              <a:rPr lang="en-US" dirty="0"/>
              <a:t>Start with validation</a:t>
            </a:r>
          </a:p>
          <a:p>
            <a:r>
              <a:rPr lang="en-US" dirty="0"/>
              <a:t>Frequent contacts are not frequent failures</a:t>
            </a:r>
          </a:p>
          <a:p>
            <a:endParaRPr lang="en-US" dirty="0"/>
          </a:p>
          <a:p>
            <a:endParaRPr lang="en-US" dirty="0"/>
          </a:p>
        </p:txBody>
      </p:sp>
    </p:spTree>
    <p:extLst>
      <p:ext uri="{BB962C8B-B14F-4D97-AF65-F5344CB8AC3E}">
        <p14:creationId xmlns:p14="http://schemas.microsoft.com/office/powerpoint/2010/main" val="2695901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E91C-25B6-8602-9A8C-FA660CAB83F3}"/>
              </a:ext>
            </a:extLst>
          </p:cNvPr>
          <p:cNvSpPr>
            <a:spLocks noGrp="1"/>
          </p:cNvSpPr>
          <p:nvPr>
            <p:ph type="title"/>
          </p:nvPr>
        </p:nvSpPr>
        <p:spPr/>
        <p:txBody>
          <a:bodyPr/>
          <a:lstStyle/>
          <a:p>
            <a:r>
              <a:rPr lang="en-US" dirty="0"/>
              <a:t>Action steps</a:t>
            </a:r>
          </a:p>
        </p:txBody>
      </p:sp>
      <p:sp>
        <p:nvSpPr>
          <p:cNvPr id="3" name="Content Placeholder 2">
            <a:extLst>
              <a:ext uri="{FF2B5EF4-FFF2-40B4-BE49-F238E27FC236}">
                <a16:creationId xmlns:a16="http://schemas.microsoft.com/office/drawing/2014/main" id="{2EDD3946-BD88-322B-7C27-D24F53B80BF7}"/>
              </a:ext>
            </a:extLst>
          </p:cNvPr>
          <p:cNvSpPr>
            <a:spLocks noGrp="1"/>
          </p:cNvSpPr>
          <p:nvPr>
            <p:ph idx="1"/>
          </p:nvPr>
        </p:nvSpPr>
        <p:spPr/>
        <p:txBody>
          <a:bodyPr/>
          <a:lstStyle/>
          <a:p>
            <a:pPr marL="514350" indent="-514350">
              <a:buFont typeface="+mj-lt"/>
              <a:buAutoNum type="arabicPeriod"/>
            </a:pPr>
            <a:r>
              <a:rPr lang="en-US" dirty="0"/>
              <a:t>regulate yourself before anything else</a:t>
            </a:r>
          </a:p>
          <a:p>
            <a:pPr marL="514350" indent="-514350">
              <a:buFont typeface="+mj-lt"/>
              <a:buAutoNum type="arabicPeriod"/>
            </a:pPr>
            <a:r>
              <a:rPr lang="en-US" dirty="0"/>
              <a:t>validate before you intervene</a:t>
            </a:r>
          </a:p>
          <a:p>
            <a:pPr marL="514350" indent="-514350">
              <a:buFont typeface="+mj-lt"/>
              <a:buAutoNum type="arabicPeriod"/>
            </a:pPr>
            <a:r>
              <a:rPr lang="en-US" dirty="0"/>
              <a:t>be consistent and structured</a:t>
            </a:r>
          </a:p>
          <a:p>
            <a:pPr marL="514350" indent="-514350">
              <a:buFont typeface="+mj-lt"/>
              <a:buAutoNum type="arabicPeriod"/>
            </a:pPr>
            <a:r>
              <a:rPr lang="en-US" dirty="0"/>
              <a:t>avoid the common escalation traps</a:t>
            </a:r>
          </a:p>
          <a:p>
            <a:pPr marL="514350" indent="-514350">
              <a:buFont typeface="+mj-lt"/>
              <a:buAutoNum type="arabicPeriod"/>
            </a:pPr>
            <a:r>
              <a:rPr lang="en-US" dirty="0"/>
              <a:t>hand off well</a:t>
            </a: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99361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E1DCD17-8094-FA4A-6DA7-C7809F3D36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70C83-3C5B-D66F-CA2C-3880E8C83FBF}"/>
              </a:ext>
            </a:extLst>
          </p:cNvPr>
          <p:cNvSpPr>
            <a:spLocks noGrp="1"/>
          </p:cNvSpPr>
          <p:nvPr>
            <p:ph type="title"/>
          </p:nvPr>
        </p:nvSpPr>
        <p:spPr/>
        <p:txBody>
          <a:bodyPr>
            <a:normAutofit/>
          </a:bodyPr>
          <a:lstStyle/>
          <a:p>
            <a:r>
              <a:rPr lang="en-US" b="1" dirty="0"/>
              <a:t>NSSI vs. Suicide Attempts</a:t>
            </a:r>
            <a:endParaRPr lang="en-US" dirty="0"/>
          </a:p>
        </p:txBody>
      </p:sp>
      <p:graphicFrame>
        <p:nvGraphicFramePr>
          <p:cNvPr id="6" name="Content Placeholder 5">
            <a:extLst>
              <a:ext uri="{FF2B5EF4-FFF2-40B4-BE49-F238E27FC236}">
                <a16:creationId xmlns:a16="http://schemas.microsoft.com/office/drawing/2014/main" id="{84A975E0-7BA4-C9CF-8245-86D34F4D519A}"/>
              </a:ext>
            </a:extLst>
          </p:cNvPr>
          <p:cNvGraphicFramePr>
            <a:graphicFrameLocks noGrp="1"/>
          </p:cNvGraphicFramePr>
          <p:nvPr>
            <p:ph idx="1"/>
          </p:nvPr>
        </p:nvGraphicFramePr>
        <p:xfrm>
          <a:off x="838200" y="1970723"/>
          <a:ext cx="10515600" cy="4358640"/>
        </p:xfrm>
        <a:graphic>
          <a:graphicData uri="http://schemas.openxmlformats.org/drawingml/2006/table">
            <a:tbl>
              <a:tblPr firstRow="1" bandRow="1">
                <a:tableStyleId>{5C22544A-7EE6-4342-B048-85BDC9FD1C3A}</a:tableStyleId>
              </a:tblPr>
              <a:tblGrid>
                <a:gridCol w="2692401">
                  <a:extLst>
                    <a:ext uri="{9D8B030D-6E8A-4147-A177-3AD203B41FA5}">
                      <a16:colId xmlns:a16="http://schemas.microsoft.com/office/drawing/2014/main" val="3047285296"/>
                    </a:ext>
                  </a:extLst>
                </a:gridCol>
                <a:gridCol w="3784601">
                  <a:extLst>
                    <a:ext uri="{9D8B030D-6E8A-4147-A177-3AD203B41FA5}">
                      <a16:colId xmlns:a16="http://schemas.microsoft.com/office/drawing/2014/main" val="2253331299"/>
                    </a:ext>
                  </a:extLst>
                </a:gridCol>
                <a:gridCol w="4038598">
                  <a:extLst>
                    <a:ext uri="{9D8B030D-6E8A-4147-A177-3AD203B41FA5}">
                      <a16:colId xmlns:a16="http://schemas.microsoft.com/office/drawing/2014/main" val="1011438751"/>
                    </a:ext>
                  </a:extLst>
                </a:gridCol>
              </a:tblGrid>
              <a:tr h="577313">
                <a:tc>
                  <a:txBody>
                    <a:bodyPr/>
                    <a:lstStyle/>
                    <a:p>
                      <a:r>
                        <a:rPr lang="en-US" sz="3200" dirty="0"/>
                        <a:t>Feature</a:t>
                      </a:r>
                    </a:p>
                  </a:txBody>
                  <a:tcPr/>
                </a:tc>
                <a:tc>
                  <a:txBody>
                    <a:bodyPr/>
                    <a:lstStyle/>
                    <a:p>
                      <a:r>
                        <a:rPr lang="en-US" sz="3200" dirty="0"/>
                        <a:t>NSSI</a:t>
                      </a:r>
                    </a:p>
                  </a:txBody>
                  <a:tcPr/>
                </a:tc>
                <a:tc>
                  <a:txBody>
                    <a:bodyPr/>
                    <a:lstStyle/>
                    <a:p>
                      <a:r>
                        <a:rPr lang="en-US" sz="3200" dirty="0"/>
                        <a:t>Suicide Attempt</a:t>
                      </a:r>
                    </a:p>
                  </a:txBody>
                  <a:tcPr/>
                </a:tc>
                <a:extLst>
                  <a:ext uri="{0D108BD9-81ED-4DB2-BD59-A6C34878D82A}">
                    <a16:rowId xmlns:a16="http://schemas.microsoft.com/office/drawing/2014/main" val="3894239923"/>
                  </a:ext>
                </a:extLst>
              </a:tr>
              <a:tr h="962383">
                <a:tc>
                  <a:txBody>
                    <a:bodyPr/>
                    <a:lstStyle/>
                    <a:p>
                      <a:r>
                        <a:rPr lang="en-US" sz="3200" dirty="0"/>
                        <a:t>Intent</a:t>
                      </a:r>
                    </a:p>
                  </a:txBody>
                  <a:tcPr/>
                </a:tc>
                <a:tc>
                  <a:txBody>
                    <a:bodyPr/>
                    <a:lstStyle/>
                    <a:p>
                      <a:r>
                        <a:rPr lang="en-US" sz="3200" dirty="0"/>
                        <a:t>Relief from distress, “feeling real"</a:t>
                      </a:r>
                    </a:p>
                  </a:txBody>
                  <a:tcPr/>
                </a:tc>
                <a:tc>
                  <a:txBody>
                    <a:bodyPr/>
                    <a:lstStyle/>
                    <a:p>
                      <a:r>
                        <a:rPr lang="en-US" sz="3200" dirty="0"/>
                        <a:t>Wish to die</a:t>
                      </a:r>
                    </a:p>
                  </a:txBody>
                  <a:tcPr/>
                </a:tc>
                <a:extLst>
                  <a:ext uri="{0D108BD9-81ED-4DB2-BD59-A6C34878D82A}">
                    <a16:rowId xmlns:a16="http://schemas.microsoft.com/office/drawing/2014/main" val="1178854564"/>
                  </a:ext>
                </a:extLst>
              </a:tr>
              <a:tr h="962383">
                <a:tc>
                  <a:txBody>
                    <a:bodyPr/>
                    <a:lstStyle/>
                    <a:p>
                      <a:r>
                        <a:rPr lang="en-US" sz="3200" dirty="0"/>
                        <a:t>Function</a:t>
                      </a:r>
                    </a:p>
                  </a:txBody>
                  <a:tcPr/>
                </a:tc>
                <a:tc>
                  <a:txBody>
                    <a:bodyPr/>
                    <a:lstStyle/>
                    <a:p>
                      <a:r>
                        <a:rPr lang="en-US" sz="3200" dirty="0"/>
                        <a:t>Emotion regulation, self-punishment</a:t>
                      </a:r>
                    </a:p>
                  </a:txBody>
                  <a:tcPr/>
                </a:tc>
                <a:tc>
                  <a:txBody>
                    <a:bodyPr/>
                    <a:lstStyle/>
                    <a:p>
                      <a:r>
                        <a:rPr lang="en-US" sz="3200" dirty="0"/>
                        <a:t>Escape from life</a:t>
                      </a:r>
                    </a:p>
                  </a:txBody>
                  <a:tcPr/>
                </a:tc>
                <a:extLst>
                  <a:ext uri="{0D108BD9-81ED-4DB2-BD59-A6C34878D82A}">
                    <a16:rowId xmlns:a16="http://schemas.microsoft.com/office/drawing/2014/main" val="2767507711"/>
                  </a:ext>
                </a:extLst>
              </a:tr>
              <a:tr h="962383">
                <a:tc>
                  <a:txBody>
                    <a:bodyPr/>
                    <a:lstStyle/>
                    <a:p>
                      <a:r>
                        <a:rPr lang="en-US" sz="3200" dirty="0"/>
                        <a:t>Lethality</a:t>
                      </a:r>
                    </a:p>
                  </a:txBody>
                  <a:tcPr/>
                </a:tc>
                <a:tc>
                  <a:txBody>
                    <a:bodyPr/>
                    <a:lstStyle/>
                    <a:p>
                      <a:r>
                        <a:rPr lang="en-US" sz="3200" dirty="0"/>
                        <a:t>Usually low (cutting, burning)</a:t>
                      </a:r>
                    </a:p>
                  </a:txBody>
                  <a:tcPr/>
                </a:tc>
                <a:tc>
                  <a:txBody>
                    <a:bodyPr/>
                    <a:lstStyle/>
                    <a:p>
                      <a:r>
                        <a:rPr lang="en-US" sz="3200" dirty="0"/>
                        <a:t>Variable to high</a:t>
                      </a:r>
                    </a:p>
                  </a:txBody>
                  <a:tcPr/>
                </a:tc>
                <a:extLst>
                  <a:ext uri="{0D108BD9-81ED-4DB2-BD59-A6C34878D82A}">
                    <a16:rowId xmlns:a16="http://schemas.microsoft.com/office/drawing/2014/main" val="4212054275"/>
                  </a:ext>
                </a:extLst>
              </a:tr>
              <a:tr h="577313">
                <a:tc>
                  <a:txBody>
                    <a:bodyPr/>
                    <a:lstStyle/>
                    <a:p>
                      <a:r>
                        <a:rPr lang="en-US" sz="3200" dirty="0"/>
                        <a:t>Frequency</a:t>
                      </a:r>
                    </a:p>
                  </a:txBody>
                  <a:tcPr/>
                </a:tc>
                <a:tc>
                  <a:txBody>
                    <a:bodyPr/>
                    <a:lstStyle/>
                    <a:p>
                      <a:r>
                        <a:rPr lang="en-US" sz="3200" dirty="0"/>
                        <a:t>Often repetitive </a:t>
                      </a:r>
                    </a:p>
                  </a:txBody>
                  <a:tcPr/>
                </a:tc>
                <a:tc>
                  <a:txBody>
                    <a:bodyPr/>
                    <a:lstStyle/>
                    <a:p>
                      <a:r>
                        <a:rPr lang="en-US" sz="3200" dirty="0"/>
                        <a:t>Less frequent</a:t>
                      </a:r>
                    </a:p>
                  </a:txBody>
                  <a:tcPr/>
                </a:tc>
                <a:extLst>
                  <a:ext uri="{0D108BD9-81ED-4DB2-BD59-A6C34878D82A}">
                    <a16:rowId xmlns:a16="http://schemas.microsoft.com/office/drawing/2014/main" val="3951568072"/>
                  </a:ext>
                </a:extLst>
              </a:tr>
            </a:tbl>
          </a:graphicData>
        </a:graphic>
      </p:graphicFrame>
    </p:spTree>
    <p:extLst>
      <p:ext uri="{BB962C8B-B14F-4D97-AF65-F5344CB8AC3E}">
        <p14:creationId xmlns:p14="http://schemas.microsoft.com/office/powerpoint/2010/main" val="646177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F78C-99DA-A9F9-886D-F3F5DBF93A98}"/>
              </a:ext>
            </a:extLst>
          </p:cNvPr>
          <p:cNvSpPr>
            <a:spLocks noGrp="1"/>
          </p:cNvSpPr>
          <p:nvPr>
            <p:ph type="title"/>
          </p:nvPr>
        </p:nvSpPr>
        <p:spPr/>
        <p:txBody>
          <a:bodyPr/>
          <a:lstStyle/>
          <a:p>
            <a:r>
              <a:rPr lang="en-US" dirty="0"/>
              <a:t>Management on Scene</a:t>
            </a:r>
          </a:p>
        </p:txBody>
      </p:sp>
      <p:sp>
        <p:nvSpPr>
          <p:cNvPr id="3" name="Content Placeholder 2">
            <a:extLst>
              <a:ext uri="{FF2B5EF4-FFF2-40B4-BE49-F238E27FC236}">
                <a16:creationId xmlns:a16="http://schemas.microsoft.com/office/drawing/2014/main" id="{1CBBB2A8-B802-655A-3D0B-78E73B5B0E60}"/>
              </a:ext>
            </a:extLst>
          </p:cNvPr>
          <p:cNvSpPr>
            <a:spLocks noGrp="1"/>
          </p:cNvSpPr>
          <p:nvPr>
            <p:ph idx="1"/>
          </p:nvPr>
        </p:nvSpPr>
        <p:spPr/>
        <p:txBody>
          <a:bodyPr/>
          <a:lstStyle/>
          <a:p>
            <a:r>
              <a:rPr lang="en-US" dirty="0"/>
              <a:t>Check in with your own emotions and regulate first</a:t>
            </a:r>
          </a:p>
          <a:p>
            <a:r>
              <a:rPr lang="en-US" dirty="0"/>
              <a:t>Connect before you redirect</a:t>
            </a:r>
          </a:p>
          <a:p>
            <a:r>
              <a:rPr lang="en-US" dirty="0"/>
              <a:t>Structure and consistency</a:t>
            </a:r>
          </a:p>
          <a:p>
            <a:endParaRPr lang="en-US" dirty="0"/>
          </a:p>
        </p:txBody>
      </p:sp>
    </p:spTree>
    <p:extLst>
      <p:ext uri="{BB962C8B-B14F-4D97-AF65-F5344CB8AC3E}">
        <p14:creationId xmlns:p14="http://schemas.microsoft.com/office/powerpoint/2010/main" val="3122165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497C3-BFD6-2003-FD4C-745C9133C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6E2F18-AAED-ECA3-A5C0-B812652048AF}"/>
              </a:ext>
            </a:extLst>
          </p:cNvPr>
          <p:cNvSpPr>
            <a:spLocks noGrp="1"/>
          </p:cNvSpPr>
          <p:nvPr>
            <p:ph type="title"/>
          </p:nvPr>
        </p:nvSpPr>
        <p:spPr/>
        <p:txBody>
          <a:bodyPr/>
          <a:lstStyle/>
          <a:p>
            <a:r>
              <a:rPr lang="en-US" dirty="0"/>
              <a:t>Disposition decision making</a:t>
            </a:r>
          </a:p>
        </p:txBody>
      </p:sp>
      <p:sp>
        <p:nvSpPr>
          <p:cNvPr id="3" name="Content Placeholder 2">
            <a:extLst>
              <a:ext uri="{FF2B5EF4-FFF2-40B4-BE49-F238E27FC236}">
                <a16:creationId xmlns:a16="http://schemas.microsoft.com/office/drawing/2014/main" id="{68EEFD22-D073-CBD4-9974-0BE64DAC9012}"/>
              </a:ext>
            </a:extLst>
          </p:cNvPr>
          <p:cNvSpPr>
            <a:spLocks noGrp="1"/>
          </p:cNvSpPr>
          <p:nvPr>
            <p:ph idx="1"/>
          </p:nvPr>
        </p:nvSpPr>
        <p:spPr/>
        <p:txBody>
          <a:bodyPr>
            <a:normAutofit fontScale="77500" lnSpcReduction="20000"/>
          </a:bodyPr>
          <a:lstStyle/>
          <a:p>
            <a:pPr marL="0" indent="0">
              <a:buNone/>
            </a:pPr>
            <a:r>
              <a:rPr lang="en-US" b="1" dirty="0"/>
              <a:t>Consider Admission:</a:t>
            </a:r>
            <a:endParaRPr lang="en-US" dirty="0"/>
          </a:p>
          <a:p>
            <a:r>
              <a:rPr lang="en-US" b="1" dirty="0"/>
              <a:t>Imminent danger to self</a:t>
            </a:r>
            <a:r>
              <a:rPr lang="en-US" dirty="0"/>
              <a:t> (active suicidal ideation with plan/intent)</a:t>
            </a:r>
          </a:p>
          <a:p>
            <a:r>
              <a:rPr lang="en-US" b="1" dirty="0"/>
              <a:t>Imminent danger to others</a:t>
            </a:r>
            <a:endParaRPr lang="en-US" dirty="0"/>
          </a:p>
          <a:p>
            <a:r>
              <a:rPr lang="en-US" b="1" dirty="0"/>
              <a:t>Grave disability</a:t>
            </a:r>
            <a:r>
              <a:rPr lang="en-US" dirty="0"/>
              <a:t> (unable to care for basic needs)</a:t>
            </a:r>
          </a:p>
          <a:p>
            <a:r>
              <a:rPr lang="en-US" b="1" dirty="0"/>
              <a:t>Medical instability</a:t>
            </a:r>
            <a:r>
              <a:rPr lang="en-US" dirty="0"/>
              <a:t> requiring monitoring</a:t>
            </a:r>
          </a:p>
          <a:p>
            <a:r>
              <a:rPr lang="en-US" b="1" dirty="0"/>
              <a:t>Severe comorbid condition</a:t>
            </a:r>
            <a:r>
              <a:rPr lang="en-US" dirty="0"/>
              <a:t> (e.g., psychosis, severe depression)</a:t>
            </a:r>
          </a:p>
          <a:p>
            <a:r>
              <a:rPr lang="en-US" b="1" dirty="0"/>
              <a:t>Prefer Outpatient Management:</a:t>
            </a:r>
            <a:endParaRPr lang="en-US" dirty="0"/>
          </a:p>
          <a:p>
            <a:r>
              <a:rPr lang="en-US" b="1" dirty="0"/>
              <a:t>Non-suicidal self-injury without suicide intent</a:t>
            </a:r>
            <a:endParaRPr lang="en-US" dirty="0"/>
          </a:p>
          <a:p>
            <a:r>
              <a:rPr lang="en-US" b="1" dirty="0"/>
              <a:t>Crisis that can be managed with problem-solving</a:t>
            </a:r>
            <a:endParaRPr lang="en-US" dirty="0"/>
          </a:p>
          <a:p>
            <a:r>
              <a:rPr lang="en-US" b="1" dirty="0"/>
              <a:t>Patient has existing outpatient treatment team</a:t>
            </a:r>
            <a:endParaRPr lang="en-US" dirty="0"/>
          </a:p>
          <a:p>
            <a:r>
              <a:rPr lang="en-US" b="1" dirty="0"/>
              <a:t>Reliable support system available</a:t>
            </a:r>
            <a:endParaRPr lang="en-US" dirty="0"/>
          </a:p>
          <a:p>
            <a:r>
              <a:rPr lang="en-US" b="1" dirty="0"/>
              <a:t>Able to contract for safety</a:t>
            </a:r>
            <a:endParaRPr lang="en-US" dirty="0"/>
          </a:p>
          <a:p>
            <a:endParaRPr lang="en-US" dirty="0"/>
          </a:p>
        </p:txBody>
      </p:sp>
    </p:spTree>
    <p:extLst>
      <p:ext uri="{BB962C8B-B14F-4D97-AF65-F5344CB8AC3E}">
        <p14:creationId xmlns:p14="http://schemas.microsoft.com/office/powerpoint/2010/main" val="3777930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148D3-4EE7-7405-EF7C-456772F16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44DEE-83C1-BD60-E153-738E131384AF}"/>
              </a:ext>
            </a:extLst>
          </p:cNvPr>
          <p:cNvSpPr>
            <a:spLocks noGrp="1"/>
          </p:cNvSpPr>
          <p:nvPr>
            <p:ph type="title"/>
          </p:nvPr>
        </p:nvSpPr>
        <p:spPr/>
        <p:txBody>
          <a:bodyPr>
            <a:normAutofit/>
          </a:bodyPr>
          <a:lstStyle/>
          <a:p>
            <a:r>
              <a:rPr lang="en-US" b="1" dirty="0"/>
              <a:t>Other Personality Disorders You May Encounter</a:t>
            </a:r>
            <a:endParaRPr lang="en-US" dirty="0"/>
          </a:p>
        </p:txBody>
      </p:sp>
      <p:sp>
        <p:nvSpPr>
          <p:cNvPr id="3" name="Content Placeholder 2">
            <a:extLst>
              <a:ext uri="{FF2B5EF4-FFF2-40B4-BE49-F238E27FC236}">
                <a16:creationId xmlns:a16="http://schemas.microsoft.com/office/drawing/2014/main" id="{7C3BE1E6-203B-AD57-1ECC-F874C1595062}"/>
              </a:ext>
            </a:extLst>
          </p:cNvPr>
          <p:cNvSpPr>
            <a:spLocks noGrp="1"/>
          </p:cNvSpPr>
          <p:nvPr>
            <p:ph idx="1"/>
          </p:nvPr>
        </p:nvSpPr>
        <p:spPr/>
        <p:txBody>
          <a:bodyPr>
            <a:normAutofit/>
          </a:bodyPr>
          <a:lstStyle/>
          <a:p>
            <a:r>
              <a:rPr lang="en-US" b="1" dirty="0"/>
              <a:t>Antisocial Personality Disorder</a:t>
            </a:r>
          </a:p>
          <a:p>
            <a:pPr lvl="1"/>
            <a:r>
              <a:rPr lang="en-US" b="1" dirty="0"/>
              <a:t>Features</a:t>
            </a:r>
            <a:r>
              <a:rPr lang="en-US" dirty="0"/>
              <a:t>: Disregard for rights of others, deceitfulness, impulsivity, aggression, irresponsibility, lack of remorse</a:t>
            </a:r>
          </a:p>
          <a:p>
            <a:pPr lvl="1"/>
            <a:r>
              <a:rPr lang="en-US" b="1" dirty="0"/>
              <a:t>Violence risk</a:t>
            </a:r>
            <a:r>
              <a:rPr lang="en-US" dirty="0"/>
              <a:t>: </a:t>
            </a:r>
            <a:r>
              <a:rPr lang="en-US" b="1" dirty="0"/>
              <a:t>10x increased</a:t>
            </a:r>
            <a:r>
              <a:rPr lang="en-US" dirty="0"/>
              <a:t> compared to general population</a:t>
            </a:r>
          </a:p>
          <a:p>
            <a:r>
              <a:rPr lang="en-US" b="1" dirty="0"/>
              <a:t>Narcissistic Personality Disorder:</a:t>
            </a:r>
          </a:p>
          <a:p>
            <a:pPr lvl="1"/>
            <a:r>
              <a:rPr lang="en-US" b="1" dirty="0"/>
              <a:t>Features</a:t>
            </a:r>
            <a:r>
              <a:rPr lang="en-US" dirty="0"/>
              <a:t>: Grandiosity, need for admiration, lack of empathy</a:t>
            </a:r>
          </a:p>
          <a:p>
            <a:pPr lvl="1"/>
            <a:r>
              <a:rPr lang="en-US" b="1" dirty="0"/>
              <a:t>In emergency settings</a:t>
            </a:r>
            <a:r>
              <a:rPr lang="en-US" dirty="0"/>
              <a:t>: May be demanding, entitled, dismissive of staff</a:t>
            </a:r>
          </a:p>
          <a:p>
            <a:pPr lvl="1"/>
            <a:r>
              <a:rPr lang="en-US" b="1" dirty="0"/>
              <a:t>Countertransference</a:t>
            </a:r>
            <a:r>
              <a:rPr lang="en-US" dirty="0"/>
              <a:t>: Staff may feel devalued, criticized, or manipulated</a:t>
            </a:r>
          </a:p>
          <a:p>
            <a:endParaRPr lang="en-US" dirty="0"/>
          </a:p>
        </p:txBody>
      </p:sp>
    </p:spTree>
    <p:extLst>
      <p:ext uri="{BB962C8B-B14F-4D97-AF65-F5344CB8AC3E}">
        <p14:creationId xmlns:p14="http://schemas.microsoft.com/office/powerpoint/2010/main" val="235713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E1FE-8C03-B5B1-24BA-C0D2437C436A}"/>
              </a:ext>
            </a:extLst>
          </p:cNvPr>
          <p:cNvSpPr>
            <a:spLocks noGrp="1"/>
          </p:cNvSpPr>
          <p:nvPr>
            <p:ph type="title"/>
          </p:nvPr>
        </p:nvSpPr>
        <p:spPr/>
        <p:txBody>
          <a:bodyPr/>
          <a:lstStyle/>
          <a:p>
            <a:r>
              <a:rPr lang="en-US" dirty="0"/>
              <a:t>What is a personality disorder?</a:t>
            </a:r>
          </a:p>
        </p:txBody>
      </p:sp>
      <p:sp>
        <p:nvSpPr>
          <p:cNvPr id="3" name="Content Placeholder 2">
            <a:extLst>
              <a:ext uri="{FF2B5EF4-FFF2-40B4-BE49-F238E27FC236}">
                <a16:creationId xmlns:a16="http://schemas.microsoft.com/office/drawing/2014/main" id="{BD441C05-2E50-E2BF-68F8-5B3BCA60DCDB}"/>
              </a:ext>
            </a:extLst>
          </p:cNvPr>
          <p:cNvSpPr>
            <a:spLocks noGrp="1"/>
          </p:cNvSpPr>
          <p:nvPr>
            <p:ph idx="1"/>
          </p:nvPr>
        </p:nvSpPr>
        <p:spPr/>
        <p:txBody>
          <a:bodyPr>
            <a:normAutofit lnSpcReduction="10000"/>
          </a:bodyPr>
          <a:lstStyle/>
          <a:p>
            <a:pPr marL="0" indent="0">
              <a:buNone/>
            </a:pPr>
            <a:r>
              <a:rPr lang="en-US" dirty="0"/>
              <a:t>DSM-5: An enduring, inflexible, and pervasive pattern of inner experience and behavior that deviates markedly from cultural expectations. </a:t>
            </a:r>
          </a:p>
          <a:p>
            <a:r>
              <a:rPr lang="en-US" dirty="0"/>
              <a:t>This pattern manifests in </a:t>
            </a:r>
            <a:r>
              <a:rPr lang="en-US" b="1" dirty="0"/>
              <a:t>cognition, affect, interpersonal functioning, and/or impulse control</a:t>
            </a:r>
          </a:p>
          <a:p>
            <a:r>
              <a:rPr lang="en-US" dirty="0"/>
              <a:t>Key aspects</a:t>
            </a:r>
          </a:p>
          <a:p>
            <a:pPr lvl="1"/>
            <a:r>
              <a:rPr lang="en-US" b="1" dirty="0"/>
              <a:t>Pervasive and inflexible:</a:t>
            </a:r>
            <a:r>
              <a:rPr lang="en-US" dirty="0"/>
              <a:t> pattern shows up across a wide range of personal and social situations, not limited to specific contexts</a:t>
            </a:r>
          </a:p>
          <a:p>
            <a:pPr lvl="1"/>
            <a:r>
              <a:rPr lang="en-US" b="1" dirty="0"/>
              <a:t>Stable and Long-lasting: </a:t>
            </a:r>
            <a:r>
              <a:rPr lang="en-US" dirty="0"/>
              <a:t>pattern typically traces back to adolescence or early adulthood</a:t>
            </a:r>
          </a:p>
          <a:p>
            <a:pPr lvl="1"/>
            <a:r>
              <a:rPr lang="en-US" b="1" dirty="0"/>
              <a:t>Distressing or impairing:</a:t>
            </a:r>
            <a:r>
              <a:rPr lang="en-US" dirty="0"/>
              <a:t> causes significant distress or impairment in social, work, or other important aspects of life</a:t>
            </a:r>
          </a:p>
          <a:p>
            <a:pPr marL="0" indent="0">
              <a:buNone/>
            </a:pPr>
            <a:endParaRPr lang="en-US" dirty="0"/>
          </a:p>
        </p:txBody>
      </p:sp>
    </p:spTree>
    <p:extLst>
      <p:ext uri="{BB962C8B-B14F-4D97-AF65-F5344CB8AC3E}">
        <p14:creationId xmlns:p14="http://schemas.microsoft.com/office/powerpoint/2010/main" val="269991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C87C-8056-1222-FAE3-4C35B6C8DD20}"/>
              </a:ext>
            </a:extLst>
          </p:cNvPr>
          <p:cNvSpPr>
            <a:spLocks noGrp="1"/>
          </p:cNvSpPr>
          <p:nvPr>
            <p:ph type="title"/>
          </p:nvPr>
        </p:nvSpPr>
        <p:spPr/>
        <p:txBody>
          <a:bodyPr/>
          <a:lstStyle/>
          <a:p>
            <a:r>
              <a:rPr lang="en-US" dirty="0"/>
              <a:t>Clinical vignette</a:t>
            </a:r>
          </a:p>
        </p:txBody>
      </p:sp>
      <p:sp>
        <p:nvSpPr>
          <p:cNvPr id="3" name="Content Placeholder 2">
            <a:extLst>
              <a:ext uri="{FF2B5EF4-FFF2-40B4-BE49-F238E27FC236}">
                <a16:creationId xmlns:a16="http://schemas.microsoft.com/office/drawing/2014/main" id="{F451F30A-AF17-5F29-661C-0D0B8D2AFBEB}"/>
              </a:ext>
            </a:extLst>
          </p:cNvPr>
          <p:cNvSpPr>
            <a:spLocks noGrp="1"/>
          </p:cNvSpPr>
          <p:nvPr>
            <p:ph idx="1"/>
          </p:nvPr>
        </p:nvSpPr>
        <p:spPr/>
        <p:txBody>
          <a:bodyPr/>
          <a:lstStyle/>
          <a:p>
            <a:pPr marL="0" indent="0">
              <a:buNone/>
            </a:pPr>
            <a:r>
              <a:rPr lang="en-US" dirty="0"/>
              <a:t>You respond to a call for a 24-year-old woman who has cut her forearms. She is crying, agitated, and says her boyfriend just broke up with her. She has multiple healed scars on her arms. She alternates between thanking you profusely and angrily accusing you of not understanding.</a:t>
            </a:r>
          </a:p>
        </p:txBody>
      </p:sp>
    </p:spTree>
    <p:extLst>
      <p:ext uri="{BB962C8B-B14F-4D97-AF65-F5344CB8AC3E}">
        <p14:creationId xmlns:p14="http://schemas.microsoft.com/office/powerpoint/2010/main" val="651950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2AD41-167C-615E-31E1-8764A15C9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547D97-4B68-8305-00B3-232A0E202F13}"/>
              </a:ext>
            </a:extLst>
          </p:cNvPr>
          <p:cNvSpPr>
            <a:spLocks noGrp="1"/>
          </p:cNvSpPr>
          <p:nvPr>
            <p:ph type="title"/>
          </p:nvPr>
        </p:nvSpPr>
        <p:spPr/>
        <p:txBody>
          <a:bodyPr/>
          <a:lstStyle/>
          <a:p>
            <a:r>
              <a:rPr lang="en-US" dirty="0"/>
              <a:t>Clinical vignette</a:t>
            </a:r>
          </a:p>
        </p:txBody>
      </p:sp>
      <p:sp>
        <p:nvSpPr>
          <p:cNvPr id="3" name="Content Placeholder 2">
            <a:extLst>
              <a:ext uri="{FF2B5EF4-FFF2-40B4-BE49-F238E27FC236}">
                <a16:creationId xmlns:a16="http://schemas.microsoft.com/office/drawing/2014/main" id="{19518ACA-8CA4-7413-7D71-A310A9F40FF6}"/>
              </a:ext>
            </a:extLst>
          </p:cNvPr>
          <p:cNvSpPr>
            <a:spLocks noGrp="1"/>
          </p:cNvSpPr>
          <p:nvPr>
            <p:ph idx="1"/>
          </p:nvPr>
        </p:nvSpPr>
        <p:spPr/>
        <p:txBody>
          <a:bodyPr/>
          <a:lstStyle/>
          <a:p>
            <a:pPr marL="0" indent="0">
              <a:buNone/>
            </a:pPr>
            <a:r>
              <a:rPr lang="en-US" dirty="0"/>
              <a:t>You respond to a call for a 32-year-old man who is threatening to jump off a bridge. He has a history of multiple suicide attempts and psychiatric hospitalizations. He says, "No one cares about me. Everyone abandons me. You're just going to lock me up again."</a:t>
            </a:r>
          </a:p>
        </p:txBody>
      </p:sp>
    </p:spTree>
    <p:extLst>
      <p:ext uri="{BB962C8B-B14F-4D97-AF65-F5344CB8AC3E}">
        <p14:creationId xmlns:p14="http://schemas.microsoft.com/office/powerpoint/2010/main" val="4139036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9A324-93F1-DAC7-9CCF-E73B6780C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900B30-DAF2-8033-E897-669832A91878}"/>
              </a:ext>
            </a:extLst>
          </p:cNvPr>
          <p:cNvSpPr>
            <a:spLocks noGrp="1"/>
          </p:cNvSpPr>
          <p:nvPr>
            <p:ph type="title"/>
          </p:nvPr>
        </p:nvSpPr>
        <p:spPr/>
        <p:txBody>
          <a:bodyPr/>
          <a:lstStyle/>
          <a:p>
            <a:r>
              <a:rPr lang="en-US" dirty="0"/>
              <a:t>Clinician vignette</a:t>
            </a:r>
          </a:p>
        </p:txBody>
      </p:sp>
      <p:sp>
        <p:nvSpPr>
          <p:cNvPr id="3" name="Content Placeholder 2">
            <a:extLst>
              <a:ext uri="{FF2B5EF4-FFF2-40B4-BE49-F238E27FC236}">
                <a16:creationId xmlns:a16="http://schemas.microsoft.com/office/drawing/2014/main" id="{A4E7F763-2EF3-F2AC-4047-A86E26E4FA43}"/>
              </a:ext>
            </a:extLst>
          </p:cNvPr>
          <p:cNvSpPr>
            <a:spLocks noGrp="1"/>
          </p:cNvSpPr>
          <p:nvPr>
            <p:ph idx="1"/>
          </p:nvPr>
        </p:nvSpPr>
        <p:spPr/>
        <p:txBody>
          <a:bodyPr/>
          <a:lstStyle/>
          <a:p>
            <a:pPr marL="0" indent="0">
              <a:buNone/>
            </a:pPr>
            <a:r>
              <a:rPr lang="en-US" dirty="0"/>
              <a:t>You respond to a call for a 28-year-old man who was in a bar fight. He is intoxicated, has facial lacerations, and is belligerent. He says, "That guy had it coming. He disrespected me." He has multiple tattoos, including gang-related symbols, and a history of arrests for assault.</a:t>
            </a:r>
          </a:p>
        </p:txBody>
      </p:sp>
    </p:spTree>
    <p:extLst>
      <p:ext uri="{BB962C8B-B14F-4D97-AF65-F5344CB8AC3E}">
        <p14:creationId xmlns:p14="http://schemas.microsoft.com/office/powerpoint/2010/main" val="2515614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6B09C-9FFD-2F47-3D3C-99FFBCADD6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AFB0B-DECF-C917-3FE3-0243B62835E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249DB81-A200-84C8-11F9-3F715EDBD5B6}"/>
              </a:ext>
            </a:extLst>
          </p:cNvPr>
          <p:cNvSpPr>
            <a:spLocks noGrp="1"/>
          </p:cNvSpPr>
          <p:nvPr>
            <p:ph idx="1"/>
          </p:nvPr>
        </p:nvSpPr>
        <p:spPr/>
        <p:txBody>
          <a:bodyPr>
            <a:normAutofit fontScale="92500"/>
          </a:bodyPr>
          <a:lstStyle/>
          <a:p>
            <a:r>
              <a:rPr lang="en-US" b="1" dirty="0"/>
              <a:t>35% of suicide/self-harm ED presentations</a:t>
            </a:r>
            <a:r>
              <a:rPr lang="en-US" dirty="0"/>
              <a:t> have a personality disorder</a:t>
            </a:r>
          </a:p>
          <a:p>
            <a:r>
              <a:rPr lang="en-US" b="1" dirty="0"/>
              <a:t>4-6% die by suicide</a:t>
            </a:r>
            <a:r>
              <a:rPr lang="en-US" dirty="0"/>
              <a:t>; </a:t>
            </a:r>
            <a:r>
              <a:rPr lang="en-US" b="1" dirty="0"/>
              <a:t>52-75% attempt suicide</a:t>
            </a:r>
            <a:r>
              <a:rPr lang="en-US" dirty="0"/>
              <a:t> [9-10]</a:t>
            </a:r>
          </a:p>
          <a:p>
            <a:pPr lvl="1"/>
            <a:r>
              <a:rPr lang="en-US" b="1" dirty="0"/>
              <a:t>Identity disturbance, emptiness, abandonment fears</a:t>
            </a:r>
            <a:r>
              <a:rPr lang="en-US" dirty="0"/>
              <a:t> are key risk factors </a:t>
            </a:r>
          </a:p>
          <a:p>
            <a:r>
              <a:rPr lang="en-US" b="1" dirty="0"/>
              <a:t>Your emotional reactions are predictable</a:t>
            </a:r>
            <a:r>
              <a:rPr lang="en-US" dirty="0"/>
              <a:t> and can undermine care</a:t>
            </a:r>
          </a:p>
          <a:p>
            <a:r>
              <a:rPr lang="en-US" b="1" dirty="0"/>
              <a:t>Inpatient stays should be brief</a:t>
            </a:r>
            <a:r>
              <a:rPr lang="en-US" dirty="0"/>
              <a:t> with discharge planning from day one</a:t>
            </a:r>
          </a:p>
          <a:p>
            <a:r>
              <a:rPr lang="en-US" b="1" dirty="0"/>
              <a:t>Avoid benzodiazepines</a:t>
            </a:r>
            <a:r>
              <a:rPr lang="en-US" dirty="0"/>
              <a:t>; prefer antihistamines or low-potency antipsychotics for acute agitation</a:t>
            </a:r>
          </a:p>
          <a:p>
            <a:r>
              <a:rPr lang="en-US" b="1" dirty="0"/>
              <a:t>Treatment works</a:t>
            </a:r>
            <a:r>
              <a:rPr lang="en-US" dirty="0"/>
              <a:t>—psychotherapy is first-line</a:t>
            </a:r>
          </a:p>
        </p:txBody>
      </p:sp>
    </p:spTree>
    <p:extLst>
      <p:ext uri="{BB962C8B-B14F-4D97-AF65-F5344CB8AC3E}">
        <p14:creationId xmlns:p14="http://schemas.microsoft.com/office/powerpoint/2010/main" val="2164602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1C59C-611D-3294-4F9A-358668B1D2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F5CEB-D877-79B4-9627-3A4F59F72B32}"/>
              </a:ext>
            </a:extLst>
          </p:cNvPr>
          <p:cNvSpPr>
            <a:spLocks noGrp="1"/>
          </p:cNvSpPr>
          <p:nvPr>
            <p:ph type="title"/>
          </p:nvPr>
        </p:nvSpPr>
        <p:spPr/>
        <p:txBody>
          <a:bodyPr/>
          <a:lstStyle/>
          <a:p>
            <a:r>
              <a:rPr lang="en-US" dirty="0"/>
              <a:t>Research updates</a:t>
            </a:r>
          </a:p>
        </p:txBody>
      </p:sp>
      <p:sp>
        <p:nvSpPr>
          <p:cNvPr id="3" name="Content Placeholder 2">
            <a:extLst>
              <a:ext uri="{FF2B5EF4-FFF2-40B4-BE49-F238E27FC236}">
                <a16:creationId xmlns:a16="http://schemas.microsoft.com/office/drawing/2014/main" id="{456596DC-FD6D-2D91-3A89-DC7F06647233}"/>
              </a:ext>
            </a:extLst>
          </p:cNvPr>
          <p:cNvSpPr>
            <a:spLocks noGrp="1"/>
          </p:cNvSpPr>
          <p:nvPr>
            <p:ph idx="1"/>
          </p:nvPr>
        </p:nvSpPr>
        <p:spPr/>
        <p:txBody>
          <a:bodyPr/>
          <a:lstStyle/>
          <a:p>
            <a:r>
              <a:rPr lang="en-US" b="1" dirty="0"/>
              <a:t>Very limited RCT evidence</a:t>
            </a:r>
            <a:r>
              <a:rPr lang="en-US" dirty="0"/>
              <a:t> for specific crisis interventions in BPD</a:t>
            </a:r>
          </a:p>
          <a:p>
            <a:r>
              <a:rPr lang="en-US" dirty="0"/>
              <a:t>More research needed on emergency department interventions</a:t>
            </a:r>
          </a:p>
          <a:p>
            <a:endParaRPr lang="en-US" dirty="0"/>
          </a:p>
        </p:txBody>
      </p:sp>
    </p:spTree>
    <p:extLst>
      <p:ext uri="{BB962C8B-B14F-4D97-AF65-F5344CB8AC3E}">
        <p14:creationId xmlns:p14="http://schemas.microsoft.com/office/powerpoint/2010/main" val="1539938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10AA-6D14-EA66-11A3-8A87B314B6C7}"/>
              </a:ext>
            </a:extLst>
          </p:cNvPr>
          <p:cNvSpPr>
            <a:spLocks noGrp="1"/>
          </p:cNvSpPr>
          <p:nvPr>
            <p:ph type="title"/>
          </p:nvPr>
        </p:nvSpPr>
        <p:spPr/>
        <p:txBody>
          <a:bodyPr/>
          <a:lstStyle/>
          <a:p>
            <a:r>
              <a:rPr lang="en-US" dirty="0"/>
              <a:t>Pearls</a:t>
            </a:r>
          </a:p>
        </p:txBody>
      </p:sp>
      <p:sp>
        <p:nvSpPr>
          <p:cNvPr id="3" name="Content Placeholder 2">
            <a:extLst>
              <a:ext uri="{FF2B5EF4-FFF2-40B4-BE49-F238E27FC236}">
                <a16:creationId xmlns:a16="http://schemas.microsoft.com/office/drawing/2014/main" id="{8339B26A-20E1-6AED-0D55-D303C3C7178B}"/>
              </a:ext>
            </a:extLst>
          </p:cNvPr>
          <p:cNvSpPr>
            <a:spLocks noGrp="1"/>
          </p:cNvSpPr>
          <p:nvPr>
            <p:ph idx="1"/>
          </p:nvPr>
        </p:nvSpPr>
        <p:spPr/>
        <p:txBody>
          <a:bodyPr>
            <a:normAutofit fontScale="70000" lnSpcReduction="20000"/>
          </a:bodyPr>
          <a:lstStyle/>
          <a:p>
            <a:r>
              <a:rPr lang="en-US" b="1" dirty="0"/>
              <a:t>RECOGNIZE</a:t>
            </a:r>
            <a:r>
              <a:rPr lang="en-US" dirty="0"/>
              <a:t>: Instability in relationships, self-image, emotions, and behavior</a:t>
            </a:r>
          </a:p>
          <a:p>
            <a:r>
              <a:rPr lang="en-US" b="1" dirty="0"/>
              <a:t>ASSESS SAFETY</a:t>
            </a:r>
            <a:r>
              <a:rPr lang="en-US" dirty="0"/>
              <a:t>: Suicide risk (identity disturbance, emptiness, abandonment), violence risk, medical needs</a:t>
            </a:r>
          </a:p>
          <a:p>
            <a:r>
              <a:rPr lang="en-US" b="1" dirty="0"/>
              <a:t>DIFFERENTIATE</a:t>
            </a:r>
            <a:r>
              <a:rPr lang="en-US" dirty="0"/>
              <a:t>: Suicide attempts vs. non-suicidal self-injury (both require attention)</a:t>
            </a:r>
          </a:p>
          <a:p>
            <a:r>
              <a:rPr lang="en-US" b="1" dirty="0"/>
              <a:t>VALIDATE</a:t>
            </a:r>
            <a:r>
              <a:rPr lang="en-US" dirty="0"/>
              <a:t>: Acknowledge distress without agreeing with maladaptive behavior</a:t>
            </a:r>
          </a:p>
          <a:p>
            <a:r>
              <a:rPr lang="en-US" b="1" dirty="0"/>
              <a:t>SET LIMITS</a:t>
            </a:r>
            <a:r>
              <a:rPr lang="en-US" dirty="0"/>
              <a:t>: Clear boundaries with empathy, not punishment</a:t>
            </a:r>
          </a:p>
          <a:p>
            <a:r>
              <a:rPr lang="en-US" b="1" dirty="0"/>
              <a:t>MANAGE COUNTERTRANSFERENCE</a:t>
            </a:r>
            <a:r>
              <a:rPr lang="en-US" dirty="0"/>
              <a:t>: Notice your reactions; don't take behavior personally</a:t>
            </a:r>
          </a:p>
          <a:p>
            <a:r>
              <a:rPr lang="en-US" b="1" dirty="0"/>
              <a:t>AVOID BENZODIAZEPINES</a:t>
            </a:r>
            <a:r>
              <a:rPr lang="en-US" dirty="0"/>
              <a:t>: Use antihistamines or low-potency antipsychotics for acute agitation</a:t>
            </a:r>
          </a:p>
          <a:p>
            <a:r>
              <a:rPr lang="en-US" b="1" dirty="0"/>
              <a:t>PREFER OUTPATIENT</a:t>
            </a:r>
            <a:r>
              <a:rPr lang="en-US" dirty="0"/>
              <a:t>: Crisis intervention on outpatient basis when safe; brief inpatient stays if needed</a:t>
            </a:r>
          </a:p>
          <a:p>
            <a:r>
              <a:rPr lang="en-US" b="1" dirty="0"/>
              <a:t>CONNECT TO TREATMENT</a:t>
            </a:r>
            <a:r>
              <a:rPr lang="en-US" dirty="0"/>
              <a:t>: Psychotherapy (DBT, MBT) is first-line; facilitate warm handoff</a:t>
            </a:r>
          </a:p>
          <a:p>
            <a:r>
              <a:rPr lang="en-US" b="1" dirty="0"/>
              <a:t>REMEMBER</a:t>
            </a:r>
            <a:r>
              <a:rPr lang="en-US" dirty="0"/>
              <a:t>: </a:t>
            </a:r>
            <a:r>
              <a:rPr lang="en-US" b="1" dirty="0"/>
              <a:t>This is a treatable condition.</a:t>
            </a:r>
            <a:r>
              <a:rPr lang="en-US" dirty="0"/>
              <a:t> Your compassionate care during crisis can be a turning point.</a:t>
            </a:r>
          </a:p>
          <a:p>
            <a:endParaRPr lang="en-US" dirty="0"/>
          </a:p>
        </p:txBody>
      </p:sp>
    </p:spTree>
    <p:extLst>
      <p:ext uri="{BB962C8B-B14F-4D97-AF65-F5344CB8AC3E}">
        <p14:creationId xmlns:p14="http://schemas.microsoft.com/office/powerpoint/2010/main" val="2418052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01A9-DEB3-8EA5-5ECE-7E887B8A3B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6DC2BF-0592-4716-CEB9-15402C10B5CE}"/>
              </a:ext>
            </a:extLst>
          </p:cNvPr>
          <p:cNvSpPr>
            <a:spLocks noGrp="1"/>
          </p:cNvSpPr>
          <p:nvPr>
            <p:ph idx="1"/>
          </p:nvPr>
        </p:nvSpPr>
        <p:spPr/>
        <p:txBody>
          <a:bodyPr>
            <a:normAutofit fontScale="70000" lnSpcReduction="20000"/>
          </a:bodyPr>
          <a:lstStyle/>
          <a:p>
            <a:r>
              <a:rPr lang="en-US" b="1" dirty="0"/>
              <a:t>Key Takeaways:</a:t>
            </a:r>
            <a:endParaRPr lang="en-US" dirty="0"/>
          </a:p>
          <a:p>
            <a:r>
              <a:rPr lang="en-US" b="1" dirty="0"/>
              <a:t>Personality disorders are COMMON</a:t>
            </a:r>
            <a:r>
              <a:rPr lang="en-US" dirty="0"/>
              <a:t> in emergency settings (35% of suicide/self-harm presentations)</a:t>
            </a:r>
          </a:p>
          <a:p>
            <a:r>
              <a:rPr lang="en-US" b="1" dirty="0"/>
              <a:t>Suicide risk is REAL</a:t>
            </a:r>
            <a:r>
              <a:rPr lang="en-US" dirty="0"/>
              <a:t> (4-6% die by suicide; 52-75% attempt)—always assess</a:t>
            </a:r>
          </a:p>
          <a:p>
            <a:r>
              <a:rPr lang="en-US" b="1" dirty="0"/>
              <a:t>Countertransference is PREDICTABLE</a:t>
            </a:r>
            <a:r>
              <a:rPr lang="en-US" dirty="0"/>
              <a:t>—recognize and manage your reactions</a:t>
            </a:r>
          </a:p>
          <a:p>
            <a:r>
              <a:rPr lang="en-US" b="1" dirty="0"/>
              <a:t>Medications DON'T fix core symptoms</a:t>
            </a:r>
            <a:r>
              <a:rPr lang="en-US" dirty="0"/>
              <a:t>—avoid benzodiazepines; psychotherapy is first-line</a:t>
            </a:r>
          </a:p>
          <a:p>
            <a:r>
              <a:rPr lang="en-US" b="1" dirty="0"/>
              <a:t>Outpatient crisis intervention is PREFERRED</a:t>
            </a:r>
            <a:r>
              <a:rPr lang="en-US" dirty="0"/>
              <a:t> when safe; brief inpatient stays if needed</a:t>
            </a:r>
          </a:p>
          <a:p>
            <a:r>
              <a:rPr lang="en-US" b="1" dirty="0"/>
              <a:t>Prognosis is BETTER than you think</a:t>
            </a:r>
            <a:r>
              <a:rPr lang="en-US" dirty="0"/>
              <a:t>—50-70% achieve remission with treatment</a:t>
            </a:r>
          </a:p>
          <a:p>
            <a:r>
              <a:rPr lang="en-US" b="1" dirty="0"/>
              <a:t>Your compassion MATTERS</a:t>
            </a:r>
            <a:r>
              <a:rPr lang="en-US" dirty="0"/>
              <a:t>—these patients have often experienced trauma and invalidation</a:t>
            </a:r>
          </a:p>
          <a:p>
            <a:r>
              <a:rPr lang="en-US" b="1" dirty="0"/>
              <a:t>You are often the first healthcare contact during crisis. Your recognition, compassion, and effective management can change the trajectory of someone's life.</a:t>
            </a:r>
            <a:endParaRPr lang="en-US" dirty="0"/>
          </a:p>
          <a:p>
            <a:endParaRPr lang="en-US" dirty="0"/>
          </a:p>
        </p:txBody>
      </p:sp>
    </p:spTree>
    <p:extLst>
      <p:ext uri="{BB962C8B-B14F-4D97-AF65-F5344CB8AC3E}">
        <p14:creationId xmlns:p14="http://schemas.microsoft.com/office/powerpoint/2010/main" val="3403260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D1329-7A58-CFF3-297F-F9D209144F78}"/>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4400" b="1" dirty="0"/>
              <a:t>Thank you!</a:t>
            </a:r>
          </a:p>
        </p:txBody>
      </p:sp>
    </p:spTree>
    <p:extLst>
      <p:ext uri="{BB962C8B-B14F-4D97-AF65-F5344CB8AC3E}">
        <p14:creationId xmlns:p14="http://schemas.microsoft.com/office/powerpoint/2010/main" val="126221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F89D5-2F80-AF29-6A3D-F849723B33D8}"/>
              </a:ext>
            </a:extLst>
          </p:cNvPr>
          <p:cNvSpPr>
            <a:spLocks noGrp="1"/>
          </p:cNvSpPr>
          <p:nvPr>
            <p:ph type="title"/>
          </p:nvPr>
        </p:nvSpPr>
        <p:spPr/>
        <p:txBody>
          <a:bodyPr/>
          <a:lstStyle/>
          <a:p>
            <a:r>
              <a:rPr lang="en-US" dirty="0"/>
              <a:t>DSM 5 Personality Clusters</a:t>
            </a:r>
          </a:p>
        </p:txBody>
      </p:sp>
      <p:sp>
        <p:nvSpPr>
          <p:cNvPr id="3" name="Content Placeholder 2">
            <a:extLst>
              <a:ext uri="{FF2B5EF4-FFF2-40B4-BE49-F238E27FC236}">
                <a16:creationId xmlns:a16="http://schemas.microsoft.com/office/drawing/2014/main" id="{2CDC1D3E-EF2A-0476-97AB-C33A6E6122AF}"/>
              </a:ext>
            </a:extLst>
          </p:cNvPr>
          <p:cNvSpPr>
            <a:spLocks noGrp="1"/>
          </p:cNvSpPr>
          <p:nvPr>
            <p:ph idx="1"/>
          </p:nvPr>
        </p:nvSpPr>
        <p:spPr/>
        <p:txBody>
          <a:bodyPr>
            <a:normAutofit/>
          </a:bodyPr>
          <a:lstStyle/>
          <a:p>
            <a:r>
              <a:rPr lang="en-US" dirty="0"/>
              <a:t>Cluster A: paranoid, schizoid, schizotypal</a:t>
            </a:r>
          </a:p>
          <a:p>
            <a:pPr lvl="1"/>
            <a:r>
              <a:rPr lang="en-US" dirty="0"/>
              <a:t>odd, suspicious, disconnected</a:t>
            </a:r>
          </a:p>
          <a:p>
            <a:r>
              <a:rPr lang="en-US" b="1" dirty="0"/>
              <a:t>Cluster B</a:t>
            </a:r>
            <a:r>
              <a:rPr lang="en-US" dirty="0"/>
              <a:t>: antisocial, borderline, histrionic, narcissistic</a:t>
            </a:r>
          </a:p>
          <a:p>
            <a:pPr lvl="1"/>
            <a:r>
              <a:rPr lang="en-US" dirty="0"/>
              <a:t>intense, volatile, impulsive</a:t>
            </a:r>
          </a:p>
          <a:p>
            <a:r>
              <a:rPr lang="en-US" dirty="0"/>
              <a:t>Cluster C: avoidant, dependent, obsessive-compulsive</a:t>
            </a:r>
          </a:p>
          <a:p>
            <a:pPr lvl="1"/>
            <a:r>
              <a:rPr lang="en-US" dirty="0"/>
              <a:t>anxious, fearful, rigid</a:t>
            </a:r>
          </a:p>
          <a:p>
            <a:pPr lvl="1"/>
            <a:endParaRPr lang="en-US" dirty="0"/>
          </a:p>
          <a:p>
            <a:pPr marL="0" indent="0">
              <a:buNone/>
            </a:pPr>
            <a:endParaRPr lang="en-US" dirty="0"/>
          </a:p>
        </p:txBody>
      </p:sp>
    </p:spTree>
    <p:extLst>
      <p:ext uri="{BB962C8B-B14F-4D97-AF65-F5344CB8AC3E}">
        <p14:creationId xmlns:p14="http://schemas.microsoft.com/office/powerpoint/2010/main" val="356312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67587" name="Title 1"/>
          <p:cNvSpPr>
            <a:spLocks noGrp="1"/>
          </p:cNvSpPr>
          <p:nvPr>
            <p:ph type="title"/>
          </p:nvPr>
        </p:nvSpPr>
        <p:spPr/>
        <p:txBody>
          <a:bodyPr/>
          <a:lstStyle/>
          <a:p>
            <a:pPr eaLnBrk="1" hangingPunct="1"/>
            <a:r>
              <a:rPr lang="en-US" altLang="en-US" dirty="0">
                <a:cs typeface="Times New Roman" panose="02020603050405020304" pitchFamily="18" charset="0"/>
              </a:rPr>
              <a:t>Prevalence</a:t>
            </a:r>
          </a:p>
        </p:txBody>
      </p:sp>
      <p:sp>
        <p:nvSpPr>
          <p:cNvPr id="67586" name="Content Placeholder 2"/>
          <p:cNvSpPr>
            <a:spLocks noGrp="1"/>
          </p:cNvSpPr>
          <p:nvPr>
            <p:ph idx="1"/>
          </p:nvPr>
        </p:nvSpPr>
        <p:spPr/>
        <p:txBody>
          <a:bodyPr>
            <a:normAutofit/>
          </a:bodyPr>
          <a:lstStyle/>
          <a:p>
            <a:r>
              <a:rPr lang="en-US" sz="3200" dirty="0"/>
              <a:t>Personality disorders affect 10-15% of the general population</a:t>
            </a:r>
          </a:p>
          <a:p>
            <a:r>
              <a:rPr lang="en-US" sz="3200" dirty="0"/>
              <a:t>30-50% of psychiatric emergency presentations involve a personality disorder </a:t>
            </a:r>
          </a:p>
          <a:p>
            <a:r>
              <a:rPr lang="en-US" sz="3200" dirty="0"/>
              <a:t>Cluster B disorders, particularly Borderline Personality Disorder (BPD) accounts for a disproportionately high share of repeat emergency contacts</a:t>
            </a:r>
          </a:p>
        </p:txBody>
      </p:sp>
    </p:spTree>
    <p:extLst>
      <p:ext uri="{BB962C8B-B14F-4D97-AF65-F5344CB8AC3E}">
        <p14:creationId xmlns:p14="http://schemas.microsoft.com/office/powerpoint/2010/main" val="1825299675"/>
      </p:ext>
    </p:extLst>
  </p:cSld>
  <p:clrMapOvr>
    <a:overrideClrMapping bg1="lt1" tx1="dk1" bg2="lt2" tx2="dk2" accent1="accent1" accent2="accent2" accent3="accent3" accent4="accent4" accent5="accent5" accent6="accent6" hlink="hlink" folHlink="folHlink"/>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Spotlight on BPD</a:t>
            </a:r>
          </a:p>
        </p:txBody>
      </p:sp>
      <p:sp>
        <p:nvSpPr>
          <p:cNvPr id="3" name="Content Placeholder 2"/>
          <p:cNvSpPr>
            <a:spLocks noGrp="1"/>
          </p:cNvSpPr>
          <p:nvPr>
            <p:ph idx="1"/>
          </p:nvPr>
        </p:nvSpPr>
        <p:spPr>
          <a:xfrm>
            <a:off x="838200" y="1825625"/>
            <a:ext cx="4168140" cy="4351338"/>
          </a:xfrm>
        </p:spPr>
        <p:txBody>
          <a:bodyPr/>
          <a:lstStyle/>
          <a:p>
            <a:r>
              <a:rPr lang="en-US" dirty="0"/>
              <a:t>0.7-2.7% of general population, but overrepresented in emergency settings </a:t>
            </a:r>
          </a:p>
          <a:p>
            <a:r>
              <a:rPr lang="en-US" dirty="0"/>
              <a:t>“Super sensors”</a:t>
            </a:r>
          </a:p>
          <a:p>
            <a:endParaRPr lang="en-US" dirty="0"/>
          </a:p>
          <a:p>
            <a:endParaRPr lang="en-US" dirty="0"/>
          </a:p>
        </p:txBody>
      </p:sp>
      <p:pic>
        <p:nvPicPr>
          <p:cNvPr id="5" name="Picture 4">
            <a:extLst>
              <a:ext uri="{FF2B5EF4-FFF2-40B4-BE49-F238E27FC236}">
                <a16:creationId xmlns:a16="http://schemas.microsoft.com/office/drawing/2014/main" id="{3368E26D-BAC2-9CDB-2B29-CDDA5164F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3650" y="1690688"/>
            <a:ext cx="7126390" cy="3793166"/>
          </a:xfrm>
          <a:prstGeom prst="rect">
            <a:avLst/>
          </a:prstGeom>
        </p:spPr>
      </p:pic>
    </p:spTree>
    <p:extLst>
      <p:ext uri="{BB962C8B-B14F-4D97-AF65-F5344CB8AC3E}">
        <p14:creationId xmlns:p14="http://schemas.microsoft.com/office/powerpoint/2010/main" val="287773754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BPD DSM-5 Criteria (need 5 of 9)</a:t>
            </a:r>
          </a:p>
        </p:txBody>
      </p:sp>
      <p:sp>
        <p:nvSpPr>
          <p:cNvPr id="3" name="Content Placeholder 2"/>
          <p:cNvSpPr>
            <a:spLocks noGrp="1"/>
          </p:cNvSpPr>
          <p:nvPr>
            <p:ph idx="1"/>
          </p:nvPr>
        </p:nvSpPr>
        <p:spPr/>
        <p:txBody>
          <a:bodyPr>
            <a:normAutofit lnSpcReduction="10000"/>
          </a:bodyPr>
          <a:lstStyle/>
          <a:p>
            <a:r>
              <a:rPr lang="en-US" dirty="0"/>
              <a:t>Frantic efforts to </a:t>
            </a:r>
            <a:r>
              <a:rPr lang="en-US" b="1" dirty="0"/>
              <a:t>avoid abandonment </a:t>
            </a:r>
            <a:r>
              <a:rPr lang="en-US" dirty="0"/>
              <a:t>(real or imagined)</a:t>
            </a:r>
          </a:p>
          <a:p>
            <a:r>
              <a:rPr lang="en-US" dirty="0"/>
              <a:t>Unstable</a:t>
            </a:r>
            <a:r>
              <a:rPr lang="en-US" b="1" dirty="0"/>
              <a:t>, intense relationships </a:t>
            </a:r>
            <a:r>
              <a:rPr lang="en-US" dirty="0"/>
              <a:t>(idealization ↔ devaluation)</a:t>
            </a:r>
          </a:p>
          <a:p>
            <a:r>
              <a:rPr lang="en-US" b="1" dirty="0"/>
              <a:t>Identity disturbance </a:t>
            </a:r>
            <a:r>
              <a:rPr lang="en-US" dirty="0"/>
              <a:t>(unstable self-image)</a:t>
            </a:r>
          </a:p>
          <a:p>
            <a:r>
              <a:rPr lang="en-US" b="1" dirty="0"/>
              <a:t>Impulsivity</a:t>
            </a:r>
            <a:r>
              <a:rPr lang="en-US" dirty="0"/>
              <a:t> in ≥2 self-damaging areas</a:t>
            </a:r>
          </a:p>
          <a:p>
            <a:r>
              <a:rPr lang="en-US" dirty="0"/>
              <a:t>Recurrent </a:t>
            </a:r>
            <a:r>
              <a:rPr lang="en-US" b="1" dirty="0"/>
              <a:t>suicidal behavior or self-harm</a:t>
            </a:r>
          </a:p>
          <a:p>
            <a:r>
              <a:rPr lang="en-US" dirty="0"/>
              <a:t>Affective instability (</a:t>
            </a:r>
            <a:r>
              <a:rPr lang="en-US" b="1" dirty="0"/>
              <a:t>intense mood swings</a:t>
            </a:r>
            <a:r>
              <a:rPr lang="en-US" dirty="0"/>
              <a:t>)</a:t>
            </a:r>
          </a:p>
          <a:p>
            <a:r>
              <a:rPr lang="en-US" dirty="0"/>
              <a:t>Chronic </a:t>
            </a:r>
            <a:r>
              <a:rPr lang="en-US" b="1" dirty="0"/>
              <a:t>feelings of emptiness</a:t>
            </a:r>
          </a:p>
          <a:p>
            <a:r>
              <a:rPr lang="en-US" dirty="0"/>
              <a:t>Inappropriate, </a:t>
            </a:r>
            <a:r>
              <a:rPr lang="en-US" b="1" dirty="0"/>
              <a:t>intense anger</a:t>
            </a:r>
          </a:p>
          <a:p>
            <a:r>
              <a:rPr lang="en-US" b="1" dirty="0"/>
              <a:t>Transient paranoid ideation or dissociation</a:t>
            </a:r>
          </a:p>
        </p:txBody>
      </p:sp>
    </p:spTree>
    <p:extLst>
      <p:ext uri="{BB962C8B-B14F-4D97-AF65-F5344CB8AC3E}">
        <p14:creationId xmlns:p14="http://schemas.microsoft.com/office/powerpoint/2010/main" val="117757842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3CF79-4749-D3B7-A4E8-D73084E02D57}"/>
              </a:ext>
            </a:extLst>
          </p:cNvPr>
          <p:cNvSpPr>
            <a:spLocks noGrp="1"/>
          </p:cNvSpPr>
          <p:nvPr>
            <p:ph type="title"/>
          </p:nvPr>
        </p:nvSpPr>
        <p:spPr/>
        <p:txBody>
          <a:bodyPr/>
          <a:lstStyle/>
          <a:p>
            <a:r>
              <a:rPr lang="en-US" dirty="0"/>
              <a:t>You might see…</a:t>
            </a:r>
          </a:p>
        </p:txBody>
      </p:sp>
      <p:sp>
        <p:nvSpPr>
          <p:cNvPr id="3" name="Content Placeholder 2">
            <a:extLst>
              <a:ext uri="{FF2B5EF4-FFF2-40B4-BE49-F238E27FC236}">
                <a16:creationId xmlns:a16="http://schemas.microsoft.com/office/drawing/2014/main" id="{2370B481-D6F2-1DA1-562F-B4470F9FAE23}"/>
              </a:ext>
            </a:extLst>
          </p:cNvPr>
          <p:cNvSpPr>
            <a:spLocks noGrp="1"/>
          </p:cNvSpPr>
          <p:nvPr>
            <p:ph idx="1"/>
          </p:nvPr>
        </p:nvSpPr>
        <p:spPr/>
        <p:txBody>
          <a:bodyPr>
            <a:normAutofit fontScale="92500" lnSpcReduction="10000"/>
          </a:bodyPr>
          <a:lstStyle/>
          <a:p>
            <a:r>
              <a:rPr lang="en-US" b="1" dirty="0"/>
              <a:t>Intense emotional reactions</a:t>
            </a:r>
            <a:r>
              <a:rPr lang="en-US" dirty="0"/>
              <a:t> that seem disproportionate to the situation</a:t>
            </a:r>
          </a:p>
          <a:p>
            <a:r>
              <a:rPr lang="en-US" b="1" dirty="0"/>
              <a:t>Rapid mood shifts</a:t>
            </a:r>
            <a:r>
              <a:rPr lang="en-US" dirty="0"/>
              <a:t> (from calm to rage to despair within minutes)</a:t>
            </a:r>
          </a:p>
          <a:p>
            <a:r>
              <a:rPr lang="en-US" b="1" dirty="0"/>
              <a:t>Self-harm injuries</a:t>
            </a:r>
            <a:r>
              <a:rPr lang="en-US" dirty="0"/>
              <a:t> (scratching, cutting, burning, hitting)</a:t>
            </a:r>
          </a:p>
          <a:p>
            <a:r>
              <a:rPr lang="en-US" b="1" dirty="0"/>
              <a:t>Suicidal statements or attempts</a:t>
            </a:r>
            <a:r>
              <a:rPr lang="en-US" dirty="0"/>
              <a:t> often triggered by interpersonal conflict</a:t>
            </a:r>
          </a:p>
          <a:p>
            <a:r>
              <a:rPr lang="en-US" b="1" dirty="0"/>
              <a:t>Splitting</a:t>
            </a:r>
            <a:r>
              <a:rPr lang="en-US" dirty="0"/>
              <a:t>: Viewing people as "all good" or "all bad" (may change rapidly)</a:t>
            </a:r>
          </a:p>
          <a:p>
            <a:r>
              <a:rPr lang="en-US" dirty="0"/>
              <a:t>Long history of </a:t>
            </a:r>
            <a:r>
              <a:rPr lang="en-US" b="1" dirty="0"/>
              <a:t>chaotic relationships</a:t>
            </a:r>
          </a:p>
          <a:p>
            <a:r>
              <a:rPr lang="en-US" dirty="0"/>
              <a:t>Profound </a:t>
            </a:r>
            <a:r>
              <a:rPr lang="en-US" b="1" dirty="0"/>
              <a:t>mistrust </a:t>
            </a:r>
            <a:r>
              <a:rPr lang="en-US" dirty="0"/>
              <a:t>of helpers despite asking for help</a:t>
            </a:r>
          </a:p>
          <a:p>
            <a:r>
              <a:rPr lang="en-US" b="1" dirty="0"/>
              <a:t>Dissociative symptoms</a:t>
            </a:r>
            <a:r>
              <a:rPr lang="en-US" dirty="0"/>
              <a:t> (appearing "spaced out," not fully present)</a:t>
            </a:r>
          </a:p>
          <a:p>
            <a:endParaRPr lang="en-US" dirty="0"/>
          </a:p>
        </p:txBody>
      </p:sp>
    </p:spTree>
    <p:extLst>
      <p:ext uri="{BB962C8B-B14F-4D97-AF65-F5344CB8AC3E}">
        <p14:creationId xmlns:p14="http://schemas.microsoft.com/office/powerpoint/2010/main" val="344833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0E7B-7360-4BB4-49F1-B15B920C3F12}"/>
              </a:ext>
            </a:extLst>
          </p:cNvPr>
          <p:cNvSpPr>
            <a:spLocks noGrp="1"/>
          </p:cNvSpPr>
          <p:nvPr>
            <p:ph type="title"/>
          </p:nvPr>
        </p:nvSpPr>
        <p:spPr/>
        <p:txBody>
          <a:bodyPr/>
          <a:lstStyle/>
          <a:p>
            <a:r>
              <a:rPr lang="en-US" dirty="0"/>
              <a:t>Psychiatric comorbidities are common</a:t>
            </a:r>
          </a:p>
        </p:txBody>
      </p:sp>
      <p:sp>
        <p:nvSpPr>
          <p:cNvPr id="3" name="Content Placeholder 2">
            <a:extLst>
              <a:ext uri="{FF2B5EF4-FFF2-40B4-BE49-F238E27FC236}">
                <a16:creationId xmlns:a16="http://schemas.microsoft.com/office/drawing/2014/main" id="{0DB04076-D94A-A81D-C8C1-F48670921A61}"/>
              </a:ext>
            </a:extLst>
          </p:cNvPr>
          <p:cNvSpPr>
            <a:spLocks noGrp="1"/>
          </p:cNvSpPr>
          <p:nvPr>
            <p:ph idx="1"/>
          </p:nvPr>
        </p:nvSpPr>
        <p:spPr/>
        <p:txBody>
          <a:bodyPr/>
          <a:lstStyle/>
          <a:p>
            <a:r>
              <a:rPr lang="en-US" b="1" dirty="0"/>
              <a:t>Mood disorders</a:t>
            </a:r>
            <a:r>
              <a:rPr lang="en-US" dirty="0"/>
              <a:t> (major depression, bipolar)</a:t>
            </a:r>
          </a:p>
          <a:p>
            <a:r>
              <a:rPr lang="en-US" b="1" dirty="0"/>
              <a:t>Anxiety disorders</a:t>
            </a:r>
          </a:p>
          <a:p>
            <a:r>
              <a:rPr lang="en-US" b="1" dirty="0"/>
              <a:t>Substance use disorders</a:t>
            </a:r>
          </a:p>
          <a:p>
            <a:r>
              <a:rPr lang="en-US" b="1" dirty="0"/>
              <a:t>PTSD</a:t>
            </a:r>
          </a:p>
          <a:p>
            <a:r>
              <a:rPr lang="en-US" b="1" dirty="0"/>
              <a:t>Eating disorders</a:t>
            </a:r>
            <a:endParaRPr lang="en-US" dirty="0"/>
          </a:p>
          <a:p>
            <a:pPr marL="0" indent="0">
              <a:buNone/>
            </a:pPr>
            <a:br>
              <a:rPr lang="en-US" dirty="0"/>
            </a:br>
            <a:endParaRPr lang="en-US" dirty="0"/>
          </a:p>
        </p:txBody>
      </p:sp>
    </p:spTree>
    <p:extLst>
      <p:ext uri="{BB962C8B-B14F-4D97-AF65-F5344CB8AC3E}">
        <p14:creationId xmlns:p14="http://schemas.microsoft.com/office/powerpoint/2010/main" val="213970411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idges_ PPT template" id="{A3BE0DF7-872F-401F-A2C8-44733975127C}" vid="{8479AC2C-9515-42D9-8400-23C171C9C9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7552b67-71e3-4a32-bccd-162f47bea66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BF8D4B9DDA564A9A2143268BDFD4F6" ma:contentTypeVersion="17" ma:contentTypeDescription="Create a new document." ma:contentTypeScope="" ma:versionID="a72470a821fc91f3a59705e2fef5a80e">
  <xsd:schema xmlns:xsd="http://www.w3.org/2001/XMLSchema" xmlns:xs="http://www.w3.org/2001/XMLSchema" xmlns:p="http://schemas.microsoft.com/office/2006/metadata/properties" xmlns:ns1="http://schemas.microsoft.com/sharepoint/v3" xmlns:ns3="d7552b67-71e3-4a32-bccd-162f47bea669" xmlns:ns4="5520ca94-f4a5-475b-bf69-e6bd9e93acad" targetNamespace="http://schemas.microsoft.com/office/2006/metadata/properties" ma:root="true" ma:fieldsID="af04161074c8050fe0f3b582d2f88390" ns1:_="" ns3:_="" ns4:_="">
    <xsd:import namespace="http://schemas.microsoft.com/sharepoint/v3"/>
    <xsd:import namespace="d7552b67-71e3-4a32-bccd-162f47bea669"/>
    <xsd:import namespace="5520ca94-f4a5-475b-bf69-e6bd9e93aca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_activity"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52b67-71e3-4a32-bccd-162f47bea6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20ca94-f4a5-475b-bf69-e6bd9e93aca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0E088B-3B37-4756-86A2-E150D6AD63B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7552b67-71e3-4a32-bccd-162f47bea669"/>
    <ds:schemaRef ds:uri="http://schemas.microsoft.com/sharepoint/v3"/>
    <ds:schemaRef ds:uri="5520ca94-f4a5-475b-bf69-e6bd9e93acad"/>
    <ds:schemaRef ds:uri="http://www.w3.org/XML/1998/namespace"/>
    <ds:schemaRef ds:uri="http://purl.org/dc/dcmitype/"/>
  </ds:schemaRefs>
</ds:datastoreItem>
</file>

<file path=customXml/itemProps2.xml><?xml version="1.0" encoding="utf-8"?>
<ds:datastoreItem xmlns:ds="http://schemas.openxmlformats.org/officeDocument/2006/customXml" ds:itemID="{C931FCDD-8F36-4320-A6B2-F49E6614FE07}">
  <ds:schemaRefs>
    <ds:schemaRef ds:uri="http://schemas.microsoft.com/sharepoint/v3/contenttype/forms"/>
  </ds:schemaRefs>
</ds:datastoreItem>
</file>

<file path=customXml/itemProps3.xml><?xml version="1.0" encoding="utf-8"?>
<ds:datastoreItem xmlns:ds="http://schemas.openxmlformats.org/officeDocument/2006/customXml" ds:itemID="{17713C11-9D94-481A-80FF-81C2A830B3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7552b67-71e3-4a32-bccd-162f47bea669"/>
    <ds:schemaRef ds:uri="5520ca94-f4a5-475b-bf69-e6bd9e93a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903</TotalTime>
  <Words>8345</Words>
  <Application>Microsoft Office PowerPoint</Application>
  <PresentationFormat>Widescreen</PresentationFormat>
  <Paragraphs>714</Paragraphs>
  <Slides>37</Slides>
  <Notes>33</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Aptos</vt:lpstr>
      <vt:lpstr>Aptos Display</vt:lpstr>
      <vt:lpstr>Arial</vt:lpstr>
      <vt:lpstr>Calibri</vt:lpstr>
      <vt:lpstr>Schibsted Grotesk</vt:lpstr>
      <vt:lpstr>Times New Roman</vt:lpstr>
      <vt:lpstr>1_Office Theme</vt:lpstr>
      <vt:lpstr>Lunch – Back at 1:30</vt:lpstr>
      <vt:lpstr>Personality Disorders</vt:lpstr>
      <vt:lpstr>What is a personality disorder?</vt:lpstr>
      <vt:lpstr>DSM 5 Personality Clusters</vt:lpstr>
      <vt:lpstr>Prevalence</vt:lpstr>
      <vt:lpstr>Spotlight on BPD</vt:lpstr>
      <vt:lpstr>BPD DSM-5 Criteria (need 5 of 9)</vt:lpstr>
      <vt:lpstr>You might see…</vt:lpstr>
      <vt:lpstr>Psychiatric comorbidities are common</vt:lpstr>
      <vt:lpstr>Common Reactions to BPD Patients</vt:lpstr>
      <vt:lpstr>Recognize Your Reactions</vt:lpstr>
      <vt:lpstr>De-Escalation and Communication</vt:lpstr>
      <vt:lpstr>Suicide Risk</vt:lpstr>
      <vt:lpstr>Highest-Risk BPD Criteria for Suicide </vt:lpstr>
      <vt:lpstr>Non-Suicidal Self-Injury (NSSI)</vt:lpstr>
      <vt:lpstr>Pharmacologic management in crisis</vt:lpstr>
      <vt:lpstr> Long-term treatment</vt:lpstr>
      <vt:lpstr>Common Characteristics of ALL Effective BPD Treatments</vt:lpstr>
      <vt:lpstr>Prognosis</vt:lpstr>
      <vt:lpstr>PowerPoint Presentation</vt:lpstr>
      <vt:lpstr>Common misconceptions </vt:lpstr>
      <vt:lpstr>Common triggers</vt:lpstr>
      <vt:lpstr>What are Personality Disorders?</vt:lpstr>
      <vt:lpstr>5 Pearls</vt:lpstr>
      <vt:lpstr>Action steps</vt:lpstr>
      <vt:lpstr>NSSI vs. Suicide Attempts</vt:lpstr>
      <vt:lpstr>Management on Scene</vt:lpstr>
      <vt:lpstr>Disposition decision making</vt:lpstr>
      <vt:lpstr>Other Personality Disorders You May Encounter</vt:lpstr>
      <vt:lpstr>Clinical vignette</vt:lpstr>
      <vt:lpstr>Clinical vignette</vt:lpstr>
      <vt:lpstr>Clinician vignette</vt:lpstr>
      <vt:lpstr>Summary</vt:lpstr>
      <vt:lpstr>Research updates</vt:lpstr>
      <vt:lpstr>Pearls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Fowler, Alexandra D.</dc:creator>
  <cp:lastModifiedBy>Althoff, Rob</cp:lastModifiedBy>
  <cp:revision>77</cp:revision>
  <dcterms:created xsi:type="dcterms:W3CDTF">2022-10-06T16:48:33Z</dcterms:created>
  <dcterms:modified xsi:type="dcterms:W3CDTF">2026-04-09T17:34:51Z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0x010100FDBF8D4B9DDA564A9A2143268BDFD4F6</vt:lpwstr>
  </property>
</Properties>
</file>