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5"/>
  </p:notesMasterIdLst>
  <p:sldIdLst>
    <p:sldId id="455" r:id="rId5"/>
    <p:sldId id="460" r:id="rId6"/>
    <p:sldId id="457" r:id="rId7"/>
    <p:sldId id="267" r:id="rId8"/>
    <p:sldId id="268" r:id="rId9"/>
    <p:sldId id="269" r:id="rId10"/>
    <p:sldId id="271" r:id="rId11"/>
    <p:sldId id="305" r:id="rId12"/>
    <p:sldId id="458" r:id="rId13"/>
    <p:sldId id="289" r:id="rId14"/>
    <p:sldId id="290" r:id="rId15"/>
    <p:sldId id="291" r:id="rId16"/>
    <p:sldId id="294" r:id="rId17"/>
    <p:sldId id="316" r:id="rId18"/>
    <p:sldId id="308" r:id="rId19"/>
    <p:sldId id="459" r:id="rId20"/>
    <p:sldId id="301" r:id="rId21"/>
    <p:sldId id="306" r:id="rId22"/>
    <p:sldId id="307" r:id="rId23"/>
    <p:sldId id="33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ADD"/>
    <a:srgbClr val="388B4F"/>
    <a:srgbClr val="90CEA2"/>
    <a:srgbClr val="325729"/>
    <a:srgbClr val="7DE1A3"/>
    <a:srgbClr val="E4E4E4"/>
    <a:srgbClr val="B7DDBA"/>
    <a:srgbClr val="A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96A2D-2C4B-4E65-B3AD-CAEE035A6E73}" v="1" dt="2026-04-04T21:54:41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79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35E7-7C2F-43E9-AC6D-F4B2A775326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C0C5-0A4A-4BE7-8BA6-95496052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0E072-8EFD-4FA8-9C9A-E8A8B5AA1E27}" type="slidenum">
              <a:rPr lang="en-US">
                <a:solidFill>
                  <a:prstClr val="black"/>
                </a:solidFill>
                <a:latin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19FFB4-9EF7-47C2-9776-5CC2533DC697}" type="slidenum">
              <a:rPr lang="en-US">
                <a:solidFill>
                  <a:prstClr val="black"/>
                </a:solidFill>
                <a:latin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97B7A-8F0E-4AAF-AE46-03A5EA8882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4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3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0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97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63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1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9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70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2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17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27817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BAC59F6-5AC1-DDDD-E0DF-824CB02849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6162" y="473139"/>
            <a:ext cx="9144000" cy="2387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cs typeface="Times" panose="02020603050405020304" pitchFamily="18" charset="0"/>
              </a:rPr>
              <a:t>De-escalation</a:t>
            </a:r>
            <a:endParaRPr lang="en-US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1E1D0FC-ECB3-1179-398B-E3397B765F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6162" y="2952813"/>
            <a:ext cx="9144000" cy="24872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dirty="0"/>
              <a:t>David H. Rubin, MD</a:t>
            </a:r>
          </a:p>
          <a:p>
            <a:pPr>
              <a:defRPr/>
            </a:pPr>
            <a:r>
              <a:rPr lang="en-US" altLang="en-US" sz="2400" dirty="0"/>
              <a:t>Director, Division of Professional and Public Education</a:t>
            </a:r>
          </a:p>
          <a:p>
            <a:pPr>
              <a:defRPr/>
            </a:pPr>
            <a:r>
              <a:rPr lang="en-US" altLang="en-US" sz="2400" dirty="0"/>
              <a:t>Executive Director, MGH Psychiatry Academy &amp; MGH </a:t>
            </a:r>
            <a:r>
              <a:rPr lang="en-US" altLang="en-US" sz="2400" i="1" dirty="0"/>
              <a:t>Visiting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Assistant Professor of Psychiatry</a:t>
            </a:r>
          </a:p>
          <a:p>
            <a:pPr>
              <a:defRPr/>
            </a:pPr>
            <a:r>
              <a:rPr lang="en-US" altLang="en-US" sz="2400" dirty="0"/>
              <a:t>Harvard Medical School</a:t>
            </a:r>
          </a:p>
          <a:p>
            <a:pPr>
              <a:defRPr/>
            </a:pPr>
            <a:r>
              <a:rPr lang="en-US" altLang="en-US" sz="2400" dirty="0"/>
              <a:t>Massachusetts General Hospital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359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Core skill of supervision</a:t>
            </a:r>
          </a:p>
          <a:p>
            <a:pPr lvl="1">
              <a:defRPr/>
            </a:pPr>
            <a:r>
              <a:rPr lang="en-US" sz="2400" dirty="0"/>
              <a:t>Mirroring</a:t>
            </a:r>
          </a:p>
          <a:p>
            <a:pPr lvl="1">
              <a:defRPr/>
            </a:pPr>
            <a:r>
              <a:rPr lang="en-US" sz="2400" dirty="0"/>
              <a:t>Validating </a:t>
            </a:r>
          </a:p>
          <a:p>
            <a:pPr lvl="1">
              <a:defRPr/>
            </a:pPr>
            <a:r>
              <a:rPr lang="en-US" sz="2400" dirty="0"/>
              <a:t>Empathizing</a:t>
            </a:r>
          </a:p>
          <a:p>
            <a:pPr marL="400050" lvl="1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sz="2400" dirty="0"/>
              <a:t>No interrupting</a:t>
            </a:r>
          </a:p>
          <a:p>
            <a:pPr lvl="1">
              <a:defRPr/>
            </a:pPr>
            <a:r>
              <a:rPr lang="en-US" sz="2400" dirty="0"/>
              <a:t>No advice giving</a:t>
            </a:r>
          </a:p>
          <a:p>
            <a:pPr lvl="1">
              <a:defRPr/>
            </a:pPr>
            <a:r>
              <a:rPr lang="en-US" sz="2400" dirty="0"/>
              <a:t>No commentary</a:t>
            </a:r>
          </a:p>
          <a:p>
            <a:pPr lvl="1">
              <a:defRPr/>
            </a:pPr>
            <a:r>
              <a:rPr lang="en-US" sz="2400" dirty="0"/>
              <a:t>No judgment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Active Listening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6C537-203C-83DE-385F-DA0FE3149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50" y="2188271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44281-EF70-43AF-5029-3CD4D4EA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14" y="754062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991517-B47C-74D3-C957-A191E85F4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435" y="43278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000" dirty="0"/>
              <a:t>Mirroring</a:t>
            </a:r>
          </a:p>
          <a:p>
            <a:pPr lvl="1">
              <a:defRPr/>
            </a:pPr>
            <a:r>
              <a:rPr lang="en-US" sz="2600" dirty="0"/>
              <a:t>Repeat what they say and then say </a:t>
            </a:r>
          </a:p>
          <a:p>
            <a:pPr lvl="1">
              <a:defRPr/>
            </a:pPr>
            <a:r>
              <a:rPr lang="en-US" sz="2600" dirty="0"/>
              <a:t>“Is there more that I need to understand”</a:t>
            </a:r>
          </a:p>
          <a:p>
            <a:pPr lvl="1">
              <a:defRPr/>
            </a:pPr>
            <a:r>
              <a:rPr lang="en-US" sz="2600" dirty="0"/>
              <a:t>Continue until they are done</a:t>
            </a:r>
          </a:p>
          <a:p>
            <a:pPr>
              <a:defRPr/>
            </a:pPr>
            <a:r>
              <a:rPr lang="en-US" sz="3000" dirty="0"/>
              <a:t>Validating</a:t>
            </a:r>
          </a:p>
          <a:p>
            <a:pPr lvl="1">
              <a:defRPr/>
            </a:pPr>
            <a:r>
              <a:rPr lang="en-US" sz="2600" dirty="0"/>
              <a:t>“Is there more that I need to understand”</a:t>
            </a:r>
          </a:p>
          <a:p>
            <a:pPr lvl="1">
              <a:defRPr/>
            </a:pPr>
            <a:r>
              <a:rPr lang="en-US" sz="2600" dirty="0"/>
              <a:t>“No, that is it”</a:t>
            </a:r>
          </a:p>
          <a:p>
            <a:pPr lvl="1">
              <a:defRPr/>
            </a:pPr>
            <a:r>
              <a:rPr lang="en-US" sz="2600" dirty="0"/>
              <a:t>“What you said makes sense to me”</a:t>
            </a:r>
          </a:p>
          <a:p>
            <a:pPr>
              <a:defRPr/>
            </a:pPr>
            <a:r>
              <a:rPr lang="en-US" sz="3000" dirty="0"/>
              <a:t>Empathizing</a:t>
            </a:r>
          </a:p>
          <a:p>
            <a:pPr lvl="1">
              <a:defRPr/>
            </a:pPr>
            <a:r>
              <a:rPr lang="en-US" sz="2600" dirty="0"/>
              <a:t>“Given what you said I understand how you feel”</a:t>
            </a:r>
            <a:endParaRPr lang="en-US" sz="3000" dirty="0"/>
          </a:p>
          <a:p>
            <a:pPr lvl="1">
              <a:defRPr/>
            </a:pPr>
            <a:endParaRPr lang="en-US" sz="2600" dirty="0"/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Active 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03D18-AD6F-BA20-FFF5-5DCBA962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293" y="2560244"/>
            <a:ext cx="262150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/>
              <a:t>Why Does Active Listening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Listening takes you out of potential power struggles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You are listening, validating, and caring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Interrupting, advice giving, commenting, judging, teaches the patient no to listen.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028" name="Picture 4" descr="Daredevil list of superpowers - how do Daredevil's powers work in his ...">
            <a:extLst>
              <a:ext uri="{FF2B5EF4-FFF2-40B4-BE49-F238E27FC236}">
                <a16:creationId xmlns:a16="http://schemas.microsoft.com/office/drawing/2014/main" id="{1B57170B-6087-8842-E04F-7FE7636D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26507" b="-1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7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Effective Commands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the behavior system is to avoid giving commands at all</a:t>
            </a:r>
          </a:p>
          <a:p>
            <a:r>
              <a:rPr lang="en-US" dirty="0"/>
              <a:t>Avoid phrasing commands as questions </a:t>
            </a:r>
          </a:p>
          <a:p>
            <a:r>
              <a:rPr lang="en-US" dirty="0"/>
              <a:t>Break commands into single steps</a:t>
            </a:r>
          </a:p>
          <a:p>
            <a:r>
              <a:rPr lang="en-US" dirty="0"/>
              <a:t>Eliminate distractions in immediate environment</a:t>
            </a:r>
          </a:p>
          <a:p>
            <a:r>
              <a:rPr lang="en-US" dirty="0"/>
              <a:t>Speak in a firm, but calm voice</a:t>
            </a:r>
          </a:p>
          <a:p>
            <a:r>
              <a:rPr lang="en-US" dirty="0"/>
              <a:t>Ask to repeat commands to ensure accuracy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CD9AF-BD39-3FD8-7B41-877F360A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919" y="2726093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0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Technical</a:t>
            </a:r>
          </a:p>
          <a:p>
            <a:r>
              <a:rPr lang="en-US" dirty="0"/>
              <a:t>One voice should take the lead</a:t>
            </a:r>
          </a:p>
          <a:p>
            <a:r>
              <a:rPr lang="en-US" dirty="0"/>
              <a:t>Honesty</a:t>
            </a:r>
            <a:endParaRPr lang="en-US" b="1" dirty="0"/>
          </a:p>
          <a:p>
            <a:r>
              <a:rPr lang="en-US" dirty="0"/>
              <a:t>Avoid public splitting</a:t>
            </a:r>
          </a:p>
          <a:p>
            <a:r>
              <a:rPr lang="en-US" dirty="0"/>
              <a:t>Know your limits and tag out when mentally exhausted</a:t>
            </a:r>
          </a:p>
          <a:p>
            <a:r>
              <a:rPr lang="en-US" dirty="0"/>
              <a:t>Optimism that individual will regain control soon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Principles of Verbal De-escalation</a:t>
            </a:r>
          </a:p>
        </p:txBody>
      </p:sp>
    </p:spTree>
    <p:extLst>
      <p:ext uri="{BB962C8B-B14F-4D97-AF65-F5344CB8AC3E}">
        <p14:creationId xmlns:p14="http://schemas.microsoft.com/office/powerpoint/2010/main" val="319837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Technical</a:t>
            </a:r>
          </a:p>
          <a:p>
            <a:r>
              <a:rPr lang="en-US" dirty="0"/>
              <a:t>Regulation of Affect</a:t>
            </a:r>
          </a:p>
          <a:p>
            <a:r>
              <a:rPr lang="en-US" dirty="0"/>
              <a:t>Consider employing a very limited range:</a:t>
            </a:r>
          </a:p>
          <a:p>
            <a:pPr lvl="1"/>
            <a:r>
              <a:rPr lang="en-US" dirty="0"/>
              <a:t>Warm, enthusiastic and encouraging</a:t>
            </a:r>
          </a:p>
          <a:p>
            <a:pPr marL="3200400" lvl="7" indent="0">
              <a:buNone/>
            </a:pPr>
            <a:r>
              <a:rPr lang="en-US" i="1" dirty="0"/>
              <a:t>   or</a:t>
            </a:r>
          </a:p>
          <a:p>
            <a:pPr lvl="1"/>
            <a:r>
              <a:rPr lang="en-US" dirty="0"/>
              <a:t>Dispassionate, conveying a sense of mild boredom and regret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Affect- negative or positive- can reinforce</a:t>
            </a:r>
          </a:p>
          <a:p>
            <a:pPr lvl="1"/>
            <a:r>
              <a:rPr lang="en-US" dirty="0"/>
              <a:t>Arguing is still intimacy</a:t>
            </a:r>
          </a:p>
          <a:p>
            <a:pPr lvl="1"/>
            <a:r>
              <a:rPr lang="en-US" dirty="0"/>
              <a:t>Dispassion is non-rewarding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Principles of Verbal De-escalation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1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05C1B-A214-3FAF-BC06-FDE374A9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87" y="1690688"/>
            <a:ext cx="3268038" cy="21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3E2B-9302-5836-3019-C03AB4E7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174C-FE60-220F-B69C-02108F1D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Pacing</a:t>
            </a:r>
          </a:p>
          <a:p>
            <a:r>
              <a:rPr lang="en-US" dirty="0"/>
              <a:t>Clenched Fists</a:t>
            </a:r>
          </a:p>
          <a:p>
            <a:r>
              <a:rPr lang="en-US" dirty="0"/>
              <a:t>Rapid speech</a:t>
            </a:r>
          </a:p>
          <a:p>
            <a:r>
              <a:rPr lang="en-US" dirty="0"/>
              <a:t>Withdrawal</a:t>
            </a:r>
          </a:p>
          <a:p>
            <a:r>
              <a:rPr lang="en-US" dirty="0"/>
              <a:t>Trust your instincts re: aggression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A818F-693C-7209-F40F-B09F1806C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917" y="1690688"/>
            <a:ext cx="3088883" cy="2059255"/>
          </a:xfrm>
          <a:prstGeom prst="rect">
            <a:avLst/>
          </a:prstGeom>
        </p:spPr>
      </p:pic>
      <p:pic>
        <p:nvPicPr>
          <p:cNvPr id="1026" name="Picture 2" descr="Mystery man seen pacing back and forth. Near golf course - Sault Ste. Marie  News">
            <a:extLst>
              <a:ext uri="{FF2B5EF4-FFF2-40B4-BE49-F238E27FC236}">
                <a16:creationId xmlns:a16="http://schemas.microsoft.com/office/drawing/2014/main" id="{2E37F066-B971-C097-085A-FF6A4987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73" y="1430978"/>
            <a:ext cx="1885094" cy="23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E2FE3-D12B-E9E9-D540-3B9BCAE7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67" y="43672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9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Middle Ground</a:t>
            </a:r>
          </a:p>
          <a:p>
            <a:endParaRPr lang="en-US" dirty="0"/>
          </a:p>
          <a:p>
            <a:r>
              <a:rPr lang="en-US" dirty="0"/>
              <a:t>A – </a:t>
            </a:r>
            <a:r>
              <a:rPr lang="en-US" b="1" dirty="0"/>
              <a:t>A</a:t>
            </a:r>
            <a:r>
              <a:rPr lang="en-US" dirty="0"/>
              <a:t>dult “Because I said so!”</a:t>
            </a:r>
          </a:p>
          <a:p>
            <a:r>
              <a:rPr lang="en-US" dirty="0"/>
              <a:t>B – </a:t>
            </a:r>
            <a:r>
              <a:rPr lang="en-US" b="1" dirty="0"/>
              <a:t>B</a:t>
            </a:r>
            <a:r>
              <a:rPr lang="en-US" dirty="0"/>
              <a:t>oth: </a:t>
            </a:r>
            <a:r>
              <a:rPr lang="en-US" u="sng" dirty="0"/>
              <a:t>Collaborative Problem Solving</a:t>
            </a:r>
          </a:p>
          <a:p>
            <a:r>
              <a:rPr lang="en-US" dirty="0"/>
              <a:t>C – </a:t>
            </a:r>
            <a:r>
              <a:rPr lang="en-US" b="1" dirty="0"/>
              <a:t>C</a:t>
            </a:r>
            <a:r>
              <a:rPr lang="en-US" dirty="0"/>
              <a:t>hild “Do whatever you want…”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Verbal De-escalation</a:t>
            </a:r>
          </a:p>
        </p:txBody>
      </p:sp>
    </p:spTree>
    <p:extLst>
      <p:ext uri="{BB962C8B-B14F-4D97-AF65-F5344CB8AC3E}">
        <p14:creationId xmlns:p14="http://schemas.microsoft.com/office/powerpoint/2010/main" val="261466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Conflicts are to be addressed in terms of competing </a:t>
            </a:r>
            <a:r>
              <a:rPr lang="en-US" b="1" dirty="0"/>
              <a:t>concerns</a:t>
            </a:r>
            <a:r>
              <a:rPr lang="en-US" dirty="0"/>
              <a:t>, not competing </a:t>
            </a:r>
            <a:r>
              <a:rPr lang="en-US" b="1" dirty="0"/>
              <a:t>solutions.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dirty="0"/>
              <a:t>Instead of:</a:t>
            </a:r>
          </a:p>
          <a:p>
            <a:pPr marL="457200" lvl="1" indent="0">
              <a:buNone/>
            </a:pPr>
            <a:r>
              <a:rPr lang="en-US" dirty="0"/>
              <a:t>	“No you won’t… Yes I will!”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Consider:</a:t>
            </a:r>
          </a:p>
          <a:p>
            <a:pPr marL="457200" lvl="1" indent="0">
              <a:buNone/>
            </a:pPr>
            <a:r>
              <a:rPr lang="en-US" dirty="0"/>
              <a:t>	“What are you worried about?...Here’s what I’m worried about.”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67941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1 </a:t>
            </a:r>
            <a:r>
              <a:rPr lang="en-US" dirty="0"/>
              <a:t>– Elicit individual’s concern</a:t>
            </a:r>
          </a:p>
          <a:p>
            <a:r>
              <a:rPr lang="en-US" b="1" dirty="0"/>
              <a:t>Step 2 </a:t>
            </a:r>
            <a:r>
              <a:rPr lang="en-US" dirty="0"/>
              <a:t>– Prove you have heard the individual’s concern</a:t>
            </a:r>
          </a:p>
          <a:p>
            <a:pPr lvl="1"/>
            <a:r>
              <a:rPr lang="en-US" dirty="0"/>
              <a:t>Mirror, validate, empathize</a:t>
            </a:r>
          </a:p>
          <a:p>
            <a:pPr lvl="1"/>
            <a:r>
              <a:rPr lang="en-US" dirty="0"/>
              <a:t>If nothing else, parrot</a:t>
            </a:r>
          </a:p>
          <a:p>
            <a:r>
              <a:rPr lang="en-US" b="1" dirty="0"/>
              <a:t>Step 3 </a:t>
            </a:r>
            <a:r>
              <a:rPr lang="en-US" dirty="0"/>
              <a:t>– Articulate your concern</a:t>
            </a:r>
          </a:p>
          <a:p>
            <a:r>
              <a:rPr lang="en-US" b="1" dirty="0"/>
              <a:t>Step 4- </a:t>
            </a:r>
            <a:r>
              <a:rPr lang="en-US" dirty="0"/>
              <a:t>Invite individual to resolve both concerns</a:t>
            </a:r>
          </a:p>
          <a:p>
            <a:r>
              <a:rPr lang="en-US" b="1" dirty="0"/>
              <a:t>Step 5- </a:t>
            </a:r>
            <a:r>
              <a:rPr lang="en-US" dirty="0"/>
              <a:t>If individual can’t start a solution, offer suggestions</a:t>
            </a:r>
          </a:p>
          <a:p>
            <a:r>
              <a:rPr lang="en-US" b="1" dirty="0"/>
              <a:t>Step 6- </a:t>
            </a:r>
            <a:r>
              <a:rPr lang="en-US" dirty="0"/>
              <a:t>Accept </a:t>
            </a:r>
            <a:r>
              <a:rPr lang="en-US" b="1" dirty="0"/>
              <a:t>any</a:t>
            </a:r>
            <a:r>
              <a:rPr lang="en-US" dirty="0"/>
              <a:t> solution that effectively addresses both concerns.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</a:t>
            </a:r>
          </a:p>
        </p:txBody>
      </p:sp>
    </p:spTree>
    <p:extLst>
      <p:ext uri="{BB962C8B-B14F-4D97-AF65-F5344CB8AC3E}">
        <p14:creationId xmlns:p14="http://schemas.microsoft.com/office/powerpoint/2010/main" val="344107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39F6-366D-466D-1CE7-80672D2D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766279-4068-9B51-F739-27EA3C197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654" y="1260154"/>
            <a:ext cx="9008691" cy="5067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5E2A6D-81AB-42DB-66A2-988D19A7C0C7}"/>
              </a:ext>
            </a:extLst>
          </p:cNvPr>
          <p:cNvSpPr/>
          <p:nvPr/>
        </p:nvSpPr>
        <p:spPr>
          <a:xfrm>
            <a:off x="1591653" y="4952144"/>
            <a:ext cx="3041991" cy="9760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5D8C7-EA05-1530-D7A8-5A5AD956D008}"/>
              </a:ext>
            </a:extLst>
          </p:cNvPr>
          <p:cNvSpPr txBox="1"/>
          <p:nvPr/>
        </p:nvSpPr>
        <p:spPr>
          <a:xfrm>
            <a:off x="1591653" y="4952144"/>
            <a:ext cx="304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De-escalation</a:t>
            </a:r>
          </a:p>
        </p:txBody>
      </p:sp>
    </p:spTree>
    <p:extLst>
      <p:ext uri="{BB962C8B-B14F-4D97-AF65-F5344CB8AC3E}">
        <p14:creationId xmlns:p14="http://schemas.microsoft.com/office/powerpoint/2010/main" val="267170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7D9D69-5314-4611-8CA1-313149D8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3362"/>
            <a:ext cx="12192000" cy="8712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latin typeface="+mj-lt"/>
                <a:cs typeface="Times" panose="02020603050405020304" pitchFamily="18" charset="0"/>
              </a:rPr>
              <a:t>Thank you!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14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4C09-0BAD-4576-81FF-00740B34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Predispositions to Explosive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EBB3-D9C5-8DCA-0C01-7D56D6CE0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  <a:p>
            <a:r>
              <a:rPr lang="en-US" dirty="0"/>
              <a:t>Mood instability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Immaturity</a:t>
            </a:r>
          </a:p>
          <a:p>
            <a:r>
              <a:rPr lang="en-US" dirty="0"/>
              <a:t>Impaired frustration tolerance</a:t>
            </a:r>
          </a:p>
          <a:p>
            <a:r>
              <a:rPr lang="en-US" dirty="0"/>
              <a:t>Disruptive behavior disorders</a:t>
            </a:r>
          </a:p>
          <a:p>
            <a:r>
              <a:rPr lang="en-US" dirty="0"/>
              <a:t>Intoxication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69FB7-67B6-6AA1-12C1-82BF1E6C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49" y="2327498"/>
            <a:ext cx="3495151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Coercive Interactions</a:t>
            </a:r>
          </a:p>
          <a:p>
            <a:pPr lvl="1">
              <a:defRPr/>
            </a:pPr>
            <a:r>
              <a:rPr lang="en-US" dirty="0"/>
              <a:t>Negative reinforcement paradigm</a:t>
            </a:r>
          </a:p>
          <a:p>
            <a:pPr lvl="1">
              <a:defRPr/>
            </a:pPr>
            <a:r>
              <a:rPr lang="en-US" dirty="0"/>
              <a:t>Reciprocal interactions</a:t>
            </a:r>
          </a:p>
          <a:p>
            <a:pPr lvl="1">
              <a:defRPr/>
            </a:pPr>
            <a:r>
              <a:rPr lang="en-US" dirty="0"/>
              <a:t>Methods of coercion escalate over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Struggles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C9582-032F-099D-DCFC-1B433E146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040" y="1825625"/>
            <a:ext cx="4748960" cy="35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3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When a behavior is successful in decreasing a noxious stimuli, it is more likely to re-occur next time the noxious stimuli is presented.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Negative Reinforcement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51395B-ED0D-1117-5D3D-4F948A4E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71" y="2784281"/>
            <a:ext cx="4174458" cy="31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When a behavior is followed by an experience that makes it more likely that the behavior will recur</a:t>
            </a:r>
          </a:p>
          <a:p>
            <a:pPr eaLnBrk="1" hangingPunct="1">
              <a:defRPr/>
            </a:pPr>
            <a:r>
              <a:rPr lang="en-US" dirty="0"/>
              <a:t>A reinforcer can be anything</a:t>
            </a:r>
          </a:p>
          <a:p>
            <a:pPr eaLnBrk="1" hangingPunct="1">
              <a:defRPr/>
            </a:pPr>
            <a:r>
              <a:rPr lang="en-US" dirty="0"/>
              <a:t>A reinforcer is person specific</a:t>
            </a:r>
          </a:p>
          <a:p>
            <a:pPr eaLnBrk="1" hangingPunct="1">
              <a:defRPr/>
            </a:pPr>
            <a:r>
              <a:rPr lang="en-US" dirty="0"/>
              <a:t>Reward is in the eye of the beholder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Positive Reinforcement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F5FF0-6238-2A65-ACC0-CB646093C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42" y="292973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4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699126" y="2784476"/>
            <a:ext cx="58862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715001" y="3657601"/>
            <a:ext cx="60914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105400" y="2286001"/>
            <a:ext cx="156645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Raise voice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562601" y="4038601"/>
            <a:ext cx="9271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Argue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632451" y="1828801"/>
            <a:ext cx="83490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Insist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522913" y="4648201"/>
            <a:ext cx="102906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Refuse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562601" y="1371601"/>
            <a:ext cx="10211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Punish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410200" y="5257801"/>
            <a:ext cx="12362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Tantrum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724400" y="838201"/>
            <a:ext cx="2660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Restraint/ Seclusion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927726" y="5527676"/>
            <a:ext cx="1860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4951413" y="2895600"/>
            <a:ext cx="461962" cy="1049338"/>
          </a:xfrm>
          <a:custGeom>
            <a:avLst/>
            <a:gdLst>
              <a:gd name="T0" fmla="*/ 460375 w 291"/>
              <a:gd name="T1" fmla="*/ 0 h 661"/>
              <a:gd name="T2" fmla="*/ 366712 w 291"/>
              <a:gd name="T3" fmla="*/ 6350 h 661"/>
              <a:gd name="T4" fmla="*/ 279400 w 291"/>
              <a:gd name="T5" fmla="*/ 31750 h 661"/>
              <a:gd name="T6" fmla="*/ 204787 w 291"/>
              <a:gd name="T7" fmla="*/ 63500 h 661"/>
              <a:gd name="T8" fmla="*/ 136525 w 291"/>
              <a:gd name="T9" fmla="*/ 107950 h 661"/>
              <a:gd name="T10" fmla="*/ 80962 w 291"/>
              <a:gd name="T11" fmla="*/ 165100 h 661"/>
              <a:gd name="T12" fmla="*/ 38100 w 291"/>
              <a:gd name="T13" fmla="*/ 227013 h 661"/>
              <a:gd name="T14" fmla="*/ 12700 w 291"/>
              <a:gd name="T15" fmla="*/ 296863 h 661"/>
              <a:gd name="T16" fmla="*/ 0 w 291"/>
              <a:gd name="T17" fmla="*/ 373063 h 661"/>
              <a:gd name="T18" fmla="*/ 0 w 291"/>
              <a:gd name="T19" fmla="*/ 587375 h 661"/>
              <a:gd name="T20" fmla="*/ 6350 w 291"/>
              <a:gd name="T21" fmla="*/ 644525 h 661"/>
              <a:gd name="T22" fmla="*/ 25400 w 291"/>
              <a:gd name="T23" fmla="*/ 700088 h 661"/>
              <a:gd name="T24" fmla="*/ 49212 w 291"/>
              <a:gd name="T25" fmla="*/ 750888 h 661"/>
              <a:gd name="T26" fmla="*/ 87312 w 291"/>
              <a:gd name="T27" fmla="*/ 801688 h 661"/>
              <a:gd name="T28" fmla="*/ 130175 w 291"/>
              <a:gd name="T29" fmla="*/ 846138 h 661"/>
              <a:gd name="T30" fmla="*/ 180975 w 291"/>
              <a:gd name="T31" fmla="*/ 884238 h 661"/>
              <a:gd name="T32" fmla="*/ 242887 w 291"/>
              <a:gd name="T33" fmla="*/ 915988 h 661"/>
              <a:gd name="T34" fmla="*/ 304800 w 291"/>
              <a:gd name="T35" fmla="*/ 939800 h 661"/>
              <a:gd name="T36" fmla="*/ 304800 w 291"/>
              <a:gd name="T37" fmla="*/ 1047750 h 661"/>
              <a:gd name="T38" fmla="*/ 460375 w 291"/>
              <a:gd name="T39" fmla="*/ 852488 h 661"/>
              <a:gd name="T40" fmla="*/ 304800 w 291"/>
              <a:gd name="T41" fmla="*/ 619125 h 661"/>
              <a:gd name="T42" fmla="*/ 304800 w 291"/>
              <a:gd name="T43" fmla="*/ 725488 h 661"/>
              <a:gd name="T44" fmla="*/ 211137 w 291"/>
              <a:gd name="T45" fmla="*/ 687388 h 661"/>
              <a:gd name="T46" fmla="*/ 123825 w 291"/>
              <a:gd name="T47" fmla="*/ 631825 h 661"/>
              <a:gd name="T48" fmla="*/ 61912 w 291"/>
              <a:gd name="T49" fmla="*/ 561975 h 661"/>
              <a:gd name="T50" fmla="*/ 19050 w 291"/>
              <a:gd name="T51" fmla="*/ 479425 h 661"/>
              <a:gd name="T52" fmla="*/ 19050 w 291"/>
              <a:gd name="T53" fmla="*/ 479425 h 661"/>
              <a:gd name="T54" fmla="*/ 42862 w 291"/>
              <a:gd name="T55" fmla="*/ 423863 h 661"/>
              <a:gd name="T56" fmla="*/ 80962 w 291"/>
              <a:gd name="T57" fmla="*/ 373063 h 661"/>
              <a:gd name="T58" fmla="*/ 130175 w 291"/>
              <a:gd name="T59" fmla="*/ 328613 h 661"/>
              <a:gd name="T60" fmla="*/ 187325 w 291"/>
              <a:gd name="T61" fmla="*/ 290513 h 661"/>
              <a:gd name="T62" fmla="*/ 242887 w 291"/>
              <a:gd name="T63" fmla="*/ 258763 h 661"/>
              <a:gd name="T64" fmla="*/ 311150 w 291"/>
              <a:gd name="T65" fmla="*/ 233363 h 661"/>
              <a:gd name="T66" fmla="*/ 385762 w 291"/>
              <a:gd name="T67" fmla="*/ 220663 h 661"/>
              <a:gd name="T68" fmla="*/ 460375 w 291"/>
              <a:gd name="T69" fmla="*/ 214313 h 661"/>
              <a:gd name="T70" fmla="*/ 460375 w 291"/>
              <a:gd name="T71" fmla="*/ 0 h 6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1"/>
              <a:gd name="T109" fmla="*/ 0 h 661"/>
              <a:gd name="T110" fmla="*/ 291 w 291"/>
              <a:gd name="T111" fmla="*/ 661 h 6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1" h="661">
                <a:moveTo>
                  <a:pt x="290" y="0"/>
                </a:moveTo>
                <a:lnTo>
                  <a:pt x="231" y="4"/>
                </a:lnTo>
                <a:lnTo>
                  <a:pt x="176" y="20"/>
                </a:lnTo>
                <a:lnTo>
                  <a:pt x="129" y="40"/>
                </a:lnTo>
                <a:lnTo>
                  <a:pt x="86" y="68"/>
                </a:lnTo>
                <a:lnTo>
                  <a:pt x="51" y="104"/>
                </a:lnTo>
                <a:lnTo>
                  <a:pt x="24" y="143"/>
                </a:lnTo>
                <a:lnTo>
                  <a:pt x="8" y="187"/>
                </a:lnTo>
                <a:lnTo>
                  <a:pt x="0" y="235"/>
                </a:lnTo>
                <a:lnTo>
                  <a:pt x="0" y="370"/>
                </a:lnTo>
                <a:lnTo>
                  <a:pt x="4" y="406"/>
                </a:lnTo>
                <a:lnTo>
                  <a:pt x="16" y="441"/>
                </a:lnTo>
                <a:lnTo>
                  <a:pt x="31" y="473"/>
                </a:lnTo>
                <a:lnTo>
                  <a:pt x="55" y="505"/>
                </a:lnTo>
                <a:lnTo>
                  <a:pt x="82" y="533"/>
                </a:lnTo>
                <a:lnTo>
                  <a:pt x="114" y="557"/>
                </a:lnTo>
                <a:lnTo>
                  <a:pt x="153" y="577"/>
                </a:lnTo>
                <a:lnTo>
                  <a:pt x="192" y="592"/>
                </a:lnTo>
                <a:lnTo>
                  <a:pt x="192" y="660"/>
                </a:lnTo>
                <a:lnTo>
                  <a:pt x="290" y="537"/>
                </a:lnTo>
                <a:lnTo>
                  <a:pt x="192" y="390"/>
                </a:lnTo>
                <a:lnTo>
                  <a:pt x="192" y="457"/>
                </a:lnTo>
                <a:lnTo>
                  <a:pt x="133" y="433"/>
                </a:lnTo>
                <a:lnTo>
                  <a:pt x="78" y="398"/>
                </a:lnTo>
                <a:lnTo>
                  <a:pt x="39" y="354"/>
                </a:lnTo>
                <a:lnTo>
                  <a:pt x="12" y="302"/>
                </a:lnTo>
                <a:lnTo>
                  <a:pt x="27" y="267"/>
                </a:lnTo>
                <a:lnTo>
                  <a:pt x="51" y="235"/>
                </a:lnTo>
                <a:lnTo>
                  <a:pt x="82" y="207"/>
                </a:lnTo>
                <a:lnTo>
                  <a:pt x="118" y="183"/>
                </a:lnTo>
                <a:lnTo>
                  <a:pt x="153" y="163"/>
                </a:lnTo>
                <a:lnTo>
                  <a:pt x="196" y="147"/>
                </a:lnTo>
                <a:lnTo>
                  <a:pt x="243" y="139"/>
                </a:lnTo>
                <a:lnTo>
                  <a:pt x="290" y="135"/>
                </a:lnTo>
                <a:lnTo>
                  <a:pt x="290" y="0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1" name="Freeform 13"/>
          <p:cNvSpPr>
            <a:spLocks/>
          </p:cNvSpPr>
          <p:nvPr/>
        </p:nvSpPr>
        <p:spPr bwMode="auto">
          <a:xfrm>
            <a:off x="6780213" y="2133601"/>
            <a:ext cx="539750" cy="2314575"/>
          </a:xfrm>
          <a:custGeom>
            <a:avLst/>
            <a:gdLst>
              <a:gd name="T0" fmla="*/ 0 w 340"/>
              <a:gd name="T1" fmla="*/ 2312988 h 1458"/>
              <a:gd name="T2" fmla="*/ 55563 w 340"/>
              <a:gd name="T3" fmla="*/ 2306638 h 1458"/>
              <a:gd name="T4" fmla="*/ 103188 w 340"/>
              <a:gd name="T5" fmla="*/ 2298700 h 1458"/>
              <a:gd name="T6" fmla="*/ 158750 w 340"/>
              <a:gd name="T7" fmla="*/ 2278063 h 1458"/>
              <a:gd name="T8" fmla="*/ 204788 w 340"/>
              <a:gd name="T9" fmla="*/ 2249488 h 1458"/>
              <a:gd name="T10" fmla="*/ 296862 w 340"/>
              <a:gd name="T11" fmla="*/ 2171700 h 1458"/>
              <a:gd name="T12" fmla="*/ 371475 w 340"/>
              <a:gd name="T13" fmla="*/ 2071688 h 1458"/>
              <a:gd name="T14" fmla="*/ 436563 w 340"/>
              <a:gd name="T15" fmla="*/ 1952625 h 1458"/>
              <a:gd name="T16" fmla="*/ 482600 w 340"/>
              <a:gd name="T17" fmla="*/ 1811338 h 1458"/>
              <a:gd name="T18" fmla="*/ 519113 w 340"/>
              <a:gd name="T19" fmla="*/ 1655763 h 1458"/>
              <a:gd name="T20" fmla="*/ 528638 w 340"/>
              <a:gd name="T21" fmla="*/ 1485900 h 1458"/>
              <a:gd name="T22" fmla="*/ 538163 w 340"/>
              <a:gd name="T23" fmla="*/ 1011238 h 1458"/>
              <a:gd name="T24" fmla="*/ 528638 w 340"/>
              <a:gd name="T25" fmla="*/ 884238 h 1458"/>
              <a:gd name="T26" fmla="*/ 509588 w 340"/>
              <a:gd name="T27" fmla="*/ 763587 h 1458"/>
              <a:gd name="T28" fmla="*/ 482600 w 340"/>
              <a:gd name="T29" fmla="*/ 642937 h 1458"/>
              <a:gd name="T30" fmla="*/ 446088 w 340"/>
              <a:gd name="T31" fmla="*/ 538163 h 1458"/>
              <a:gd name="T32" fmla="*/ 390525 w 340"/>
              <a:gd name="T33" fmla="*/ 438150 h 1458"/>
              <a:gd name="T34" fmla="*/ 334962 w 340"/>
              <a:gd name="T35" fmla="*/ 360362 h 1458"/>
              <a:gd name="T36" fmla="*/ 260350 w 340"/>
              <a:gd name="T37" fmla="*/ 290512 h 1458"/>
              <a:gd name="T38" fmla="*/ 185737 w 340"/>
              <a:gd name="T39" fmla="*/ 233363 h 1458"/>
              <a:gd name="T40" fmla="*/ 185737 w 340"/>
              <a:gd name="T41" fmla="*/ 0 h 1458"/>
              <a:gd name="T42" fmla="*/ 0 w 340"/>
              <a:gd name="T43" fmla="*/ 417513 h 1458"/>
              <a:gd name="T44" fmla="*/ 176212 w 340"/>
              <a:gd name="T45" fmla="*/ 941388 h 1458"/>
              <a:gd name="T46" fmla="*/ 176212 w 340"/>
              <a:gd name="T47" fmla="*/ 706437 h 1458"/>
              <a:gd name="T48" fmla="*/ 241300 w 340"/>
              <a:gd name="T49" fmla="*/ 742950 h 1458"/>
              <a:gd name="T50" fmla="*/ 296862 w 340"/>
              <a:gd name="T51" fmla="*/ 792162 h 1458"/>
              <a:gd name="T52" fmla="*/ 342900 w 340"/>
              <a:gd name="T53" fmla="*/ 849313 h 1458"/>
              <a:gd name="T54" fmla="*/ 390525 w 340"/>
              <a:gd name="T55" fmla="*/ 919163 h 1458"/>
              <a:gd name="T56" fmla="*/ 427038 w 340"/>
              <a:gd name="T57" fmla="*/ 990600 h 1458"/>
              <a:gd name="T58" fmla="*/ 463550 w 340"/>
              <a:gd name="T59" fmla="*/ 1074738 h 1458"/>
              <a:gd name="T60" fmla="*/ 509588 w 340"/>
              <a:gd name="T61" fmla="*/ 1252537 h 1458"/>
              <a:gd name="T62" fmla="*/ 509588 w 340"/>
              <a:gd name="T63" fmla="*/ 1252537 h 1458"/>
              <a:gd name="T64" fmla="*/ 482600 w 340"/>
              <a:gd name="T65" fmla="*/ 1379537 h 1458"/>
              <a:gd name="T66" fmla="*/ 436563 w 340"/>
              <a:gd name="T67" fmla="*/ 1492250 h 1458"/>
              <a:gd name="T68" fmla="*/ 381000 w 340"/>
              <a:gd name="T69" fmla="*/ 1590675 h 1458"/>
              <a:gd name="T70" fmla="*/ 315912 w 340"/>
              <a:gd name="T71" fmla="*/ 1676400 h 1458"/>
              <a:gd name="T72" fmla="*/ 250825 w 340"/>
              <a:gd name="T73" fmla="*/ 1747838 h 1458"/>
              <a:gd name="T74" fmla="*/ 166687 w 340"/>
              <a:gd name="T75" fmla="*/ 1797050 h 1458"/>
              <a:gd name="T76" fmla="*/ 84137 w 340"/>
              <a:gd name="T77" fmla="*/ 1825625 h 1458"/>
              <a:gd name="T78" fmla="*/ 0 w 340"/>
              <a:gd name="T79" fmla="*/ 1838325 h 1458"/>
              <a:gd name="T80" fmla="*/ 0 w 340"/>
              <a:gd name="T81" fmla="*/ 2312988 h 145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40"/>
              <a:gd name="T124" fmla="*/ 0 h 1458"/>
              <a:gd name="T125" fmla="*/ 340 w 340"/>
              <a:gd name="T126" fmla="*/ 1458 h 145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40" h="1458">
                <a:moveTo>
                  <a:pt x="0" y="1457"/>
                </a:moveTo>
                <a:lnTo>
                  <a:pt x="35" y="1453"/>
                </a:lnTo>
                <a:lnTo>
                  <a:pt x="65" y="1448"/>
                </a:lnTo>
                <a:lnTo>
                  <a:pt x="100" y="1435"/>
                </a:lnTo>
                <a:lnTo>
                  <a:pt x="129" y="1417"/>
                </a:lnTo>
                <a:lnTo>
                  <a:pt x="187" y="1368"/>
                </a:lnTo>
                <a:lnTo>
                  <a:pt x="234" y="1305"/>
                </a:lnTo>
                <a:lnTo>
                  <a:pt x="275" y="1230"/>
                </a:lnTo>
                <a:lnTo>
                  <a:pt x="304" y="1141"/>
                </a:lnTo>
                <a:lnTo>
                  <a:pt x="327" y="1043"/>
                </a:lnTo>
                <a:lnTo>
                  <a:pt x="333" y="936"/>
                </a:lnTo>
                <a:lnTo>
                  <a:pt x="339" y="637"/>
                </a:lnTo>
                <a:lnTo>
                  <a:pt x="333" y="557"/>
                </a:lnTo>
                <a:lnTo>
                  <a:pt x="321" y="481"/>
                </a:lnTo>
                <a:lnTo>
                  <a:pt x="304" y="405"/>
                </a:lnTo>
                <a:lnTo>
                  <a:pt x="281" y="339"/>
                </a:lnTo>
                <a:lnTo>
                  <a:pt x="246" y="276"/>
                </a:lnTo>
                <a:lnTo>
                  <a:pt x="211" y="227"/>
                </a:lnTo>
                <a:lnTo>
                  <a:pt x="164" y="183"/>
                </a:lnTo>
                <a:lnTo>
                  <a:pt x="117" y="147"/>
                </a:lnTo>
                <a:lnTo>
                  <a:pt x="117" y="0"/>
                </a:lnTo>
                <a:lnTo>
                  <a:pt x="0" y="263"/>
                </a:lnTo>
                <a:lnTo>
                  <a:pt x="111" y="593"/>
                </a:lnTo>
                <a:lnTo>
                  <a:pt x="111" y="445"/>
                </a:lnTo>
                <a:lnTo>
                  <a:pt x="152" y="468"/>
                </a:lnTo>
                <a:lnTo>
                  <a:pt x="187" y="499"/>
                </a:lnTo>
                <a:lnTo>
                  <a:pt x="216" y="535"/>
                </a:lnTo>
                <a:lnTo>
                  <a:pt x="246" y="579"/>
                </a:lnTo>
                <a:lnTo>
                  <a:pt x="269" y="624"/>
                </a:lnTo>
                <a:lnTo>
                  <a:pt x="292" y="677"/>
                </a:lnTo>
                <a:lnTo>
                  <a:pt x="321" y="789"/>
                </a:lnTo>
                <a:lnTo>
                  <a:pt x="304" y="869"/>
                </a:lnTo>
                <a:lnTo>
                  <a:pt x="275" y="940"/>
                </a:lnTo>
                <a:lnTo>
                  <a:pt x="240" y="1002"/>
                </a:lnTo>
                <a:lnTo>
                  <a:pt x="199" y="1056"/>
                </a:lnTo>
                <a:lnTo>
                  <a:pt x="158" y="1101"/>
                </a:lnTo>
                <a:lnTo>
                  <a:pt x="105" y="1132"/>
                </a:lnTo>
                <a:lnTo>
                  <a:pt x="53" y="1150"/>
                </a:lnTo>
                <a:lnTo>
                  <a:pt x="0" y="1158"/>
                </a:lnTo>
                <a:lnTo>
                  <a:pt x="0" y="1457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2" name="Freeform 14"/>
          <p:cNvSpPr>
            <a:spLocks/>
          </p:cNvSpPr>
          <p:nvPr/>
        </p:nvSpPr>
        <p:spPr bwMode="auto">
          <a:xfrm>
            <a:off x="4037013" y="1755775"/>
            <a:ext cx="766762" cy="3733800"/>
          </a:xfrm>
          <a:custGeom>
            <a:avLst/>
            <a:gdLst>
              <a:gd name="T0" fmla="*/ 765175 w 483"/>
              <a:gd name="T1" fmla="*/ 0 h 2352"/>
              <a:gd name="T2" fmla="*/ 685800 w 483"/>
              <a:gd name="T3" fmla="*/ 9525 h 2352"/>
              <a:gd name="T4" fmla="*/ 612775 w 483"/>
              <a:gd name="T5" fmla="*/ 26988 h 2352"/>
              <a:gd name="T6" fmla="*/ 534987 w 483"/>
              <a:gd name="T7" fmla="*/ 61912 h 2352"/>
              <a:gd name="T8" fmla="*/ 466725 w 483"/>
              <a:gd name="T9" fmla="*/ 106363 h 2352"/>
              <a:gd name="T10" fmla="*/ 398462 w 483"/>
              <a:gd name="T11" fmla="*/ 158750 h 2352"/>
              <a:gd name="T12" fmla="*/ 334962 w 483"/>
              <a:gd name="T13" fmla="*/ 228600 h 2352"/>
              <a:gd name="T14" fmla="*/ 277812 w 483"/>
              <a:gd name="T15" fmla="*/ 307975 h 2352"/>
              <a:gd name="T16" fmla="*/ 225425 w 483"/>
              <a:gd name="T17" fmla="*/ 387350 h 2352"/>
              <a:gd name="T18" fmla="*/ 173037 w 483"/>
              <a:gd name="T19" fmla="*/ 482600 h 2352"/>
              <a:gd name="T20" fmla="*/ 130175 w 483"/>
              <a:gd name="T21" fmla="*/ 588962 h 2352"/>
              <a:gd name="T22" fmla="*/ 93662 w 483"/>
              <a:gd name="T23" fmla="*/ 693737 h 2352"/>
              <a:gd name="T24" fmla="*/ 57150 w 483"/>
              <a:gd name="T25" fmla="*/ 808037 h 2352"/>
              <a:gd name="T26" fmla="*/ 36512 w 483"/>
              <a:gd name="T27" fmla="*/ 931863 h 2352"/>
              <a:gd name="T28" fmla="*/ 15875 w 483"/>
              <a:gd name="T29" fmla="*/ 1063625 h 2352"/>
              <a:gd name="T30" fmla="*/ 4762 w 483"/>
              <a:gd name="T31" fmla="*/ 1193800 h 2352"/>
              <a:gd name="T32" fmla="*/ 0 w 483"/>
              <a:gd name="T33" fmla="*/ 1325562 h 2352"/>
              <a:gd name="T34" fmla="*/ 0 w 483"/>
              <a:gd name="T35" fmla="*/ 2090737 h 2352"/>
              <a:gd name="T36" fmla="*/ 9525 w 483"/>
              <a:gd name="T37" fmla="*/ 2300287 h 2352"/>
              <a:gd name="T38" fmla="*/ 36512 w 483"/>
              <a:gd name="T39" fmla="*/ 2503487 h 2352"/>
              <a:gd name="T40" fmla="*/ 77787 w 483"/>
              <a:gd name="T41" fmla="*/ 2687637 h 2352"/>
              <a:gd name="T42" fmla="*/ 141287 w 483"/>
              <a:gd name="T43" fmla="*/ 2862262 h 2352"/>
              <a:gd name="T44" fmla="*/ 214312 w 483"/>
              <a:gd name="T45" fmla="*/ 3021012 h 2352"/>
              <a:gd name="T46" fmla="*/ 298450 w 483"/>
              <a:gd name="T47" fmla="*/ 3152774 h 2352"/>
              <a:gd name="T48" fmla="*/ 398462 w 483"/>
              <a:gd name="T49" fmla="*/ 3267075 h 2352"/>
              <a:gd name="T50" fmla="*/ 508000 w 483"/>
              <a:gd name="T51" fmla="*/ 3346450 h 2352"/>
              <a:gd name="T52" fmla="*/ 508000 w 483"/>
              <a:gd name="T53" fmla="*/ 3732213 h 2352"/>
              <a:gd name="T54" fmla="*/ 765175 w 483"/>
              <a:gd name="T55" fmla="*/ 3048000 h 2352"/>
              <a:gd name="T56" fmla="*/ 508000 w 483"/>
              <a:gd name="T57" fmla="*/ 2205037 h 2352"/>
              <a:gd name="T58" fmla="*/ 508000 w 483"/>
              <a:gd name="T59" fmla="*/ 2590800 h 2352"/>
              <a:gd name="T60" fmla="*/ 423862 w 483"/>
              <a:gd name="T61" fmla="*/ 2528887 h 2352"/>
              <a:gd name="T62" fmla="*/ 346075 w 483"/>
              <a:gd name="T63" fmla="*/ 2449512 h 2352"/>
              <a:gd name="T64" fmla="*/ 277812 w 483"/>
              <a:gd name="T65" fmla="*/ 2354262 h 2352"/>
              <a:gd name="T66" fmla="*/ 209550 w 483"/>
              <a:gd name="T67" fmla="*/ 2247900 h 2352"/>
              <a:gd name="T68" fmla="*/ 150812 w 483"/>
              <a:gd name="T69" fmla="*/ 2125662 h 2352"/>
              <a:gd name="T70" fmla="*/ 104775 w 483"/>
              <a:gd name="T71" fmla="*/ 2001837 h 2352"/>
              <a:gd name="T72" fmla="*/ 61912 w 483"/>
              <a:gd name="T73" fmla="*/ 1862138 h 2352"/>
              <a:gd name="T74" fmla="*/ 30162 w 483"/>
              <a:gd name="T75" fmla="*/ 1712913 h 2352"/>
              <a:gd name="T76" fmla="*/ 30162 w 483"/>
              <a:gd name="T77" fmla="*/ 1712913 h 2352"/>
              <a:gd name="T78" fmla="*/ 77787 w 483"/>
              <a:gd name="T79" fmla="*/ 1511300 h 2352"/>
              <a:gd name="T80" fmla="*/ 141287 w 483"/>
              <a:gd name="T81" fmla="*/ 1325562 h 2352"/>
              <a:gd name="T82" fmla="*/ 219075 w 483"/>
              <a:gd name="T83" fmla="*/ 1158875 h 2352"/>
              <a:gd name="T84" fmla="*/ 309562 w 483"/>
              <a:gd name="T85" fmla="*/ 1019175 h 2352"/>
              <a:gd name="T86" fmla="*/ 414337 w 483"/>
              <a:gd name="T87" fmla="*/ 904875 h 2352"/>
              <a:gd name="T88" fmla="*/ 523875 w 483"/>
              <a:gd name="T89" fmla="*/ 825500 h 2352"/>
              <a:gd name="T90" fmla="*/ 639762 w 483"/>
              <a:gd name="T91" fmla="*/ 773112 h 2352"/>
              <a:gd name="T92" fmla="*/ 701675 w 483"/>
              <a:gd name="T93" fmla="*/ 763587 h 2352"/>
              <a:gd name="T94" fmla="*/ 765175 w 483"/>
              <a:gd name="T95" fmla="*/ 755650 h 2352"/>
              <a:gd name="T96" fmla="*/ 765175 w 483"/>
              <a:gd name="T97" fmla="*/ 0 h 235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2352"/>
              <a:gd name="T149" fmla="*/ 483 w 483"/>
              <a:gd name="T150" fmla="*/ 2352 h 235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2352">
                <a:moveTo>
                  <a:pt x="482" y="0"/>
                </a:moveTo>
                <a:lnTo>
                  <a:pt x="432" y="6"/>
                </a:lnTo>
                <a:lnTo>
                  <a:pt x="386" y="17"/>
                </a:lnTo>
                <a:lnTo>
                  <a:pt x="337" y="39"/>
                </a:lnTo>
                <a:lnTo>
                  <a:pt x="294" y="67"/>
                </a:lnTo>
                <a:lnTo>
                  <a:pt x="251" y="100"/>
                </a:lnTo>
                <a:lnTo>
                  <a:pt x="211" y="144"/>
                </a:lnTo>
                <a:lnTo>
                  <a:pt x="175" y="194"/>
                </a:lnTo>
                <a:lnTo>
                  <a:pt x="142" y="244"/>
                </a:lnTo>
                <a:lnTo>
                  <a:pt x="109" y="304"/>
                </a:lnTo>
                <a:lnTo>
                  <a:pt x="82" y="371"/>
                </a:lnTo>
                <a:lnTo>
                  <a:pt x="59" y="437"/>
                </a:lnTo>
                <a:lnTo>
                  <a:pt x="36" y="509"/>
                </a:lnTo>
                <a:lnTo>
                  <a:pt x="23" y="587"/>
                </a:lnTo>
                <a:lnTo>
                  <a:pt x="10" y="670"/>
                </a:lnTo>
                <a:lnTo>
                  <a:pt x="3" y="752"/>
                </a:lnTo>
                <a:lnTo>
                  <a:pt x="0" y="835"/>
                </a:lnTo>
                <a:lnTo>
                  <a:pt x="0" y="1317"/>
                </a:lnTo>
                <a:lnTo>
                  <a:pt x="6" y="1449"/>
                </a:lnTo>
                <a:lnTo>
                  <a:pt x="23" y="1577"/>
                </a:lnTo>
                <a:lnTo>
                  <a:pt x="49" y="1693"/>
                </a:lnTo>
                <a:lnTo>
                  <a:pt x="89" y="1803"/>
                </a:lnTo>
                <a:lnTo>
                  <a:pt x="135" y="1903"/>
                </a:lnTo>
                <a:lnTo>
                  <a:pt x="188" y="1986"/>
                </a:lnTo>
                <a:lnTo>
                  <a:pt x="251" y="2058"/>
                </a:lnTo>
                <a:lnTo>
                  <a:pt x="320" y="2108"/>
                </a:lnTo>
                <a:lnTo>
                  <a:pt x="320" y="2351"/>
                </a:lnTo>
                <a:lnTo>
                  <a:pt x="482" y="1920"/>
                </a:lnTo>
                <a:lnTo>
                  <a:pt x="320" y="1389"/>
                </a:lnTo>
                <a:lnTo>
                  <a:pt x="320" y="1632"/>
                </a:lnTo>
                <a:lnTo>
                  <a:pt x="267" y="1593"/>
                </a:lnTo>
                <a:lnTo>
                  <a:pt x="218" y="1543"/>
                </a:lnTo>
                <a:lnTo>
                  <a:pt x="175" y="1483"/>
                </a:lnTo>
                <a:lnTo>
                  <a:pt x="132" y="1416"/>
                </a:lnTo>
                <a:lnTo>
                  <a:pt x="95" y="1339"/>
                </a:lnTo>
                <a:lnTo>
                  <a:pt x="66" y="1261"/>
                </a:lnTo>
                <a:lnTo>
                  <a:pt x="39" y="1173"/>
                </a:lnTo>
                <a:lnTo>
                  <a:pt x="19" y="1079"/>
                </a:lnTo>
                <a:lnTo>
                  <a:pt x="49" y="952"/>
                </a:lnTo>
                <a:lnTo>
                  <a:pt x="89" y="835"/>
                </a:lnTo>
                <a:lnTo>
                  <a:pt x="138" y="730"/>
                </a:lnTo>
                <a:lnTo>
                  <a:pt x="195" y="642"/>
                </a:lnTo>
                <a:lnTo>
                  <a:pt x="261" y="570"/>
                </a:lnTo>
                <a:lnTo>
                  <a:pt x="330" y="520"/>
                </a:lnTo>
                <a:lnTo>
                  <a:pt x="403" y="487"/>
                </a:lnTo>
                <a:lnTo>
                  <a:pt x="442" y="481"/>
                </a:lnTo>
                <a:lnTo>
                  <a:pt x="482" y="476"/>
                </a:lnTo>
                <a:lnTo>
                  <a:pt x="482" y="0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3" name="Freeform 15"/>
          <p:cNvSpPr>
            <a:spLocks/>
          </p:cNvSpPr>
          <p:nvPr/>
        </p:nvSpPr>
        <p:spPr bwMode="auto">
          <a:xfrm>
            <a:off x="3275013" y="1065214"/>
            <a:ext cx="919162" cy="5157787"/>
          </a:xfrm>
          <a:custGeom>
            <a:avLst/>
            <a:gdLst>
              <a:gd name="T0" fmla="*/ 917575 w 579"/>
              <a:gd name="T1" fmla="*/ 0 h 3249"/>
              <a:gd name="T2" fmla="*/ 823912 w 579"/>
              <a:gd name="T3" fmla="*/ 9525 h 3249"/>
              <a:gd name="T4" fmla="*/ 733424 w 579"/>
              <a:gd name="T5" fmla="*/ 39687 h 3249"/>
              <a:gd name="T6" fmla="*/ 644525 w 579"/>
              <a:gd name="T7" fmla="*/ 79375 h 3249"/>
              <a:gd name="T8" fmla="*/ 558800 w 579"/>
              <a:gd name="T9" fmla="*/ 149225 h 3249"/>
              <a:gd name="T10" fmla="*/ 477837 w 579"/>
              <a:gd name="T11" fmla="*/ 219075 h 3249"/>
              <a:gd name="T12" fmla="*/ 404812 w 579"/>
              <a:gd name="T13" fmla="*/ 319087 h 3249"/>
              <a:gd name="T14" fmla="*/ 333375 w 579"/>
              <a:gd name="T15" fmla="*/ 417513 h 3249"/>
              <a:gd name="T16" fmla="*/ 268287 w 579"/>
              <a:gd name="T17" fmla="*/ 538162 h 3249"/>
              <a:gd name="T18" fmla="*/ 209550 w 579"/>
              <a:gd name="T19" fmla="*/ 666750 h 3249"/>
              <a:gd name="T20" fmla="*/ 157162 w 579"/>
              <a:gd name="T21" fmla="*/ 815975 h 3249"/>
              <a:gd name="T22" fmla="*/ 111125 w 579"/>
              <a:gd name="T23" fmla="*/ 965200 h 3249"/>
              <a:gd name="T24" fmla="*/ 71437 w 579"/>
              <a:gd name="T25" fmla="*/ 1123950 h 3249"/>
              <a:gd name="T26" fmla="*/ 42862 w 579"/>
              <a:gd name="T27" fmla="*/ 1293812 h 3249"/>
              <a:gd name="T28" fmla="*/ 15875 w 579"/>
              <a:gd name="T29" fmla="*/ 1473200 h 3249"/>
              <a:gd name="T30" fmla="*/ 3175 w 579"/>
              <a:gd name="T31" fmla="*/ 1652588 h 3249"/>
              <a:gd name="T32" fmla="*/ 0 w 579"/>
              <a:gd name="T33" fmla="*/ 1841500 h 3249"/>
              <a:gd name="T34" fmla="*/ 0 w 579"/>
              <a:gd name="T35" fmla="*/ 2897187 h 3249"/>
              <a:gd name="T36" fmla="*/ 3175 w 579"/>
              <a:gd name="T37" fmla="*/ 3046412 h 3249"/>
              <a:gd name="T38" fmla="*/ 12700 w 579"/>
              <a:gd name="T39" fmla="*/ 3184525 h 3249"/>
              <a:gd name="T40" fmla="*/ 25400 w 579"/>
              <a:gd name="T41" fmla="*/ 3324225 h 3249"/>
              <a:gd name="T42" fmla="*/ 42862 w 579"/>
              <a:gd name="T43" fmla="*/ 3454400 h 3249"/>
              <a:gd name="T44" fmla="*/ 68262 w 579"/>
              <a:gd name="T45" fmla="*/ 3594100 h 3249"/>
              <a:gd name="T46" fmla="*/ 98425 w 579"/>
              <a:gd name="T47" fmla="*/ 3722688 h 3249"/>
              <a:gd name="T48" fmla="*/ 131762 w 579"/>
              <a:gd name="T49" fmla="*/ 3841750 h 3249"/>
              <a:gd name="T50" fmla="*/ 169862 w 579"/>
              <a:gd name="T51" fmla="*/ 3962400 h 3249"/>
              <a:gd name="T52" fmla="*/ 255587 w 579"/>
              <a:gd name="T53" fmla="*/ 4170362 h 3249"/>
              <a:gd name="T54" fmla="*/ 361950 w 579"/>
              <a:gd name="T55" fmla="*/ 4359275 h 3249"/>
              <a:gd name="T56" fmla="*/ 477837 w 579"/>
              <a:gd name="T57" fmla="*/ 4508500 h 3249"/>
              <a:gd name="T58" fmla="*/ 541337 w 579"/>
              <a:gd name="T59" fmla="*/ 4578350 h 3249"/>
              <a:gd name="T60" fmla="*/ 609600 w 579"/>
              <a:gd name="T61" fmla="*/ 4629150 h 3249"/>
              <a:gd name="T62" fmla="*/ 609600 w 579"/>
              <a:gd name="T63" fmla="*/ 5156200 h 3249"/>
              <a:gd name="T64" fmla="*/ 917575 w 579"/>
              <a:gd name="T65" fmla="*/ 4210050 h 3249"/>
              <a:gd name="T66" fmla="*/ 609600 w 579"/>
              <a:gd name="T67" fmla="*/ 3055937 h 3249"/>
              <a:gd name="T68" fmla="*/ 609600 w 579"/>
              <a:gd name="T69" fmla="*/ 3573463 h 3249"/>
              <a:gd name="T70" fmla="*/ 511175 w 579"/>
              <a:gd name="T71" fmla="*/ 3494088 h 3249"/>
              <a:gd name="T72" fmla="*/ 417512 w 579"/>
              <a:gd name="T73" fmla="*/ 3384550 h 3249"/>
              <a:gd name="T74" fmla="*/ 333375 w 579"/>
              <a:gd name="T75" fmla="*/ 3254375 h 3249"/>
              <a:gd name="T76" fmla="*/ 255587 w 579"/>
              <a:gd name="T77" fmla="*/ 3105150 h 3249"/>
              <a:gd name="T78" fmla="*/ 182562 w 579"/>
              <a:gd name="T79" fmla="*/ 2946400 h 3249"/>
              <a:gd name="T80" fmla="*/ 123825 w 579"/>
              <a:gd name="T81" fmla="*/ 2767012 h 3249"/>
              <a:gd name="T82" fmla="*/ 76200 w 579"/>
              <a:gd name="T83" fmla="*/ 2578100 h 3249"/>
              <a:gd name="T84" fmla="*/ 38100 w 579"/>
              <a:gd name="T85" fmla="*/ 2368550 h 3249"/>
              <a:gd name="T86" fmla="*/ 38100 w 579"/>
              <a:gd name="T87" fmla="*/ 2368550 h 3249"/>
              <a:gd name="T88" fmla="*/ 63500 w 579"/>
              <a:gd name="T89" fmla="*/ 2230437 h 3249"/>
              <a:gd name="T90" fmla="*/ 93662 w 579"/>
              <a:gd name="T91" fmla="*/ 2090737 h 3249"/>
              <a:gd name="T92" fmla="*/ 127000 w 579"/>
              <a:gd name="T93" fmla="*/ 1960562 h 3249"/>
              <a:gd name="T94" fmla="*/ 169862 w 579"/>
              <a:gd name="T95" fmla="*/ 1831975 h 3249"/>
              <a:gd name="T96" fmla="*/ 212725 w 579"/>
              <a:gd name="T97" fmla="*/ 1711325 h 3249"/>
              <a:gd name="T98" fmla="*/ 260350 w 579"/>
              <a:gd name="T99" fmla="*/ 1612900 h 3249"/>
              <a:gd name="T100" fmla="*/ 371475 w 579"/>
              <a:gd name="T101" fmla="*/ 1412875 h 3249"/>
              <a:gd name="T102" fmla="*/ 430212 w 579"/>
              <a:gd name="T103" fmla="*/ 1333500 h 3249"/>
              <a:gd name="T104" fmla="*/ 490537 w 579"/>
              <a:gd name="T105" fmla="*/ 1263650 h 3249"/>
              <a:gd name="T106" fmla="*/ 558800 w 579"/>
              <a:gd name="T107" fmla="*/ 1204912 h 3249"/>
              <a:gd name="T108" fmla="*/ 627062 w 579"/>
              <a:gd name="T109" fmla="*/ 1154112 h 3249"/>
              <a:gd name="T110" fmla="*/ 695325 w 579"/>
              <a:gd name="T111" fmla="*/ 1104900 h 3249"/>
              <a:gd name="T112" fmla="*/ 768349 w 579"/>
              <a:gd name="T113" fmla="*/ 1074737 h 3249"/>
              <a:gd name="T114" fmla="*/ 841375 w 579"/>
              <a:gd name="T115" fmla="*/ 1065212 h 3249"/>
              <a:gd name="T116" fmla="*/ 917575 w 579"/>
              <a:gd name="T117" fmla="*/ 1055687 h 3249"/>
              <a:gd name="T118" fmla="*/ 917575 w 579"/>
              <a:gd name="T119" fmla="*/ 0 h 32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79"/>
              <a:gd name="T181" fmla="*/ 0 h 3249"/>
              <a:gd name="T182" fmla="*/ 579 w 579"/>
              <a:gd name="T183" fmla="*/ 3249 h 32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79" h="3249">
                <a:moveTo>
                  <a:pt x="578" y="0"/>
                </a:moveTo>
                <a:lnTo>
                  <a:pt x="519" y="6"/>
                </a:lnTo>
                <a:lnTo>
                  <a:pt x="462" y="25"/>
                </a:lnTo>
                <a:lnTo>
                  <a:pt x="406" y="50"/>
                </a:lnTo>
                <a:lnTo>
                  <a:pt x="352" y="94"/>
                </a:lnTo>
                <a:lnTo>
                  <a:pt x="301" y="138"/>
                </a:lnTo>
                <a:lnTo>
                  <a:pt x="255" y="201"/>
                </a:lnTo>
                <a:lnTo>
                  <a:pt x="210" y="263"/>
                </a:lnTo>
                <a:lnTo>
                  <a:pt x="169" y="339"/>
                </a:lnTo>
                <a:lnTo>
                  <a:pt x="132" y="420"/>
                </a:lnTo>
                <a:lnTo>
                  <a:pt x="99" y="514"/>
                </a:lnTo>
                <a:lnTo>
                  <a:pt x="70" y="608"/>
                </a:lnTo>
                <a:lnTo>
                  <a:pt x="45" y="708"/>
                </a:lnTo>
                <a:lnTo>
                  <a:pt x="27" y="815"/>
                </a:lnTo>
                <a:lnTo>
                  <a:pt x="10" y="928"/>
                </a:lnTo>
                <a:lnTo>
                  <a:pt x="2" y="1041"/>
                </a:lnTo>
                <a:lnTo>
                  <a:pt x="0" y="1160"/>
                </a:lnTo>
                <a:lnTo>
                  <a:pt x="0" y="1825"/>
                </a:lnTo>
                <a:lnTo>
                  <a:pt x="2" y="1919"/>
                </a:lnTo>
                <a:lnTo>
                  <a:pt x="8" y="2006"/>
                </a:lnTo>
                <a:lnTo>
                  <a:pt x="16" y="2094"/>
                </a:lnTo>
                <a:lnTo>
                  <a:pt x="27" y="2176"/>
                </a:lnTo>
                <a:lnTo>
                  <a:pt x="43" y="2264"/>
                </a:lnTo>
                <a:lnTo>
                  <a:pt x="62" y="2345"/>
                </a:lnTo>
                <a:lnTo>
                  <a:pt x="83" y="2420"/>
                </a:lnTo>
                <a:lnTo>
                  <a:pt x="107" y="2496"/>
                </a:lnTo>
                <a:lnTo>
                  <a:pt x="161" y="2627"/>
                </a:lnTo>
                <a:lnTo>
                  <a:pt x="228" y="2746"/>
                </a:lnTo>
                <a:lnTo>
                  <a:pt x="301" y="2840"/>
                </a:lnTo>
                <a:lnTo>
                  <a:pt x="341" y="2884"/>
                </a:lnTo>
                <a:lnTo>
                  <a:pt x="384" y="2916"/>
                </a:lnTo>
                <a:lnTo>
                  <a:pt x="384" y="3248"/>
                </a:lnTo>
                <a:lnTo>
                  <a:pt x="578" y="2652"/>
                </a:lnTo>
                <a:lnTo>
                  <a:pt x="384" y="1925"/>
                </a:lnTo>
                <a:lnTo>
                  <a:pt x="384" y="2251"/>
                </a:lnTo>
                <a:lnTo>
                  <a:pt x="322" y="2201"/>
                </a:lnTo>
                <a:lnTo>
                  <a:pt x="263" y="2132"/>
                </a:lnTo>
                <a:lnTo>
                  <a:pt x="210" y="2050"/>
                </a:lnTo>
                <a:lnTo>
                  <a:pt x="161" y="1956"/>
                </a:lnTo>
                <a:lnTo>
                  <a:pt x="115" y="1856"/>
                </a:lnTo>
                <a:lnTo>
                  <a:pt x="78" y="1743"/>
                </a:lnTo>
                <a:lnTo>
                  <a:pt x="48" y="1624"/>
                </a:lnTo>
                <a:lnTo>
                  <a:pt x="24" y="1492"/>
                </a:lnTo>
                <a:lnTo>
                  <a:pt x="40" y="1405"/>
                </a:lnTo>
                <a:lnTo>
                  <a:pt x="59" y="1317"/>
                </a:lnTo>
                <a:lnTo>
                  <a:pt x="80" y="1235"/>
                </a:lnTo>
                <a:lnTo>
                  <a:pt x="107" y="1154"/>
                </a:lnTo>
                <a:lnTo>
                  <a:pt x="134" y="1078"/>
                </a:lnTo>
                <a:lnTo>
                  <a:pt x="164" y="1016"/>
                </a:lnTo>
                <a:lnTo>
                  <a:pt x="234" y="890"/>
                </a:lnTo>
                <a:lnTo>
                  <a:pt x="271" y="840"/>
                </a:lnTo>
                <a:lnTo>
                  <a:pt x="309" y="796"/>
                </a:lnTo>
                <a:lnTo>
                  <a:pt x="352" y="759"/>
                </a:lnTo>
                <a:lnTo>
                  <a:pt x="395" y="727"/>
                </a:lnTo>
                <a:lnTo>
                  <a:pt x="438" y="696"/>
                </a:lnTo>
                <a:lnTo>
                  <a:pt x="484" y="677"/>
                </a:lnTo>
                <a:lnTo>
                  <a:pt x="530" y="671"/>
                </a:lnTo>
                <a:lnTo>
                  <a:pt x="578" y="665"/>
                </a:lnTo>
                <a:lnTo>
                  <a:pt x="578" y="0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2209800" y="457201"/>
            <a:ext cx="1143000" cy="6200775"/>
          </a:xfrm>
          <a:custGeom>
            <a:avLst/>
            <a:gdLst>
              <a:gd name="T0" fmla="*/ 1023938 w 720"/>
              <a:gd name="T1" fmla="*/ 11113 h 3906"/>
              <a:gd name="T2" fmla="*/ 801687 w 720"/>
              <a:gd name="T3" fmla="*/ 96838 h 3906"/>
              <a:gd name="T4" fmla="*/ 596900 w 720"/>
              <a:gd name="T5" fmla="*/ 266700 h 3906"/>
              <a:gd name="T6" fmla="*/ 415925 w 720"/>
              <a:gd name="T7" fmla="*/ 501650 h 3906"/>
              <a:gd name="T8" fmla="*/ 260350 w 720"/>
              <a:gd name="T9" fmla="*/ 809625 h 3906"/>
              <a:gd name="T10" fmla="*/ 136525 w 720"/>
              <a:gd name="T11" fmla="*/ 1162050 h 3906"/>
              <a:gd name="T12" fmla="*/ 52388 w 720"/>
              <a:gd name="T13" fmla="*/ 1555750 h 3906"/>
              <a:gd name="T14" fmla="*/ 4762 w 720"/>
              <a:gd name="T15" fmla="*/ 1992313 h 3906"/>
              <a:gd name="T16" fmla="*/ 0 w 720"/>
              <a:gd name="T17" fmla="*/ 2216150 h 3906"/>
              <a:gd name="T18" fmla="*/ 3175 w 720"/>
              <a:gd name="T19" fmla="*/ 3654426 h 3906"/>
              <a:gd name="T20" fmla="*/ 31750 w 720"/>
              <a:gd name="T21" fmla="*/ 3994151 h 3906"/>
              <a:gd name="T22" fmla="*/ 84137 w 720"/>
              <a:gd name="T23" fmla="*/ 4314825 h 3906"/>
              <a:gd name="T24" fmla="*/ 160337 w 720"/>
              <a:gd name="T25" fmla="*/ 4622800 h 3906"/>
              <a:gd name="T26" fmla="*/ 260350 w 720"/>
              <a:gd name="T27" fmla="*/ 4889500 h 3906"/>
              <a:gd name="T28" fmla="*/ 382587 w 720"/>
              <a:gd name="T29" fmla="*/ 5133975 h 3906"/>
              <a:gd name="T30" fmla="*/ 520700 w 720"/>
              <a:gd name="T31" fmla="*/ 5337175 h 3906"/>
              <a:gd name="T32" fmla="*/ 676275 w 720"/>
              <a:gd name="T33" fmla="*/ 5507038 h 3906"/>
              <a:gd name="T34" fmla="*/ 760412 w 720"/>
              <a:gd name="T35" fmla="*/ 6199188 h 3906"/>
              <a:gd name="T36" fmla="*/ 760412 w 720"/>
              <a:gd name="T37" fmla="*/ 3663951 h 3906"/>
              <a:gd name="T38" fmla="*/ 635000 w 720"/>
              <a:gd name="T39" fmla="*/ 4197351 h 3906"/>
              <a:gd name="T40" fmla="*/ 412750 w 720"/>
              <a:gd name="T41" fmla="*/ 3919538 h 3906"/>
              <a:gd name="T42" fmla="*/ 268288 w 720"/>
              <a:gd name="T43" fmla="*/ 3643313 h 3906"/>
              <a:gd name="T44" fmla="*/ 190500 w 720"/>
              <a:gd name="T45" fmla="*/ 3440113 h 3906"/>
              <a:gd name="T46" fmla="*/ 122238 w 720"/>
              <a:gd name="T47" fmla="*/ 3217862 h 3906"/>
              <a:gd name="T48" fmla="*/ 66675 w 720"/>
              <a:gd name="T49" fmla="*/ 2971800 h 3906"/>
              <a:gd name="T50" fmla="*/ 46037 w 720"/>
              <a:gd name="T51" fmla="*/ 2844800 h 3906"/>
              <a:gd name="T52" fmla="*/ 114300 w 720"/>
              <a:gd name="T53" fmla="*/ 2503488 h 3906"/>
              <a:gd name="T54" fmla="*/ 207963 w 720"/>
              <a:gd name="T55" fmla="*/ 2205038 h 3906"/>
              <a:gd name="T56" fmla="*/ 323850 w 720"/>
              <a:gd name="T57" fmla="*/ 1938338 h 3906"/>
              <a:gd name="T58" fmla="*/ 458788 w 720"/>
              <a:gd name="T59" fmla="*/ 1704975 h 3906"/>
              <a:gd name="T60" fmla="*/ 611187 w 720"/>
              <a:gd name="T61" fmla="*/ 1524000 h 3906"/>
              <a:gd name="T62" fmla="*/ 777875 w 720"/>
              <a:gd name="T63" fmla="*/ 1385888 h 3906"/>
              <a:gd name="T64" fmla="*/ 957263 w 720"/>
              <a:gd name="T65" fmla="*/ 1300163 h 3906"/>
              <a:gd name="T66" fmla="*/ 1141413 w 720"/>
              <a:gd name="T67" fmla="*/ 1268413 h 39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0"/>
              <a:gd name="T103" fmla="*/ 0 h 3906"/>
              <a:gd name="T104" fmla="*/ 720 w 720"/>
              <a:gd name="T105" fmla="*/ 3906 h 39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0" h="3906">
                <a:moveTo>
                  <a:pt x="719" y="0"/>
                </a:moveTo>
                <a:lnTo>
                  <a:pt x="645" y="7"/>
                </a:lnTo>
                <a:lnTo>
                  <a:pt x="575" y="27"/>
                </a:lnTo>
                <a:lnTo>
                  <a:pt x="505" y="61"/>
                </a:lnTo>
                <a:lnTo>
                  <a:pt x="439" y="108"/>
                </a:lnTo>
                <a:lnTo>
                  <a:pt x="376" y="168"/>
                </a:lnTo>
                <a:lnTo>
                  <a:pt x="317" y="242"/>
                </a:lnTo>
                <a:lnTo>
                  <a:pt x="262" y="316"/>
                </a:lnTo>
                <a:lnTo>
                  <a:pt x="210" y="410"/>
                </a:lnTo>
                <a:lnTo>
                  <a:pt x="164" y="510"/>
                </a:lnTo>
                <a:lnTo>
                  <a:pt x="123" y="618"/>
                </a:lnTo>
                <a:lnTo>
                  <a:pt x="86" y="732"/>
                </a:lnTo>
                <a:lnTo>
                  <a:pt x="57" y="852"/>
                </a:lnTo>
                <a:lnTo>
                  <a:pt x="33" y="980"/>
                </a:lnTo>
                <a:lnTo>
                  <a:pt x="14" y="1114"/>
                </a:lnTo>
                <a:lnTo>
                  <a:pt x="3" y="1255"/>
                </a:lnTo>
                <a:lnTo>
                  <a:pt x="2" y="1322"/>
                </a:lnTo>
                <a:lnTo>
                  <a:pt x="0" y="1396"/>
                </a:lnTo>
                <a:lnTo>
                  <a:pt x="0" y="2194"/>
                </a:lnTo>
                <a:lnTo>
                  <a:pt x="2" y="2302"/>
                </a:lnTo>
                <a:lnTo>
                  <a:pt x="9" y="2409"/>
                </a:lnTo>
                <a:lnTo>
                  <a:pt x="20" y="2516"/>
                </a:lnTo>
                <a:lnTo>
                  <a:pt x="35" y="2624"/>
                </a:lnTo>
                <a:lnTo>
                  <a:pt x="53" y="2718"/>
                </a:lnTo>
                <a:lnTo>
                  <a:pt x="75" y="2818"/>
                </a:lnTo>
                <a:lnTo>
                  <a:pt x="101" y="2912"/>
                </a:lnTo>
                <a:lnTo>
                  <a:pt x="133" y="2999"/>
                </a:lnTo>
                <a:lnTo>
                  <a:pt x="164" y="3080"/>
                </a:lnTo>
                <a:lnTo>
                  <a:pt x="201" y="3160"/>
                </a:lnTo>
                <a:lnTo>
                  <a:pt x="241" y="3234"/>
                </a:lnTo>
                <a:lnTo>
                  <a:pt x="284" y="3301"/>
                </a:lnTo>
                <a:lnTo>
                  <a:pt x="328" y="3362"/>
                </a:lnTo>
                <a:lnTo>
                  <a:pt x="376" y="3422"/>
                </a:lnTo>
                <a:lnTo>
                  <a:pt x="426" y="3469"/>
                </a:lnTo>
                <a:lnTo>
                  <a:pt x="479" y="3509"/>
                </a:lnTo>
                <a:lnTo>
                  <a:pt x="479" y="3905"/>
                </a:lnTo>
                <a:lnTo>
                  <a:pt x="719" y="3187"/>
                </a:lnTo>
                <a:lnTo>
                  <a:pt x="479" y="2308"/>
                </a:lnTo>
                <a:lnTo>
                  <a:pt x="479" y="2711"/>
                </a:lnTo>
                <a:lnTo>
                  <a:pt x="400" y="2644"/>
                </a:lnTo>
                <a:lnTo>
                  <a:pt x="328" y="2563"/>
                </a:lnTo>
                <a:lnTo>
                  <a:pt x="260" y="2469"/>
                </a:lnTo>
                <a:lnTo>
                  <a:pt x="199" y="2355"/>
                </a:lnTo>
                <a:lnTo>
                  <a:pt x="169" y="2295"/>
                </a:lnTo>
                <a:lnTo>
                  <a:pt x="144" y="2235"/>
                </a:lnTo>
                <a:lnTo>
                  <a:pt x="120" y="2167"/>
                </a:lnTo>
                <a:lnTo>
                  <a:pt x="97" y="2094"/>
                </a:lnTo>
                <a:lnTo>
                  <a:pt x="77" y="2027"/>
                </a:lnTo>
                <a:lnTo>
                  <a:pt x="59" y="1946"/>
                </a:lnTo>
                <a:lnTo>
                  <a:pt x="42" y="1872"/>
                </a:lnTo>
                <a:lnTo>
                  <a:pt x="29" y="1792"/>
                </a:lnTo>
                <a:lnTo>
                  <a:pt x="49" y="1684"/>
                </a:lnTo>
                <a:lnTo>
                  <a:pt x="72" y="1577"/>
                </a:lnTo>
                <a:lnTo>
                  <a:pt x="99" y="1483"/>
                </a:lnTo>
                <a:lnTo>
                  <a:pt x="131" y="1389"/>
                </a:lnTo>
                <a:lnTo>
                  <a:pt x="166" y="1302"/>
                </a:lnTo>
                <a:lnTo>
                  <a:pt x="204" y="1221"/>
                </a:lnTo>
                <a:lnTo>
                  <a:pt x="245" y="1141"/>
                </a:lnTo>
                <a:lnTo>
                  <a:pt x="289" y="1074"/>
                </a:lnTo>
                <a:lnTo>
                  <a:pt x="337" y="1014"/>
                </a:lnTo>
                <a:lnTo>
                  <a:pt x="385" y="960"/>
                </a:lnTo>
                <a:lnTo>
                  <a:pt x="437" y="913"/>
                </a:lnTo>
                <a:lnTo>
                  <a:pt x="490" y="873"/>
                </a:lnTo>
                <a:lnTo>
                  <a:pt x="546" y="839"/>
                </a:lnTo>
                <a:lnTo>
                  <a:pt x="603" y="819"/>
                </a:lnTo>
                <a:lnTo>
                  <a:pt x="660" y="806"/>
                </a:lnTo>
                <a:lnTo>
                  <a:pt x="719" y="799"/>
                </a:lnTo>
                <a:lnTo>
                  <a:pt x="719" y="0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6537326" y="2870200"/>
            <a:ext cx="485775" cy="1055688"/>
          </a:xfrm>
          <a:custGeom>
            <a:avLst/>
            <a:gdLst>
              <a:gd name="T0" fmla="*/ 44450 w 306"/>
              <a:gd name="T1" fmla="*/ 1054100 h 665"/>
              <a:gd name="T2" fmla="*/ 141287 w 306"/>
              <a:gd name="T3" fmla="*/ 1041400 h 665"/>
              <a:gd name="T4" fmla="*/ 220663 w 306"/>
              <a:gd name="T5" fmla="*/ 1016000 h 665"/>
              <a:gd name="T6" fmla="*/ 300037 w 306"/>
              <a:gd name="T7" fmla="*/ 979488 h 665"/>
              <a:gd name="T8" fmla="*/ 361950 w 306"/>
              <a:gd name="T9" fmla="*/ 928688 h 665"/>
              <a:gd name="T10" fmla="*/ 414338 w 306"/>
              <a:gd name="T11" fmla="*/ 866775 h 665"/>
              <a:gd name="T12" fmla="*/ 458788 w 306"/>
              <a:gd name="T13" fmla="*/ 804863 h 665"/>
              <a:gd name="T14" fmla="*/ 476250 w 306"/>
              <a:gd name="T15" fmla="*/ 730250 h 665"/>
              <a:gd name="T16" fmla="*/ 484188 w 306"/>
              <a:gd name="T17" fmla="*/ 655638 h 665"/>
              <a:gd name="T18" fmla="*/ 466725 w 306"/>
              <a:gd name="T19" fmla="*/ 442913 h 665"/>
              <a:gd name="T20" fmla="*/ 458788 w 306"/>
              <a:gd name="T21" fmla="*/ 387350 h 665"/>
              <a:gd name="T22" fmla="*/ 441325 w 306"/>
              <a:gd name="T23" fmla="*/ 330200 h 665"/>
              <a:gd name="T24" fmla="*/ 414338 w 306"/>
              <a:gd name="T25" fmla="*/ 280988 h 665"/>
              <a:gd name="T26" fmla="*/ 379412 w 306"/>
              <a:gd name="T27" fmla="*/ 230188 h 665"/>
              <a:gd name="T28" fmla="*/ 327025 w 306"/>
              <a:gd name="T29" fmla="*/ 193675 h 665"/>
              <a:gd name="T30" fmla="*/ 273050 w 306"/>
              <a:gd name="T31" fmla="*/ 155575 h 665"/>
              <a:gd name="T32" fmla="*/ 220663 w 306"/>
              <a:gd name="T33" fmla="*/ 123825 h 665"/>
              <a:gd name="T34" fmla="*/ 150812 w 306"/>
              <a:gd name="T35" fmla="*/ 106363 h 665"/>
              <a:gd name="T36" fmla="*/ 141287 w 306"/>
              <a:gd name="T37" fmla="*/ 0 h 665"/>
              <a:gd name="T38" fmla="*/ 0 w 306"/>
              <a:gd name="T39" fmla="*/ 200025 h 665"/>
              <a:gd name="T40" fmla="*/ 168275 w 306"/>
              <a:gd name="T41" fmla="*/ 423863 h 665"/>
              <a:gd name="T42" fmla="*/ 158750 w 306"/>
              <a:gd name="T43" fmla="*/ 317500 h 665"/>
              <a:gd name="T44" fmla="*/ 255587 w 306"/>
              <a:gd name="T45" fmla="*/ 355600 h 665"/>
              <a:gd name="T46" fmla="*/ 344487 w 306"/>
              <a:gd name="T47" fmla="*/ 404813 h 665"/>
              <a:gd name="T48" fmla="*/ 404812 w 306"/>
              <a:gd name="T49" fmla="*/ 474663 h 665"/>
              <a:gd name="T50" fmla="*/ 458788 w 306"/>
              <a:gd name="T51" fmla="*/ 549275 h 665"/>
              <a:gd name="T52" fmla="*/ 458788 w 306"/>
              <a:gd name="T53" fmla="*/ 549275 h 665"/>
              <a:gd name="T54" fmla="*/ 431800 w 306"/>
              <a:gd name="T55" fmla="*/ 604838 h 665"/>
              <a:gd name="T56" fmla="*/ 396875 w 306"/>
              <a:gd name="T57" fmla="*/ 660400 h 665"/>
              <a:gd name="T58" fmla="*/ 352425 w 306"/>
              <a:gd name="T59" fmla="*/ 711200 h 665"/>
              <a:gd name="T60" fmla="*/ 300037 w 306"/>
              <a:gd name="T61" fmla="*/ 754063 h 665"/>
              <a:gd name="T62" fmla="*/ 247650 w 306"/>
              <a:gd name="T63" fmla="*/ 785813 h 665"/>
              <a:gd name="T64" fmla="*/ 176212 w 306"/>
              <a:gd name="T65" fmla="*/ 817563 h 665"/>
              <a:gd name="T66" fmla="*/ 106363 w 306"/>
              <a:gd name="T67" fmla="*/ 835025 h 665"/>
              <a:gd name="T68" fmla="*/ 34925 w 306"/>
              <a:gd name="T69" fmla="*/ 841375 h 665"/>
              <a:gd name="T70" fmla="*/ 44450 w 306"/>
              <a:gd name="T71" fmla="*/ 1054100 h 6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"/>
              <a:gd name="T109" fmla="*/ 0 h 665"/>
              <a:gd name="T110" fmla="*/ 306 w 306"/>
              <a:gd name="T111" fmla="*/ 665 h 6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" h="665">
                <a:moveTo>
                  <a:pt x="28" y="664"/>
                </a:moveTo>
                <a:lnTo>
                  <a:pt x="89" y="656"/>
                </a:lnTo>
                <a:lnTo>
                  <a:pt x="139" y="640"/>
                </a:lnTo>
                <a:lnTo>
                  <a:pt x="189" y="617"/>
                </a:lnTo>
                <a:lnTo>
                  <a:pt x="228" y="585"/>
                </a:lnTo>
                <a:lnTo>
                  <a:pt x="261" y="546"/>
                </a:lnTo>
                <a:lnTo>
                  <a:pt x="289" y="507"/>
                </a:lnTo>
                <a:lnTo>
                  <a:pt x="300" y="460"/>
                </a:lnTo>
                <a:lnTo>
                  <a:pt x="305" y="413"/>
                </a:lnTo>
                <a:lnTo>
                  <a:pt x="294" y="279"/>
                </a:lnTo>
                <a:lnTo>
                  <a:pt x="289" y="244"/>
                </a:lnTo>
                <a:lnTo>
                  <a:pt x="278" y="208"/>
                </a:lnTo>
                <a:lnTo>
                  <a:pt x="261" y="177"/>
                </a:lnTo>
                <a:lnTo>
                  <a:pt x="239" y="145"/>
                </a:lnTo>
                <a:lnTo>
                  <a:pt x="206" y="122"/>
                </a:lnTo>
                <a:lnTo>
                  <a:pt x="172" y="98"/>
                </a:lnTo>
                <a:lnTo>
                  <a:pt x="139" y="78"/>
                </a:lnTo>
                <a:lnTo>
                  <a:pt x="95" y="67"/>
                </a:lnTo>
                <a:lnTo>
                  <a:pt x="89" y="0"/>
                </a:lnTo>
                <a:lnTo>
                  <a:pt x="0" y="126"/>
                </a:lnTo>
                <a:lnTo>
                  <a:pt x="106" y="267"/>
                </a:lnTo>
                <a:lnTo>
                  <a:pt x="100" y="200"/>
                </a:lnTo>
                <a:lnTo>
                  <a:pt x="161" y="224"/>
                </a:lnTo>
                <a:lnTo>
                  <a:pt x="217" y="255"/>
                </a:lnTo>
                <a:lnTo>
                  <a:pt x="255" y="299"/>
                </a:lnTo>
                <a:lnTo>
                  <a:pt x="289" y="346"/>
                </a:lnTo>
                <a:lnTo>
                  <a:pt x="272" y="381"/>
                </a:lnTo>
                <a:lnTo>
                  <a:pt x="250" y="416"/>
                </a:lnTo>
                <a:lnTo>
                  <a:pt x="222" y="448"/>
                </a:lnTo>
                <a:lnTo>
                  <a:pt x="189" y="475"/>
                </a:lnTo>
                <a:lnTo>
                  <a:pt x="156" y="495"/>
                </a:lnTo>
                <a:lnTo>
                  <a:pt x="111" y="515"/>
                </a:lnTo>
                <a:lnTo>
                  <a:pt x="67" y="526"/>
                </a:lnTo>
                <a:lnTo>
                  <a:pt x="22" y="530"/>
                </a:lnTo>
                <a:lnTo>
                  <a:pt x="28" y="664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4649789" y="2365376"/>
            <a:ext cx="541337" cy="2314575"/>
          </a:xfrm>
          <a:custGeom>
            <a:avLst/>
            <a:gdLst>
              <a:gd name="T0" fmla="*/ 539750 w 341"/>
              <a:gd name="T1" fmla="*/ 0 h 1458"/>
              <a:gd name="T2" fmla="*/ 487362 w 341"/>
              <a:gd name="T3" fmla="*/ 7938 h 1458"/>
              <a:gd name="T4" fmla="*/ 434975 w 341"/>
              <a:gd name="T5" fmla="*/ 14288 h 1458"/>
              <a:gd name="T6" fmla="*/ 381000 w 341"/>
              <a:gd name="T7" fmla="*/ 38100 h 1458"/>
              <a:gd name="T8" fmla="*/ 334962 w 341"/>
              <a:gd name="T9" fmla="*/ 66675 h 1458"/>
              <a:gd name="T10" fmla="*/ 241300 w 341"/>
              <a:gd name="T11" fmla="*/ 142875 h 1458"/>
              <a:gd name="T12" fmla="*/ 165100 w 341"/>
              <a:gd name="T13" fmla="*/ 239713 h 1458"/>
              <a:gd name="T14" fmla="*/ 93662 w 341"/>
              <a:gd name="T15" fmla="*/ 358775 h 1458"/>
              <a:gd name="T16" fmla="*/ 47625 w 341"/>
              <a:gd name="T17" fmla="*/ 501650 h 1458"/>
              <a:gd name="T18" fmla="*/ 12700 w 341"/>
              <a:gd name="T19" fmla="*/ 658812 h 1458"/>
              <a:gd name="T20" fmla="*/ 0 w 341"/>
              <a:gd name="T21" fmla="*/ 823913 h 1458"/>
              <a:gd name="T22" fmla="*/ 0 w 341"/>
              <a:gd name="T23" fmla="*/ 1295400 h 1458"/>
              <a:gd name="T24" fmla="*/ 6350 w 341"/>
              <a:gd name="T25" fmla="*/ 1422400 h 1458"/>
              <a:gd name="T26" fmla="*/ 23812 w 341"/>
              <a:gd name="T27" fmla="*/ 1549400 h 1458"/>
              <a:gd name="T28" fmla="*/ 52387 w 341"/>
              <a:gd name="T29" fmla="*/ 1662113 h 1458"/>
              <a:gd name="T30" fmla="*/ 93662 w 341"/>
              <a:gd name="T31" fmla="*/ 1774825 h 1458"/>
              <a:gd name="T32" fmla="*/ 146050 w 341"/>
              <a:gd name="T33" fmla="*/ 1863725 h 1458"/>
              <a:gd name="T34" fmla="*/ 204787 w 341"/>
              <a:gd name="T35" fmla="*/ 1954213 h 1458"/>
              <a:gd name="T36" fmla="*/ 276225 w 341"/>
              <a:gd name="T37" fmla="*/ 2020888 h 1458"/>
              <a:gd name="T38" fmla="*/ 352425 w 341"/>
              <a:gd name="T39" fmla="*/ 2073275 h 1458"/>
              <a:gd name="T40" fmla="*/ 346075 w 341"/>
              <a:gd name="T41" fmla="*/ 2312988 h 1458"/>
              <a:gd name="T42" fmla="*/ 528637 w 341"/>
              <a:gd name="T43" fmla="*/ 1885950 h 1458"/>
              <a:gd name="T44" fmla="*/ 352425 w 341"/>
              <a:gd name="T45" fmla="*/ 1370012 h 1458"/>
              <a:gd name="T46" fmla="*/ 352425 w 341"/>
              <a:gd name="T47" fmla="*/ 1601787 h 1458"/>
              <a:gd name="T48" fmla="*/ 293687 w 341"/>
              <a:gd name="T49" fmla="*/ 1563687 h 1458"/>
              <a:gd name="T50" fmla="*/ 241300 w 341"/>
              <a:gd name="T51" fmla="*/ 1511300 h 1458"/>
              <a:gd name="T52" fmla="*/ 193675 w 341"/>
              <a:gd name="T53" fmla="*/ 1458912 h 1458"/>
              <a:gd name="T54" fmla="*/ 146050 w 341"/>
              <a:gd name="T55" fmla="*/ 1392237 h 1458"/>
              <a:gd name="T56" fmla="*/ 106362 w 341"/>
              <a:gd name="T57" fmla="*/ 1317625 h 1458"/>
              <a:gd name="T58" fmla="*/ 69850 w 341"/>
              <a:gd name="T59" fmla="*/ 1235075 h 1458"/>
              <a:gd name="T60" fmla="*/ 41275 w 341"/>
              <a:gd name="T61" fmla="*/ 1144588 h 1458"/>
              <a:gd name="T62" fmla="*/ 17462 w 341"/>
              <a:gd name="T63" fmla="*/ 1055688 h 1458"/>
              <a:gd name="T64" fmla="*/ 17462 w 341"/>
              <a:gd name="T65" fmla="*/ 1055688 h 1458"/>
              <a:gd name="T66" fmla="*/ 52387 w 341"/>
              <a:gd name="T67" fmla="*/ 928688 h 1458"/>
              <a:gd name="T68" fmla="*/ 93662 w 341"/>
              <a:gd name="T69" fmla="*/ 815975 h 1458"/>
              <a:gd name="T70" fmla="*/ 152400 w 341"/>
              <a:gd name="T71" fmla="*/ 719137 h 1458"/>
              <a:gd name="T72" fmla="*/ 217487 w 341"/>
              <a:gd name="T73" fmla="*/ 636587 h 1458"/>
              <a:gd name="T74" fmla="*/ 287337 w 341"/>
              <a:gd name="T75" fmla="*/ 568325 h 1458"/>
              <a:gd name="T76" fmla="*/ 363537 w 341"/>
              <a:gd name="T77" fmla="*/ 515938 h 1458"/>
              <a:gd name="T78" fmla="*/ 446087 w 341"/>
              <a:gd name="T79" fmla="*/ 479425 h 1458"/>
              <a:gd name="T80" fmla="*/ 533400 w 341"/>
              <a:gd name="T81" fmla="*/ 471488 h 1458"/>
              <a:gd name="T82" fmla="*/ 539750 w 341"/>
              <a:gd name="T83" fmla="*/ 0 h 14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1"/>
              <a:gd name="T127" fmla="*/ 0 h 1458"/>
              <a:gd name="T128" fmla="*/ 341 w 341"/>
              <a:gd name="T129" fmla="*/ 1458 h 14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1" h="1458">
                <a:moveTo>
                  <a:pt x="340" y="0"/>
                </a:moveTo>
                <a:lnTo>
                  <a:pt x="307" y="5"/>
                </a:lnTo>
                <a:lnTo>
                  <a:pt x="274" y="9"/>
                </a:lnTo>
                <a:lnTo>
                  <a:pt x="240" y="24"/>
                </a:lnTo>
                <a:lnTo>
                  <a:pt x="211" y="42"/>
                </a:lnTo>
                <a:lnTo>
                  <a:pt x="152" y="90"/>
                </a:lnTo>
                <a:lnTo>
                  <a:pt x="104" y="151"/>
                </a:lnTo>
                <a:lnTo>
                  <a:pt x="59" y="226"/>
                </a:lnTo>
                <a:lnTo>
                  <a:pt x="30" y="316"/>
                </a:lnTo>
                <a:lnTo>
                  <a:pt x="8" y="415"/>
                </a:lnTo>
                <a:lnTo>
                  <a:pt x="0" y="519"/>
                </a:lnTo>
                <a:lnTo>
                  <a:pt x="0" y="816"/>
                </a:lnTo>
                <a:lnTo>
                  <a:pt x="4" y="896"/>
                </a:lnTo>
                <a:lnTo>
                  <a:pt x="15" y="976"/>
                </a:lnTo>
                <a:lnTo>
                  <a:pt x="33" y="1047"/>
                </a:lnTo>
                <a:lnTo>
                  <a:pt x="59" y="1118"/>
                </a:lnTo>
                <a:lnTo>
                  <a:pt x="92" y="1174"/>
                </a:lnTo>
                <a:lnTo>
                  <a:pt x="129" y="1231"/>
                </a:lnTo>
                <a:lnTo>
                  <a:pt x="174" y="1273"/>
                </a:lnTo>
                <a:lnTo>
                  <a:pt x="222" y="1306"/>
                </a:lnTo>
                <a:lnTo>
                  <a:pt x="218" y="1457"/>
                </a:lnTo>
                <a:lnTo>
                  <a:pt x="333" y="1188"/>
                </a:lnTo>
                <a:lnTo>
                  <a:pt x="222" y="863"/>
                </a:lnTo>
                <a:lnTo>
                  <a:pt x="222" y="1009"/>
                </a:lnTo>
                <a:lnTo>
                  <a:pt x="185" y="985"/>
                </a:lnTo>
                <a:lnTo>
                  <a:pt x="152" y="952"/>
                </a:lnTo>
                <a:lnTo>
                  <a:pt x="122" y="919"/>
                </a:lnTo>
                <a:lnTo>
                  <a:pt x="92" y="877"/>
                </a:lnTo>
                <a:lnTo>
                  <a:pt x="67" y="830"/>
                </a:lnTo>
                <a:lnTo>
                  <a:pt x="44" y="778"/>
                </a:lnTo>
                <a:lnTo>
                  <a:pt x="26" y="721"/>
                </a:lnTo>
                <a:lnTo>
                  <a:pt x="11" y="665"/>
                </a:lnTo>
                <a:lnTo>
                  <a:pt x="33" y="585"/>
                </a:lnTo>
                <a:lnTo>
                  <a:pt x="59" y="514"/>
                </a:lnTo>
                <a:lnTo>
                  <a:pt x="96" y="453"/>
                </a:lnTo>
                <a:lnTo>
                  <a:pt x="137" y="401"/>
                </a:lnTo>
                <a:lnTo>
                  <a:pt x="181" y="358"/>
                </a:lnTo>
                <a:lnTo>
                  <a:pt x="229" y="325"/>
                </a:lnTo>
                <a:lnTo>
                  <a:pt x="281" y="302"/>
                </a:lnTo>
                <a:lnTo>
                  <a:pt x="336" y="297"/>
                </a:lnTo>
                <a:lnTo>
                  <a:pt x="340" y="0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7205663" y="1468438"/>
            <a:ext cx="800100" cy="3733800"/>
          </a:xfrm>
          <a:custGeom>
            <a:avLst/>
            <a:gdLst>
              <a:gd name="T0" fmla="*/ 0 w 504"/>
              <a:gd name="T1" fmla="*/ 3732213 h 2352"/>
              <a:gd name="T2" fmla="*/ 82550 w 504"/>
              <a:gd name="T3" fmla="*/ 3724275 h 2352"/>
              <a:gd name="T4" fmla="*/ 155575 w 504"/>
              <a:gd name="T5" fmla="*/ 3706813 h 2352"/>
              <a:gd name="T6" fmla="*/ 228600 w 504"/>
              <a:gd name="T7" fmla="*/ 3673475 h 2352"/>
              <a:gd name="T8" fmla="*/ 300038 w 504"/>
              <a:gd name="T9" fmla="*/ 3632200 h 2352"/>
              <a:gd name="T10" fmla="*/ 363538 w 504"/>
              <a:gd name="T11" fmla="*/ 3582988 h 2352"/>
              <a:gd name="T12" fmla="*/ 434975 w 504"/>
              <a:gd name="T13" fmla="*/ 3516313 h 2352"/>
              <a:gd name="T14" fmla="*/ 487363 w 504"/>
              <a:gd name="T15" fmla="*/ 3441700 h 2352"/>
              <a:gd name="T16" fmla="*/ 549275 w 504"/>
              <a:gd name="T17" fmla="*/ 3349625 h 2352"/>
              <a:gd name="T18" fmla="*/ 601663 w 504"/>
              <a:gd name="T19" fmla="*/ 3259138 h 2352"/>
              <a:gd name="T20" fmla="*/ 642938 w 504"/>
              <a:gd name="T21" fmla="*/ 3159124 h 2352"/>
              <a:gd name="T22" fmla="*/ 715963 w 504"/>
              <a:gd name="T23" fmla="*/ 2935287 h 2352"/>
              <a:gd name="T24" fmla="*/ 768350 w 504"/>
              <a:gd name="T25" fmla="*/ 2678112 h 2352"/>
              <a:gd name="T26" fmla="*/ 788988 w 504"/>
              <a:gd name="T27" fmla="*/ 2413000 h 2352"/>
              <a:gd name="T28" fmla="*/ 798513 w 504"/>
              <a:gd name="T29" fmla="*/ 1651000 h 2352"/>
              <a:gd name="T30" fmla="*/ 788988 w 504"/>
              <a:gd name="T31" fmla="*/ 1443037 h 2352"/>
              <a:gd name="T32" fmla="*/ 768350 w 504"/>
              <a:gd name="T33" fmla="*/ 1244600 h 2352"/>
              <a:gd name="T34" fmla="*/ 727075 w 504"/>
              <a:gd name="T35" fmla="*/ 1052512 h 2352"/>
              <a:gd name="T36" fmla="*/ 674688 w 504"/>
              <a:gd name="T37" fmla="*/ 879475 h 2352"/>
              <a:gd name="T38" fmla="*/ 601663 w 504"/>
              <a:gd name="T39" fmla="*/ 720725 h 2352"/>
              <a:gd name="T40" fmla="*/ 519113 w 504"/>
              <a:gd name="T41" fmla="*/ 588962 h 2352"/>
              <a:gd name="T42" fmla="*/ 414338 w 504"/>
              <a:gd name="T43" fmla="*/ 473075 h 2352"/>
              <a:gd name="T44" fmla="*/ 311150 w 504"/>
              <a:gd name="T45" fmla="*/ 381000 h 2352"/>
              <a:gd name="T46" fmla="*/ 322263 w 504"/>
              <a:gd name="T47" fmla="*/ 0 h 2352"/>
              <a:gd name="T48" fmla="*/ 50800 w 504"/>
              <a:gd name="T49" fmla="*/ 688975 h 2352"/>
              <a:gd name="T50" fmla="*/ 290513 w 504"/>
              <a:gd name="T51" fmla="*/ 1525587 h 2352"/>
              <a:gd name="T52" fmla="*/ 300038 w 504"/>
              <a:gd name="T53" fmla="*/ 1144587 h 2352"/>
              <a:gd name="T54" fmla="*/ 384175 w 504"/>
              <a:gd name="T55" fmla="*/ 1211262 h 2352"/>
              <a:gd name="T56" fmla="*/ 457200 w 504"/>
              <a:gd name="T57" fmla="*/ 1285875 h 2352"/>
              <a:gd name="T58" fmla="*/ 528638 w 504"/>
              <a:gd name="T59" fmla="*/ 1384300 h 2352"/>
              <a:gd name="T60" fmla="*/ 592138 w 504"/>
              <a:gd name="T61" fmla="*/ 1492250 h 2352"/>
              <a:gd name="T62" fmla="*/ 642938 w 504"/>
              <a:gd name="T63" fmla="*/ 1608137 h 2352"/>
              <a:gd name="T64" fmla="*/ 695325 w 504"/>
              <a:gd name="T65" fmla="*/ 1741488 h 2352"/>
              <a:gd name="T66" fmla="*/ 727075 w 504"/>
              <a:gd name="T67" fmla="*/ 1882775 h 2352"/>
              <a:gd name="T68" fmla="*/ 757238 w 504"/>
              <a:gd name="T69" fmla="*/ 2032000 h 2352"/>
              <a:gd name="T70" fmla="*/ 757238 w 504"/>
              <a:gd name="T71" fmla="*/ 2032000 h 2352"/>
              <a:gd name="T72" fmla="*/ 706438 w 504"/>
              <a:gd name="T73" fmla="*/ 2230437 h 2352"/>
              <a:gd name="T74" fmla="*/ 642938 w 504"/>
              <a:gd name="T75" fmla="*/ 2420937 h 2352"/>
              <a:gd name="T76" fmla="*/ 571500 w 504"/>
              <a:gd name="T77" fmla="*/ 2579687 h 2352"/>
              <a:gd name="T78" fmla="*/ 477838 w 504"/>
              <a:gd name="T79" fmla="*/ 2711450 h 2352"/>
              <a:gd name="T80" fmla="*/ 373063 w 504"/>
              <a:gd name="T81" fmla="*/ 2827337 h 2352"/>
              <a:gd name="T82" fmla="*/ 258763 w 504"/>
              <a:gd name="T83" fmla="*/ 2901950 h 2352"/>
              <a:gd name="T84" fmla="*/ 196850 w 504"/>
              <a:gd name="T85" fmla="*/ 2935287 h 2352"/>
              <a:gd name="T86" fmla="*/ 134938 w 504"/>
              <a:gd name="T87" fmla="*/ 2952750 h 2352"/>
              <a:gd name="T88" fmla="*/ 71438 w 504"/>
              <a:gd name="T89" fmla="*/ 2968625 h 2352"/>
              <a:gd name="T90" fmla="*/ 9525 w 504"/>
              <a:gd name="T91" fmla="*/ 2968625 h 2352"/>
              <a:gd name="T92" fmla="*/ 0 w 504"/>
              <a:gd name="T93" fmla="*/ 3732213 h 23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04"/>
              <a:gd name="T142" fmla="*/ 0 h 2352"/>
              <a:gd name="T143" fmla="*/ 504 w 504"/>
              <a:gd name="T144" fmla="*/ 2352 h 23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04" h="2352">
                <a:moveTo>
                  <a:pt x="0" y="2351"/>
                </a:moveTo>
                <a:lnTo>
                  <a:pt x="52" y="2346"/>
                </a:lnTo>
                <a:lnTo>
                  <a:pt x="98" y="2335"/>
                </a:lnTo>
                <a:lnTo>
                  <a:pt x="144" y="2314"/>
                </a:lnTo>
                <a:lnTo>
                  <a:pt x="189" y="2288"/>
                </a:lnTo>
                <a:lnTo>
                  <a:pt x="229" y="2257"/>
                </a:lnTo>
                <a:lnTo>
                  <a:pt x="274" y="2215"/>
                </a:lnTo>
                <a:lnTo>
                  <a:pt x="307" y="2168"/>
                </a:lnTo>
                <a:lnTo>
                  <a:pt x="346" y="2110"/>
                </a:lnTo>
                <a:lnTo>
                  <a:pt x="379" y="2053"/>
                </a:lnTo>
                <a:lnTo>
                  <a:pt x="405" y="1990"/>
                </a:lnTo>
                <a:lnTo>
                  <a:pt x="451" y="1849"/>
                </a:lnTo>
                <a:lnTo>
                  <a:pt x="484" y="1687"/>
                </a:lnTo>
                <a:lnTo>
                  <a:pt x="497" y="1520"/>
                </a:lnTo>
                <a:lnTo>
                  <a:pt x="503" y="1040"/>
                </a:lnTo>
                <a:lnTo>
                  <a:pt x="497" y="909"/>
                </a:lnTo>
                <a:lnTo>
                  <a:pt x="484" y="784"/>
                </a:lnTo>
                <a:lnTo>
                  <a:pt x="458" y="663"/>
                </a:lnTo>
                <a:lnTo>
                  <a:pt x="425" y="554"/>
                </a:lnTo>
                <a:lnTo>
                  <a:pt x="379" y="454"/>
                </a:lnTo>
                <a:lnTo>
                  <a:pt x="327" y="371"/>
                </a:lnTo>
                <a:lnTo>
                  <a:pt x="261" y="298"/>
                </a:lnTo>
                <a:lnTo>
                  <a:pt x="196" y="240"/>
                </a:lnTo>
                <a:lnTo>
                  <a:pt x="203" y="0"/>
                </a:lnTo>
                <a:lnTo>
                  <a:pt x="32" y="434"/>
                </a:lnTo>
                <a:lnTo>
                  <a:pt x="183" y="961"/>
                </a:lnTo>
                <a:lnTo>
                  <a:pt x="189" y="721"/>
                </a:lnTo>
                <a:lnTo>
                  <a:pt x="242" y="763"/>
                </a:lnTo>
                <a:lnTo>
                  <a:pt x="288" y="810"/>
                </a:lnTo>
                <a:lnTo>
                  <a:pt x="333" y="872"/>
                </a:lnTo>
                <a:lnTo>
                  <a:pt x="373" y="940"/>
                </a:lnTo>
                <a:lnTo>
                  <a:pt x="405" y="1013"/>
                </a:lnTo>
                <a:lnTo>
                  <a:pt x="438" y="1097"/>
                </a:lnTo>
                <a:lnTo>
                  <a:pt x="458" y="1186"/>
                </a:lnTo>
                <a:lnTo>
                  <a:pt x="477" y="1280"/>
                </a:lnTo>
                <a:lnTo>
                  <a:pt x="445" y="1405"/>
                </a:lnTo>
                <a:lnTo>
                  <a:pt x="405" y="1525"/>
                </a:lnTo>
                <a:lnTo>
                  <a:pt x="360" y="1625"/>
                </a:lnTo>
                <a:lnTo>
                  <a:pt x="301" y="1708"/>
                </a:lnTo>
                <a:lnTo>
                  <a:pt x="235" y="1781"/>
                </a:lnTo>
                <a:lnTo>
                  <a:pt x="163" y="1828"/>
                </a:lnTo>
                <a:lnTo>
                  <a:pt x="124" y="1849"/>
                </a:lnTo>
                <a:lnTo>
                  <a:pt x="85" y="1860"/>
                </a:lnTo>
                <a:lnTo>
                  <a:pt x="45" y="1870"/>
                </a:lnTo>
                <a:lnTo>
                  <a:pt x="6" y="1870"/>
                </a:lnTo>
                <a:lnTo>
                  <a:pt x="0" y="2351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7891464" y="739776"/>
            <a:ext cx="966787" cy="5165725"/>
          </a:xfrm>
          <a:custGeom>
            <a:avLst/>
            <a:gdLst>
              <a:gd name="T0" fmla="*/ 95250 w 609"/>
              <a:gd name="T1" fmla="*/ 5164138 h 3254"/>
              <a:gd name="T2" fmla="*/ 188912 w 609"/>
              <a:gd name="T3" fmla="*/ 5154613 h 3254"/>
              <a:gd name="T4" fmla="*/ 282575 w 609"/>
              <a:gd name="T5" fmla="*/ 5126038 h 3254"/>
              <a:gd name="T6" fmla="*/ 365125 w 609"/>
              <a:gd name="T7" fmla="*/ 5080000 h 3254"/>
              <a:gd name="T8" fmla="*/ 447675 w 609"/>
              <a:gd name="T9" fmla="*/ 5013325 h 3254"/>
              <a:gd name="T10" fmla="*/ 530225 w 609"/>
              <a:gd name="T11" fmla="*/ 4929188 h 3254"/>
              <a:gd name="T12" fmla="*/ 600075 w 609"/>
              <a:gd name="T13" fmla="*/ 4835525 h 3254"/>
              <a:gd name="T14" fmla="*/ 671512 w 609"/>
              <a:gd name="T15" fmla="*/ 4730750 h 3254"/>
              <a:gd name="T16" fmla="*/ 730250 w 609"/>
              <a:gd name="T17" fmla="*/ 4608513 h 3254"/>
              <a:gd name="T18" fmla="*/ 788987 w 609"/>
              <a:gd name="T19" fmla="*/ 4476750 h 3254"/>
              <a:gd name="T20" fmla="*/ 836612 w 609"/>
              <a:gd name="T21" fmla="*/ 4337050 h 3254"/>
              <a:gd name="T22" fmla="*/ 871537 w 609"/>
              <a:gd name="T23" fmla="*/ 4186238 h 3254"/>
              <a:gd name="T24" fmla="*/ 906462 w 609"/>
              <a:gd name="T25" fmla="*/ 4016375 h 3254"/>
              <a:gd name="T26" fmla="*/ 954087 w 609"/>
              <a:gd name="T27" fmla="*/ 3678238 h 3254"/>
              <a:gd name="T28" fmla="*/ 965200 w 609"/>
              <a:gd name="T29" fmla="*/ 3302001 h 3254"/>
              <a:gd name="T30" fmla="*/ 941387 w 609"/>
              <a:gd name="T31" fmla="*/ 2247900 h 3254"/>
              <a:gd name="T32" fmla="*/ 930275 w 609"/>
              <a:gd name="T33" fmla="*/ 1957388 h 3254"/>
              <a:gd name="T34" fmla="*/ 882650 w 609"/>
              <a:gd name="T35" fmla="*/ 1684338 h 3254"/>
              <a:gd name="T36" fmla="*/ 823912 w 609"/>
              <a:gd name="T37" fmla="*/ 1430337 h 3254"/>
              <a:gd name="T38" fmla="*/ 754062 w 609"/>
              <a:gd name="T39" fmla="*/ 1195388 h 3254"/>
              <a:gd name="T40" fmla="*/ 658812 w 609"/>
              <a:gd name="T41" fmla="*/ 977900 h 3254"/>
              <a:gd name="T42" fmla="*/ 554037 w 609"/>
              <a:gd name="T43" fmla="*/ 790575 h 3254"/>
              <a:gd name="T44" fmla="*/ 423862 w 609"/>
              <a:gd name="T45" fmla="*/ 639763 h 3254"/>
              <a:gd name="T46" fmla="*/ 365125 w 609"/>
              <a:gd name="T47" fmla="*/ 584200 h 3254"/>
              <a:gd name="T48" fmla="*/ 295275 w 609"/>
              <a:gd name="T49" fmla="*/ 527050 h 3254"/>
              <a:gd name="T50" fmla="*/ 282575 w 609"/>
              <a:gd name="T51" fmla="*/ 0 h 3254"/>
              <a:gd name="T52" fmla="*/ 0 w 609"/>
              <a:gd name="T53" fmla="*/ 960438 h 3254"/>
              <a:gd name="T54" fmla="*/ 330200 w 609"/>
              <a:gd name="T55" fmla="*/ 2106613 h 3254"/>
              <a:gd name="T56" fmla="*/ 317500 w 609"/>
              <a:gd name="T57" fmla="*/ 1581150 h 3254"/>
              <a:gd name="T58" fmla="*/ 423862 w 609"/>
              <a:gd name="T59" fmla="*/ 1665288 h 3254"/>
              <a:gd name="T60" fmla="*/ 517525 w 609"/>
              <a:gd name="T61" fmla="*/ 1768475 h 3254"/>
              <a:gd name="T62" fmla="*/ 612775 w 609"/>
              <a:gd name="T63" fmla="*/ 1890713 h 3254"/>
              <a:gd name="T64" fmla="*/ 695325 w 609"/>
              <a:gd name="T65" fmla="*/ 2041525 h 3254"/>
              <a:gd name="T66" fmla="*/ 765174 w 609"/>
              <a:gd name="T67" fmla="*/ 2201863 h 3254"/>
              <a:gd name="T68" fmla="*/ 823912 w 609"/>
              <a:gd name="T69" fmla="*/ 2379663 h 3254"/>
              <a:gd name="T70" fmla="*/ 882650 w 609"/>
              <a:gd name="T71" fmla="*/ 2568575 h 3254"/>
              <a:gd name="T72" fmla="*/ 919162 w 609"/>
              <a:gd name="T73" fmla="*/ 2774950 h 3254"/>
              <a:gd name="T74" fmla="*/ 919162 w 609"/>
              <a:gd name="T75" fmla="*/ 2774950 h 3254"/>
              <a:gd name="T76" fmla="*/ 871537 w 609"/>
              <a:gd name="T77" fmla="*/ 3057525 h 3254"/>
              <a:gd name="T78" fmla="*/ 800099 w 609"/>
              <a:gd name="T79" fmla="*/ 3321051 h 3254"/>
              <a:gd name="T80" fmla="*/ 706437 w 609"/>
              <a:gd name="T81" fmla="*/ 3546475 h 3254"/>
              <a:gd name="T82" fmla="*/ 600075 w 609"/>
              <a:gd name="T83" fmla="*/ 3733800 h 3254"/>
              <a:gd name="T84" fmla="*/ 554037 w 609"/>
              <a:gd name="T85" fmla="*/ 3819525 h 3254"/>
              <a:gd name="T86" fmla="*/ 482600 w 609"/>
              <a:gd name="T87" fmla="*/ 3894138 h 3254"/>
              <a:gd name="T88" fmla="*/ 423862 w 609"/>
              <a:gd name="T89" fmla="*/ 3960813 h 3254"/>
              <a:gd name="T90" fmla="*/ 354012 w 609"/>
              <a:gd name="T91" fmla="*/ 4006850 h 3254"/>
              <a:gd name="T92" fmla="*/ 295275 w 609"/>
              <a:gd name="T93" fmla="*/ 4054475 h 3254"/>
              <a:gd name="T94" fmla="*/ 223837 w 609"/>
              <a:gd name="T95" fmla="*/ 4083050 h 3254"/>
              <a:gd name="T96" fmla="*/ 141287 w 609"/>
              <a:gd name="T97" fmla="*/ 4100513 h 3254"/>
              <a:gd name="T98" fmla="*/ 71437 w 609"/>
              <a:gd name="T99" fmla="*/ 4110038 h 3254"/>
              <a:gd name="T100" fmla="*/ 95250 w 609"/>
              <a:gd name="T101" fmla="*/ 5164138 h 32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9"/>
              <a:gd name="T154" fmla="*/ 0 h 3254"/>
              <a:gd name="T155" fmla="*/ 609 w 609"/>
              <a:gd name="T156" fmla="*/ 3254 h 32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9" h="3254">
                <a:moveTo>
                  <a:pt x="60" y="3253"/>
                </a:moveTo>
                <a:lnTo>
                  <a:pt x="119" y="3247"/>
                </a:lnTo>
                <a:lnTo>
                  <a:pt x="178" y="3229"/>
                </a:lnTo>
                <a:lnTo>
                  <a:pt x="230" y="3200"/>
                </a:lnTo>
                <a:lnTo>
                  <a:pt x="282" y="3158"/>
                </a:lnTo>
                <a:lnTo>
                  <a:pt x="334" y="3105"/>
                </a:lnTo>
                <a:lnTo>
                  <a:pt x="378" y="3046"/>
                </a:lnTo>
                <a:lnTo>
                  <a:pt x="423" y="2980"/>
                </a:lnTo>
                <a:lnTo>
                  <a:pt x="460" y="2903"/>
                </a:lnTo>
                <a:lnTo>
                  <a:pt x="497" y="2820"/>
                </a:lnTo>
                <a:lnTo>
                  <a:pt x="527" y="2732"/>
                </a:lnTo>
                <a:lnTo>
                  <a:pt x="549" y="2637"/>
                </a:lnTo>
                <a:lnTo>
                  <a:pt x="571" y="2530"/>
                </a:lnTo>
                <a:lnTo>
                  <a:pt x="601" y="2317"/>
                </a:lnTo>
                <a:lnTo>
                  <a:pt x="608" y="2080"/>
                </a:lnTo>
                <a:lnTo>
                  <a:pt x="593" y="1416"/>
                </a:lnTo>
                <a:lnTo>
                  <a:pt x="586" y="1233"/>
                </a:lnTo>
                <a:lnTo>
                  <a:pt x="556" y="1061"/>
                </a:lnTo>
                <a:lnTo>
                  <a:pt x="519" y="901"/>
                </a:lnTo>
                <a:lnTo>
                  <a:pt x="475" y="753"/>
                </a:lnTo>
                <a:lnTo>
                  <a:pt x="415" y="616"/>
                </a:lnTo>
                <a:lnTo>
                  <a:pt x="349" y="498"/>
                </a:lnTo>
                <a:lnTo>
                  <a:pt x="267" y="403"/>
                </a:lnTo>
                <a:lnTo>
                  <a:pt x="230" y="368"/>
                </a:lnTo>
                <a:lnTo>
                  <a:pt x="186" y="332"/>
                </a:lnTo>
                <a:lnTo>
                  <a:pt x="178" y="0"/>
                </a:lnTo>
                <a:lnTo>
                  <a:pt x="0" y="605"/>
                </a:lnTo>
                <a:lnTo>
                  <a:pt x="208" y="1327"/>
                </a:lnTo>
                <a:lnTo>
                  <a:pt x="200" y="996"/>
                </a:lnTo>
                <a:lnTo>
                  <a:pt x="267" y="1049"/>
                </a:lnTo>
                <a:lnTo>
                  <a:pt x="326" y="1114"/>
                </a:lnTo>
                <a:lnTo>
                  <a:pt x="386" y="1191"/>
                </a:lnTo>
                <a:lnTo>
                  <a:pt x="438" y="1286"/>
                </a:lnTo>
                <a:lnTo>
                  <a:pt x="482" y="1387"/>
                </a:lnTo>
                <a:lnTo>
                  <a:pt x="519" y="1499"/>
                </a:lnTo>
                <a:lnTo>
                  <a:pt x="556" y="1618"/>
                </a:lnTo>
                <a:lnTo>
                  <a:pt x="579" y="1748"/>
                </a:lnTo>
                <a:lnTo>
                  <a:pt x="549" y="1926"/>
                </a:lnTo>
                <a:lnTo>
                  <a:pt x="504" y="2092"/>
                </a:lnTo>
                <a:lnTo>
                  <a:pt x="445" y="2234"/>
                </a:lnTo>
                <a:lnTo>
                  <a:pt x="378" y="2352"/>
                </a:lnTo>
                <a:lnTo>
                  <a:pt x="349" y="2406"/>
                </a:lnTo>
                <a:lnTo>
                  <a:pt x="304" y="2453"/>
                </a:lnTo>
                <a:lnTo>
                  <a:pt x="267" y="2495"/>
                </a:lnTo>
                <a:lnTo>
                  <a:pt x="223" y="2524"/>
                </a:lnTo>
                <a:lnTo>
                  <a:pt x="186" y="2554"/>
                </a:lnTo>
                <a:lnTo>
                  <a:pt x="141" y="2572"/>
                </a:lnTo>
                <a:lnTo>
                  <a:pt x="89" y="2583"/>
                </a:lnTo>
                <a:lnTo>
                  <a:pt x="45" y="2589"/>
                </a:lnTo>
                <a:lnTo>
                  <a:pt x="60" y="3253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8763000" y="76201"/>
            <a:ext cx="1079500" cy="6278563"/>
          </a:xfrm>
          <a:custGeom>
            <a:avLst/>
            <a:gdLst>
              <a:gd name="T0" fmla="*/ 26988 w 680"/>
              <a:gd name="T1" fmla="*/ 6276976 h 3955"/>
              <a:gd name="T2" fmla="*/ 133350 w 680"/>
              <a:gd name="T3" fmla="*/ 6267451 h 3955"/>
              <a:gd name="T4" fmla="*/ 239713 w 680"/>
              <a:gd name="T5" fmla="*/ 6226176 h 3955"/>
              <a:gd name="T6" fmla="*/ 346075 w 680"/>
              <a:gd name="T7" fmla="*/ 6175376 h 3955"/>
              <a:gd name="T8" fmla="*/ 439738 w 680"/>
              <a:gd name="T9" fmla="*/ 6105526 h 3955"/>
              <a:gd name="T10" fmla="*/ 531813 w 680"/>
              <a:gd name="T11" fmla="*/ 6003926 h 3955"/>
              <a:gd name="T12" fmla="*/ 612775 w 680"/>
              <a:gd name="T13" fmla="*/ 5892801 h 3955"/>
              <a:gd name="T14" fmla="*/ 692150 w 680"/>
              <a:gd name="T15" fmla="*/ 5761038 h 3955"/>
              <a:gd name="T16" fmla="*/ 771525 w 680"/>
              <a:gd name="T17" fmla="*/ 5618163 h 3955"/>
              <a:gd name="T18" fmla="*/ 838200 w 680"/>
              <a:gd name="T19" fmla="*/ 5456238 h 3955"/>
              <a:gd name="T20" fmla="*/ 904875 w 680"/>
              <a:gd name="T21" fmla="*/ 5284788 h 3955"/>
              <a:gd name="T22" fmla="*/ 958850 w 680"/>
              <a:gd name="T23" fmla="*/ 5102226 h 3955"/>
              <a:gd name="T24" fmla="*/ 998538 w 680"/>
              <a:gd name="T25" fmla="*/ 4900613 h 3955"/>
              <a:gd name="T26" fmla="*/ 1050925 w 680"/>
              <a:gd name="T27" fmla="*/ 4484688 h 3955"/>
              <a:gd name="T28" fmla="*/ 1077913 w 680"/>
              <a:gd name="T29" fmla="*/ 4029076 h 3955"/>
              <a:gd name="T30" fmla="*/ 1065213 w 680"/>
              <a:gd name="T31" fmla="*/ 2754313 h 3955"/>
              <a:gd name="T32" fmla="*/ 1050925 w 680"/>
              <a:gd name="T33" fmla="*/ 2398713 h 3955"/>
              <a:gd name="T34" fmla="*/ 1011238 w 680"/>
              <a:gd name="T35" fmla="*/ 2065338 h 3955"/>
              <a:gd name="T36" fmla="*/ 944563 w 680"/>
              <a:gd name="T37" fmla="*/ 1751013 h 3955"/>
              <a:gd name="T38" fmla="*/ 865188 w 680"/>
              <a:gd name="T39" fmla="*/ 1457325 h 3955"/>
              <a:gd name="T40" fmla="*/ 758825 w 680"/>
              <a:gd name="T41" fmla="*/ 1204913 h 3955"/>
              <a:gd name="T42" fmla="*/ 638175 w 680"/>
              <a:gd name="T43" fmla="*/ 971550 h 3955"/>
              <a:gd name="T44" fmla="*/ 571500 w 680"/>
              <a:gd name="T45" fmla="*/ 881063 h 3955"/>
              <a:gd name="T46" fmla="*/ 506413 w 680"/>
              <a:gd name="T47" fmla="*/ 788988 h 3955"/>
              <a:gd name="T48" fmla="*/ 425450 w 680"/>
              <a:gd name="T49" fmla="*/ 708025 h 3955"/>
              <a:gd name="T50" fmla="*/ 346075 w 680"/>
              <a:gd name="T51" fmla="*/ 647700 h 3955"/>
              <a:gd name="T52" fmla="*/ 346075 w 680"/>
              <a:gd name="T53" fmla="*/ 0 h 3955"/>
              <a:gd name="T54" fmla="*/ 0 w 680"/>
              <a:gd name="T55" fmla="*/ 1154113 h 3955"/>
              <a:gd name="T56" fmla="*/ 358775 w 680"/>
              <a:gd name="T57" fmla="*/ 2560638 h 3955"/>
              <a:gd name="T58" fmla="*/ 358775 w 680"/>
              <a:gd name="T59" fmla="*/ 1924050 h 3955"/>
              <a:gd name="T60" fmla="*/ 479425 w 680"/>
              <a:gd name="T61" fmla="*/ 2024063 h 3955"/>
              <a:gd name="T62" fmla="*/ 585787 w 680"/>
              <a:gd name="T63" fmla="*/ 2155825 h 3955"/>
              <a:gd name="T64" fmla="*/ 679450 w 680"/>
              <a:gd name="T65" fmla="*/ 2308225 h 3955"/>
              <a:gd name="T66" fmla="*/ 771525 w 680"/>
              <a:gd name="T67" fmla="*/ 2490788 h 3955"/>
              <a:gd name="T68" fmla="*/ 850900 w 680"/>
              <a:gd name="T69" fmla="*/ 2682875 h 3955"/>
              <a:gd name="T70" fmla="*/ 917575 w 680"/>
              <a:gd name="T71" fmla="*/ 2905125 h 3955"/>
              <a:gd name="T72" fmla="*/ 984250 w 680"/>
              <a:gd name="T73" fmla="*/ 3138488 h 3955"/>
              <a:gd name="T74" fmla="*/ 1023938 w 680"/>
              <a:gd name="T75" fmla="*/ 3390901 h 3955"/>
              <a:gd name="T76" fmla="*/ 1023938 w 680"/>
              <a:gd name="T77" fmla="*/ 3390901 h 3955"/>
              <a:gd name="T78" fmla="*/ 958850 w 680"/>
              <a:gd name="T79" fmla="*/ 3735388 h 3955"/>
              <a:gd name="T80" fmla="*/ 877888 w 680"/>
              <a:gd name="T81" fmla="*/ 4040188 h 3955"/>
              <a:gd name="T82" fmla="*/ 825500 w 680"/>
              <a:gd name="T83" fmla="*/ 4181476 h 3955"/>
              <a:gd name="T84" fmla="*/ 771525 w 680"/>
              <a:gd name="T85" fmla="*/ 4313238 h 3955"/>
              <a:gd name="T86" fmla="*/ 704850 w 680"/>
              <a:gd name="T87" fmla="*/ 4433888 h 3955"/>
              <a:gd name="T88" fmla="*/ 638175 w 680"/>
              <a:gd name="T89" fmla="*/ 4545013 h 3955"/>
              <a:gd name="T90" fmla="*/ 571500 w 680"/>
              <a:gd name="T91" fmla="*/ 4646613 h 3955"/>
              <a:gd name="T92" fmla="*/ 506413 w 680"/>
              <a:gd name="T93" fmla="*/ 4738688 h 3955"/>
              <a:gd name="T94" fmla="*/ 425450 w 680"/>
              <a:gd name="T95" fmla="*/ 4808538 h 3955"/>
              <a:gd name="T96" fmla="*/ 346075 w 680"/>
              <a:gd name="T97" fmla="*/ 4879976 h 3955"/>
              <a:gd name="T98" fmla="*/ 266700 w 680"/>
              <a:gd name="T99" fmla="*/ 4930776 h 3955"/>
              <a:gd name="T100" fmla="*/ 185737 w 680"/>
              <a:gd name="T101" fmla="*/ 4960938 h 3955"/>
              <a:gd name="T102" fmla="*/ 106363 w 680"/>
              <a:gd name="T103" fmla="*/ 4981576 h 3955"/>
              <a:gd name="T104" fmla="*/ 12700 w 680"/>
              <a:gd name="T105" fmla="*/ 4991101 h 3955"/>
              <a:gd name="T106" fmla="*/ 26988 w 680"/>
              <a:gd name="T107" fmla="*/ 6276976 h 39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80"/>
              <a:gd name="T163" fmla="*/ 0 h 3955"/>
              <a:gd name="T164" fmla="*/ 680 w 680"/>
              <a:gd name="T165" fmla="*/ 3955 h 39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80" h="3955">
                <a:moveTo>
                  <a:pt x="17" y="3954"/>
                </a:moveTo>
                <a:lnTo>
                  <a:pt x="84" y="3948"/>
                </a:lnTo>
                <a:lnTo>
                  <a:pt x="151" y="3922"/>
                </a:lnTo>
                <a:lnTo>
                  <a:pt x="218" y="3890"/>
                </a:lnTo>
                <a:lnTo>
                  <a:pt x="277" y="3846"/>
                </a:lnTo>
                <a:lnTo>
                  <a:pt x="335" y="3782"/>
                </a:lnTo>
                <a:lnTo>
                  <a:pt x="386" y="3712"/>
                </a:lnTo>
                <a:lnTo>
                  <a:pt x="436" y="3629"/>
                </a:lnTo>
                <a:lnTo>
                  <a:pt x="486" y="3539"/>
                </a:lnTo>
                <a:lnTo>
                  <a:pt x="528" y="3437"/>
                </a:lnTo>
                <a:lnTo>
                  <a:pt x="570" y="3329"/>
                </a:lnTo>
                <a:lnTo>
                  <a:pt x="604" y="3214"/>
                </a:lnTo>
                <a:lnTo>
                  <a:pt x="629" y="3087"/>
                </a:lnTo>
                <a:lnTo>
                  <a:pt x="662" y="2825"/>
                </a:lnTo>
                <a:lnTo>
                  <a:pt x="679" y="2538"/>
                </a:lnTo>
                <a:lnTo>
                  <a:pt x="671" y="1735"/>
                </a:lnTo>
                <a:lnTo>
                  <a:pt x="662" y="1511"/>
                </a:lnTo>
                <a:lnTo>
                  <a:pt x="637" y="1301"/>
                </a:lnTo>
                <a:lnTo>
                  <a:pt x="595" y="1103"/>
                </a:lnTo>
                <a:lnTo>
                  <a:pt x="545" y="918"/>
                </a:lnTo>
                <a:lnTo>
                  <a:pt x="478" y="759"/>
                </a:lnTo>
                <a:lnTo>
                  <a:pt x="402" y="612"/>
                </a:lnTo>
                <a:lnTo>
                  <a:pt x="360" y="555"/>
                </a:lnTo>
                <a:lnTo>
                  <a:pt x="319" y="497"/>
                </a:lnTo>
                <a:lnTo>
                  <a:pt x="268" y="446"/>
                </a:lnTo>
                <a:lnTo>
                  <a:pt x="218" y="408"/>
                </a:lnTo>
                <a:lnTo>
                  <a:pt x="218" y="0"/>
                </a:lnTo>
                <a:lnTo>
                  <a:pt x="0" y="727"/>
                </a:lnTo>
                <a:lnTo>
                  <a:pt x="226" y="1613"/>
                </a:lnTo>
                <a:lnTo>
                  <a:pt x="226" y="1212"/>
                </a:lnTo>
                <a:lnTo>
                  <a:pt x="302" y="1275"/>
                </a:lnTo>
                <a:lnTo>
                  <a:pt x="369" y="1358"/>
                </a:lnTo>
                <a:lnTo>
                  <a:pt x="428" y="1454"/>
                </a:lnTo>
                <a:lnTo>
                  <a:pt x="486" y="1569"/>
                </a:lnTo>
                <a:lnTo>
                  <a:pt x="536" y="1690"/>
                </a:lnTo>
                <a:lnTo>
                  <a:pt x="578" y="1830"/>
                </a:lnTo>
                <a:lnTo>
                  <a:pt x="620" y="1977"/>
                </a:lnTo>
                <a:lnTo>
                  <a:pt x="645" y="2136"/>
                </a:lnTo>
                <a:lnTo>
                  <a:pt x="604" y="2353"/>
                </a:lnTo>
                <a:lnTo>
                  <a:pt x="553" y="2545"/>
                </a:lnTo>
                <a:lnTo>
                  <a:pt x="520" y="2634"/>
                </a:lnTo>
                <a:lnTo>
                  <a:pt x="486" y="2717"/>
                </a:lnTo>
                <a:lnTo>
                  <a:pt x="444" y="2793"/>
                </a:lnTo>
                <a:lnTo>
                  <a:pt x="402" y="2863"/>
                </a:lnTo>
                <a:lnTo>
                  <a:pt x="360" y="2927"/>
                </a:lnTo>
                <a:lnTo>
                  <a:pt x="319" y="2985"/>
                </a:lnTo>
                <a:lnTo>
                  <a:pt x="268" y="3029"/>
                </a:lnTo>
                <a:lnTo>
                  <a:pt x="218" y="3074"/>
                </a:lnTo>
                <a:lnTo>
                  <a:pt x="168" y="3106"/>
                </a:lnTo>
                <a:lnTo>
                  <a:pt x="117" y="3125"/>
                </a:lnTo>
                <a:lnTo>
                  <a:pt x="67" y="3138"/>
                </a:lnTo>
                <a:lnTo>
                  <a:pt x="8" y="3144"/>
                </a:lnTo>
                <a:lnTo>
                  <a:pt x="17" y="3954"/>
                </a:lnTo>
              </a:path>
            </a:pathLst>
          </a:custGeom>
          <a:solidFill>
            <a:srgbClr val="CCFFCC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0" y="5791201"/>
            <a:ext cx="14510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Fight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5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from the past</a:t>
            </a:r>
          </a:p>
          <a:p>
            <a:r>
              <a:rPr lang="en-US" dirty="0"/>
              <a:t>History of current crisis vs. history of current “state”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Managing Explosive Behavior is an Open Book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7AABD-336E-5EC4-A1A9-0586C8E9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82" y="331939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Positive Behavioral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88" y="1447801"/>
            <a:ext cx="7961312" cy="4840287"/>
          </a:xfrm>
        </p:spPr>
        <p:txBody>
          <a:bodyPr/>
          <a:lstStyle/>
          <a:p>
            <a:r>
              <a:rPr lang="en-US" dirty="0"/>
              <a:t>Behavior systems should result in improved evidenced-based strategies</a:t>
            </a:r>
          </a:p>
          <a:p>
            <a:pPr lvl="1"/>
            <a:r>
              <a:rPr lang="en-US" sz="2400" dirty="0"/>
              <a:t>Positive Attention </a:t>
            </a:r>
          </a:p>
          <a:p>
            <a:pPr lvl="1"/>
            <a:r>
              <a:rPr lang="en-US" sz="2400" dirty="0"/>
              <a:t>Limit Setting</a:t>
            </a:r>
          </a:p>
          <a:p>
            <a:pPr lvl="1"/>
            <a:r>
              <a:rPr lang="en-US" sz="2400" dirty="0"/>
              <a:t>Rewards</a:t>
            </a:r>
          </a:p>
          <a:p>
            <a:pPr lvl="1"/>
            <a:r>
              <a:rPr lang="en-US" sz="2400" dirty="0"/>
              <a:t>Active Listening</a:t>
            </a:r>
          </a:p>
          <a:p>
            <a:pPr lvl="1"/>
            <a:r>
              <a:rPr lang="en-US" sz="2400" dirty="0"/>
              <a:t>Selective “Ignoring” </a:t>
            </a:r>
          </a:p>
          <a:p>
            <a:pPr lvl="1"/>
            <a:r>
              <a:rPr lang="en-US" sz="2400" dirty="0"/>
              <a:t>Effective Commands</a:t>
            </a:r>
          </a:p>
          <a:p>
            <a:pPr lvl="1"/>
            <a:r>
              <a:rPr lang="en-US" sz="2400" dirty="0"/>
              <a:t>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988555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L_APP_PRESENTATION_ID" val="a28e9b47-64f9-4350-a4e2-18758ff29192"/>
  <p:tag name="PHL_APP_ACCESS_URL" val="https://pigeonhole.at/964628/access/53T5HMEK3S/p"/>
  <p:tag name="PHL_APP_CURRENT_SESSION_INDEX" val="0"/>
  <p:tag name="PHL_APP_INSERTED_SESSION_IDS" val="[]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CF24BC-E37B-454C-AC12-2619228A2038}">
  <we:reference id="wa200007203" version="1.1.0.0" store="en-US" storeType="OMEX"/>
  <we:alternateReferences>
    <we:reference id="wa200007203" version="1.1.0.0" store="wa200007203" storeType="OMEX"/>
  </we:alternateReferences>
  <we:properties>
    <we:property name="pigeonhole" value="&quot;{\&quot;id\&quot;:964628,\&quot;name\&quot;:\&quot;Bridges to Mental Health Live Training January 2026 Cottonwood\&quot;,\&quot;passcode\&quot;:\&quot;COTTONWOOD\&quot;,\&quot;planType\&quot;:\&quot;Pro\&quot;,\&quot;startDate\&quot;:\&quot;2026-02-02\&quot;,\&quot;endDate\&quot;:\&quot;2026-02-05\&quot;,\&quot;timezone\&quot;:\&quot;America/Chicago\&quot;,\&quot;status\&quot;:\&quot;upcoming\&quot;,\&quot;attendeeProfiles\&quot;:true,\&quot;adminPanelLink\&quot;:\&quot;https://pigeonhole.at/964628/access/8ZCJ9AASKM/a\&quot;,\&quot;awaLink\&quot;:\&quot;https://pigeonhole.at/COTTONWOOD\&quot;,\&quot;projectorPanelLink\&quot;:\&quot;https://pigeonhole.at/964628/access/53T5HMEK3S/p\&quot;,\&quot;subscriptionId\&quot;:3099,\&quot;pigeonholeType\&quot;:\&quot;event\&quot;}&quot;"/>
    <we:property name="presentationId" value="&quot;a28e9b47-64f9-4350-a4e2-18758ff29192&quot;"/>
    <we:property name="session" value="&quot;{\&quot;id\&quot;:0,\&quot;name\&quot;:\&quot;\&quot;,\&quot;type\&quot;:\&quot;\&quot;,\&quot;pigeonholeId\&quot;:0,\&quot;workspaceId\&quot;:0,\&quot;endDate\&quot;:\&quot;\&quot;}&quot;"/>
    <we:property name="workspace" value="&quot;{\&quot;id\&quot;:173738,\&quot;name\&quot;:\&quot;MGHPA Workspace\&quot;,\&quot;type\&quot;:\&quot;team\&quot;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be31f3-3036-4a52-9c7c-992168c18c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BD808027EDD4B9FC45F22115DC339" ma:contentTypeVersion="13" ma:contentTypeDescription="Create a new document." ma:contentTypeScope="" ma:versionID="0172fe9faf8618f9ffdaf2cc90ad739e">
  <xsd:schema xmlns:xsd="http://www.w3.org/2001/XMLSchema" xmlns:xs="http://www.w3.org/2001/XMLSchema" xmlns:p="http://schemas.microsoft.com/office/2006/metadata/properties" xmlns:ns3="98be31f3-3036-4a52-9c7c-992168c18c6b" targetNamespace="http://schemas.microsoft.com/office/2006/metadata/properties" ma:root="true" ma:fieldsID="d85fc11ebc2d0df6c6c13943405d1e84" ns3:_="">
    <xsd:import namespace="98be31f3-3036-4a52-9c7c-992168c18c6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31f3-3036-4a52-9c7c-992168c18c6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567A3-EAC3-426A-AF1B-FD32FA49E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C08A0-2F11-4948-A5A0-71CD8F89A97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8be31f3-3036-4a52-9c7c-992168c18c6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2DD07A-AEDD-4578-A4A4-3EFC00362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31f3-3036-4a52-9c7c-992168c18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599</Words>
  <Application>Microsoft Office PowerPoint</Application>
  <PresentationFormat>Widescreen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Times</vt:lpstr>
      <vt:lpstr>Times New Roman</vt:lpstr>
      <vt:lpstr>1_Office Theme</vt:lpstr>
      <vt:lpstr>De-escalation</vt:lpstr>
      <vt:lpstr>PowerPoint Presentation</vt:lpstr>
      <vt:lpstr>Predispositions to Explosive Behavior</vt:lpstr>
      <vt:lpstr>Power Struggles</vt:lpstr>
      <vt:lpstr>Negative Reinforcement </vt:lpstr>
      <vt:lpstr>Positive Reinforcement</vt:lpstr>
      <vt:lpstr>PowerPoint Presentation</vt:lpstr>
      <vt:lpstr>Managing Explosive Behavior is an Open Book Exam</vt:lpstr>
      <vt:lpstr>Positive Behavioral Strategies</vt:lpstr>
      <vt:lpstr>Active Listening</vt:lpstr>
      <vt:lpstr>Active Listening</vt:lpstr>
      <vt:lpstr>Why Does Active Listening Work</vt:lpstr>
      <vt:lpstr>Giving Effective Commands </vt:lpstr>
      <vt:lpstr>Principles of Verbal De-escalation</vt:lpstr>
      <vt:lpstr>Principles of Verbal De-escalation</vt:lpstr>
      <vt:lpstr>Situational Awareness</vt:lpstr>
      <vt:lpstr>Verbal De-escalation</vt:lpstr>
      <vt:lpstr>Collaborative Problem Solving</vt:lpstr>
      <vt:lpstr>CPS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Althoff, Rob</dc:creator>
  <cp:lastModifiedBy>Rubin, David H.,MD</cp:lastModifiedBy>
  <cp:revision>7</cp:revision>
  <dcterms:created xsi:type="dcterms:W3CDTF">2026-01-21T14:59:53Z</dcterms:created>
  <dcterms:modified xsi:type="dcterms:W3CDTF">2026-04-09T02:56:31Z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0x010100411BD808027EDD4B9FC45F22115DC339</vt:lpwstr>
  </property>
</Properties>
</file>