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2.xml" ContentType="application/vnd.openxmlformats-officedocument.theme+xml"/>
  <Override PartName="/ppt/theme/themeOverride1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4"/>
  </p:notesMasterIdLst>
  <p:sldIdLst>
    <p:sldId id="256" r:id="rId5"/>
    <p:sldId id="394" r:id="rId6"/>
    <p:sldId id="395" r:id="rId7"/>
    <p:sldId id="671" r:id="rId8"/>
    <p:sldId id="672" r:id="rId9"/>
    <p:sldId id="679" r:id="rId10"/>
    <p:sldId id="282" r:id="rId11"/>
    <p:sldId id="304" r:id="rId12"/>
    <p:sldId id="283" r:id="rId13"/>
    <p:sldId id="287" r:id="rId14"/>
    <p:sldId id="288" r:id="rId15"/>
    <p:sldId id="291" r:id="rId16"/>
    <p:sldId id="299" r:id="rId17"/>
    <p:sldId id="398" r:id="rId18"/>
    <p:sldId id="330" r:id="rId19"/>
    <p:sldId id="393" r:id="rId20"/>
    <p:sldId id="397" r:id="rId21"/>
    <p:sldId id="275" r:id="rId22"/>
    <p:sldId id="278" r:id="rId23"/>
    <p:sldId id="309" r:id="rId24"/>
    <p:sldId id="306" r:id="rId25"/>
    <p:sldId id="265" r:id="rId26"/>
    <p:sldId id="302" r:id="rId27"/>
    <p:sldId id="298" r:id="rId28"/>
    <p:sldId id="310" r:id="rId29"/>
    <p:sldId id="405" r:id="rId30"/>
    <p:sldId id="407" r:id="rId31"/>
    <p:sldId id="702"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00" autoAdjust="0"/>
    <p:restoredTop sz="80521" autoAdjust="0"/>
  </p:normalViewPr>
  <p:slideViewPr>
    <p:cSldViewPr snapToGrid="0">
      <p:cViewPr varScale="1">
        <p:scale>
          <a:sx n="51" d="100"/>
          <a:sy n="51" d="100"/>
        </p:scale>
        <p:origin x="1484"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thoff, Rob" userId="d3a6be77-a378-406d-b453-a7f650687276" providerId="ADAL" clId="{C842A7B1-731E-4E69-B917-C99BCA532959}"/>
    <pc:docChg chg="modSld">
      <pc:chgData name="Althoff, Rob" userId="d3a6be77-a378-406d-b453-a7f650687276" providerId="ADAL" clId="{C842A7B1-731E-4E69-B917-C99BCA532959}" dt="2026-04-10T01:18:10.885" v="0" actId="729"/>
      <pc:docMkLst>
        <pc:docMk/>
      </pc:docMkLst>
      <pc:sldChg chg="mod modShow">
        <pc:chgData name="Althoff, Rob" userId="d3a6be77-a378-406d-b453-a7f650687276" providerId="ADAL" clId="{C842A7B1-731E-4E69-B917-C99BCA532959}" dt="2026-04-10T01:18:10.885" v="0" actId="729"/>
        <pc:sldMkLst>
          <pc:docMk/>
          <pc:sldMk cId="2215286952" sldId="265"/>
        </pc:sldMkLst>
      </pc:sldChg>
      <pc:sldChg chg="mod modShow">
        <pc:chgData name="Althoff, Rob" userId="d3a6be77-a378-406d-b453-a7f650687276" providerId="ADAL" clId="{C842A7B1-731E-4E69-B917-C99BCA532959}" dt="2026-04-10T01:18:10.885" v="0" actId="729"/>
        <pc:sldMkLst>
          <pc:docMk/>
          <pc:sldMk cId="152278978" sldId="266"/>
        </pc:sldMkLst>
      </pc:sldChg>
      <pc:sldChg chg="mod modShow">
        <pc:chgData name="Althoff, Rob" userId="d3a6be77-a378-406d-b453-a7f650687276" providerId="ADAL" clId="{C842A7B1-731E-4E69-B917-C99BCA532959}" dt="2026-04-10T01:18:10.885" v="0" actId="729"/>
        <pc:sldMkLst>
          <pc:docMk/>
          <pc:sldMk cId="2028229172" sldId="275"/>
        </pc:sldMkLst>
      </pc:sldChg>
      <pc:sldChg chg="mod modShow">
        <pc:chgData name="Althoff, Rob" userId="d3a6be77-a378-406d-b453-a7f650687276" providerId="ADAL" clId="{C842A7B1-731E-4E69-B917-C99BCA532959}" dt="2026-04-10T01:18:10.885" v="0" actId="729"/>
        <pc:sldMkLst>
          <pc:docMk/>
          <pc:sldMk cId="1361577950" sldId="278"/>
        </pc:sldMkLst>
      </pc:sldChg>
      <pc:sldChg chg="mod modShow">
        <pc:chgData name="Althoff, Rob" userId="d3a6be77-a378-406d-b453-a7f650687276" providerId="ADAL" clId="{C842A7B1-731E-4E69-B917-C99BCA532959}" dt="2026-04-10T01:18:10.885" v="0" actId="729"/>
        <pc:sldMkLst>
          <pc:docMk/>
          <pc:sldMk cId="4099239472" sldId="298"/>
        </pc:sldMkLst>
      </pc:sldChg>
      <pc:sldChg chg="mod modShow">
        <pc:chgData name="Althoff, Rob" userId="d3a6be77-a378-406d-b453-a7f650687276" providerId="ADAL" clId="{C842A7B1-731E-4E69-B917-C99BCA532959}" dt="2026-04-10T01:18:10.885" v="0" actId="729"/>
        <pc:sldMkLst>
          <pc:docMk/>
          <pc:sldMk cId="2888381502" sldId="302"/>
        </pc:sldMkLst>
      </pc:sldChg>
      <pc:sldChg chg="mod modShow">
        <pc:chgData name="Althoff, Rob" userId="d3a6be77-a378-406d-b453-a7f650687276" providerId="ADAL" clId="{C842A7B1-731E-4E69-B917-C99BCA532959}" dt="2026-04-10T01:18:10.885" v="0" actId="729"/>
        <pc:sldMkLst>
          <pc:docMk/>
          <pc:sldMk cId="1530234611" sldId="306"/>
        </pc:sldMkLst>
      </pc:sldChg>
      <pc:sldChg chg="mod modShow">
        <pc:chgData name="Althoff, Rob" userId="d3a6be77-a378-406d-b453-a7f650687276" providerId="ADAL" clId="{C842A7B1-731E-4E69-B917-C99BCA532959}" dt="2026-04-10T01:18:10.885" v="0" actId="729"/>
        <pc:sldMkLst>
          <pc:docMk/>
          <pc:sldMk cId="3628510452" sldId="309"/>
        </pc:sldMkLst>
      </pc:sldChg>
      <pc:sldChg chg="mod modShow">
        <pc:chgData name="Althoff, Rob" userId="d3a6be77-a378-406d-b453-a7f650687276" providerId="ADAL" clId="{C842A7B1-731E-4E69-B917-C99BCA532959}" dt="2026-04-10T01:18:10.885" v="0" actId="729"/>
        <pc:sldMkLst>
          <pc:docMk/>
          <pc:sldMk cId="3546501669" sldId="310"/>
        </pc:sldMkLst>
      </pc:sldChg>
      <pc:sldChg chg="mod modShow">
        <pc:chgData name="Althoff, Rob" userId="d3a6be77-a378-406d-b453-a7f650687276" providerId="ADAL" clId="{C842A7B1-731E-4E69-B917-C99BCA532959}" dt="2026-04-10T01:18:10.885" v="0" actId="729"/>
        <pc:sldMkLst>
          <pc:docMk/>
          <pc:sldMk cId="269153332" sldId="405"/>
        </pc:sldMkLst>
      </pc:sldChg>
      <pc:sldChg chg="mod modShow">
        <pc:chgData name="Althoff, Rob" userId="d3a6be77-a378-406d-b453-a7f650687276" providerId="ADAL" clId="{C842A7B1-731E-4E69-B917-C99BCA532959}" dt="2026-04-10T01:18:10.885" v="0" actId="729"/>
        <pc:sldMkLst>
          <pc:docMk/>
          <pc:sldMk cId="1786943761" sldId="407"/>
        </pc:sldMkLst>
      </pc:sldChg>
      <pc:sldChg chg="mod modShow">
        <pc:chgData name="Althoff, Rob" userId="d3a6be77-a378-406d-b453-a7f650687276" providerId="ADAL" clId="{C842A7B1-731E-4E69-B917-C99BCA532959}" dt="2026-04-10T01:18:10.885" v="0" actId="729"/>
        <pc:sldMkLst>
          <pc:docMk/>
          <pc:sldMk cId="3941732475" sldId="7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2AEB7-A9F7-0F46-B069-41E4A61BD247}" type="doc">
      <dgm:prSet loTypeId="urn:microsoft.com/office/officeart/2005/8/layout/hList1" loCatId="" qsTypeId="urn:microsoft.com/office/officeart/2005/8/quickstyle/3d3" qsCatId="3D" csTypeId="urn:microsoft.com/office/officeart/2005/8/colors/accent2_2" csCatId="accent2" phldr="1"/>
      <dgm:spPr/>
      <dgm:t>
        <a:bodyPr/>
        <a:lstStyle/>
        <a:p>
          <a:endParaRPr lang="en-US"/>
        </a:p>
      </dgm:t>
    </dgm:pt>
    <dgm:pt modelId="{F70F7B74-84CA-C34D-8754-1FF4C68642FA}">
      <dgm:prSet phldrT="[Text]" custT="1"/>
      <dgm:spPr/>
      <dgm:t>
        <a:bodyPr/>
        <a:lstStyle/>
        <a:p>
          <a:r>
            <a:rPr lang="en-US" sz="1600" b="1" i="0" dirty="0"/>
            <a:t>Delusions</a:t>
          </a:r>
          <a:r>
            <a:rPr lang="en-US" sz="1800" b="0" i="0" dirty="0"/>
            <a:t> </a:t>
          </a:r>
          <a:endParaRPr lang="en-US" sz="1800" dirty="0"/>
        </a:p>
      </dgm:t>
    </dgm:pt>
    <dgm:pt modelId="{8B00C800-C496-2B46-A15C-735C57C2B837}" type="parTrans" cxnId="{689906A3-7ABB-4F41-81EB-05D0ABBB1715}">
      <dgm:prSet/>
      <dgm:spPr/>
      <dgm:t>
        <a:bodyPr/>
        <a:lstStyle/>
        <a:p>
          <a:endParaRPr lang="en-US"/>
        </a:p>
      </dgm:t>
    </dgm:pt>
    <dgm:pt modelId="{8E5D8FE7-9F31-C540-99B3-6812E2386838}" type="sibTrans" cxnId="{689906A3-7ABB-4F41-81EB-05D0ABBB1715}">
      <dgm:prSet/>
      <dgm:spPr/>
      <dgm:t>
        <a:bodyPr/>
        <a:lstStyle/>
        <a:p>
          <a:endParaRPr lang="en-US"/>
        </a:p>
      </dgm:t>
    </dgm:pt>
    <dgm:pt modelId="{B15C1923-A8ED-F54D-9DE2-64CDC7035A11}">
      <dgm:prSet phldrT="[Text]"/>
      <dgm:spPr/>
      <dgm:t>
        <a:bodyPr/>
        <a:lstStyle/>
        <a:p>
          <a:pPr>
            <a:buFont typeface="Arial" panose="020B0604020202020204" pitchFamily="34" charset="0"/>
            <a:buChar char="•"/>
          </a:pPr>
          <a:r>
            <a:rPr lang="en-US" b="0" i="0" dirty="0"/>
            <a:t>Persecutory ("They're trying to poison me")</a:t>
          </a:r>
          <a:endParaRPr lang="en-US" dirty="0"/>
        </a:p>
      </dgm:t>
    </dgm:pt>
    <dgm:pt modelId="{0467534A-5029-DA4D-B883-FD6620BCBF14}" type="parTrans" cxnId="{1678569D-0FB8-254D-BD38-17512421A398}">
      <dgm:prSet/>
      <dgm:spPr/>
      <dgm:t>
        <a:bodyPr/>
        <a:lstStyle/>
        <a:p>
          <a:endParaRPr lang="en-US"/>
        </a:p>
      </dgm:t>
    </dgm:pt>
    <dgm:pt modelId="{DB9C9A57-A0F4-F84F-872C-2CDE3CB89B47}" type="sibTrans" cxnId="{1678569D-0FB8-254D-BD38-17512421A398}">
      <dgm:prSet/>
      <dgm:spPr/>
      <dgm:t>
        <a:bodyPr/>
        <a:lstStyle/>
        <a:p>
          <a:endParaRPr lang="en-US"/>
        </a:p>
      </dgm:t>
    </dgm:pt>
    <dgm:pt modelId="{415E1157-BCE9-9F49-A031-D7C44E25EE04}">
      <dgm:prSet phldrT="[Text]" custT="1"/>
      <dgm:spPr/>
      <dgm:t>
        <a:bodyPr/>
        <a:lstStyle/>
        <a:p>
          <a:r>
            <a:rPr lang="en-US" sz="1600" b="1" dirty="0"/>
            <a:t>Hallucinations</a:t>
          </a:r>
        </a:p>
      </dgm:t>
    </dgm:pt>
    <dgm:pt modelId="{65BA74C4-B6CE-5641-99F0-FC1693DDF95A}" type="parTrans" cxnId="{FF307C74-6591-0645-BD21-3B49C6E055FD}">
      <dgm:prSet/>
      <dgm:spPr/>
      <dgm:t>
        <a:bodyPr/>
        <a:lstStyle/>
        <a:p>
          <a:endParaRPr lang="en-US"/>
        </a:p>
      </dgm:t>
    </dgm:pt>
    <dgm:pt modelId="{C9EF4BF1-D1BF-554E-BF84-5E94D4E05891}" type="sibTrans" cxnId="{FF307C74-6591-0645-BD21-3B49C6E055FD}">
      <dgm:prSet/>
      <dgm:spPr/>
      <dgm:t>
        <a:bodyPr/>
        <a:lstStyle/>
        <a:p>
          <a:endParaRPr lang="en-US"/>
        </a:p>
      </dgm:t>
    </dgm:pt>
    <dgm:pt modelId="{1B2BDE67-729F-AD4E-86F0-5DEA3BD7AFC0}">
      <dgm:prSet phldrT="[Text]" custT="1"/>
      <dgm:spPr/>
      <dgm:t>
        <a:bodyPr/>
        <a:lstStyle/>
        <a:p>
          <a:pPr>
            <a:buNone/>
          </a:pPr>
          <a:r>
            <a:rPr lang="en-US" sz="1600" b="1" i="0" dirty="0"/>
            <a:t>Negative Symptoms</a:t>
          </a:r>
          <a:endParaRPr lang="en-US" sz="1600" dirty="0"/>
        </a:p>
      </dgm:t>
    </dgm:pt>
    <dgm:pt modelId="{067D6AAF-F6ED-D84F-9799-C9333BA01303}" type="parTrans" cxnId="{42D3D28B-CA51-434C-B797-68930AEACFF3}">
      <dgm:prSet/>
      <dgm:spPr/>
      <dgm:t>
        <a:bodyPr/>
        <a:lstStyle/>
        <a:p>
          <a:endParaRPr lang="en-US"/>
        </a:p>
      </dgm:t>
    </dgm:pt>
    <dgm:pt modelId="{2B9A74BB-0378-194C-A15E-553C5E580E1E}" type="sibTrans" cxnId="{42D3D28B-CA51-434C-B797-68930AEACFF3}">
      <dgm:prSet/>
      <dgm:spPr/>
      <dgm:t>
        <a:bodyPr/>
        <a:lstStyle/>
        <a:p>
          <a:endParaRPr lang="en-US"/>
        </a:p>
      </dgm:t>
    </dgm:pt>
    <dgm:pt modelId="{2BB367B2-24C9-8F47-B947-3427D0CDF2E7}">
      <dgm:prSet phldrT="[Text]"/>
      <dgm:spPr/>
      <dgm:t>
        <a:bodyPr/>
        <a:lstStyle/>
        <a:p>
          <a:pPr>
            <a:buFont typeface="Arial" panose="020B0604020202020204" pitchFamily="34" charset="0"/>
            <a:buChar char="•"/>
          </a:pPr>
          <a:r>
            <a:rPr lang="en-US" b="0" i="0" dirty="0"/>
            <a:t>Diminished emotional expression, avolition, alogia, anhedonia, asociality</a:t>
          </a:r>
          <a:endParaRPr lang="en-US" dirty="0"/>
        </a:p>
      </dgm:t>
    </dgm:pt>
    <dgm:pt modelId="{AE0F55AE-C85A-7D43-9D55-8274139E108C}" type="parTrans" cxnId="{DED55089-8160-8640-B957-1F785146BAB1}">
      <dgm:prSet/>
      <dgm:spPr/>
      <dgm:t>
        <a:bodyPr/>
        <a:lstStyle/>
        <a:p>
          <a:endParaRPr lang="en-US"/>
        </a:p>
      </dgm:t>
    </dgm:pt>
    <dgm:pt modelId="{0AC41CD5-162F-0241-89AE-B059F67E4438}" type="sibTrans" cxnId="{DED55089-8160-8640-B957-1F785146BAB1}">
      <dgm:prSet/>
      <dgm:spPr/>
      <dgm:t>
        <a:bodyPr/>
        <a:lstStyle/>
        <a:p>
          <a:endParaRPr lang="en-US"/>
        </a:p>
      </dgm:t>
    </dgm:pt>
    <dgm:pt modelId="{1FF384C4-E74B-3B4F-8420-51ACE84D1885}">
      <dgm:prSet/>
      <dgm:spPr/>
      <dgm:t>
        <a:bodyPr/>
        <a:lstStyle/>
        <a:p>
          <a:pPr>
            <a:buFont typeface="Arial" panose="020B0604020202020204" pitchFamily="34" charset="0"/>
            <a:buChar char="•"/>
          </a:pPr>
          <a:r>
            <a:rPr lang="en-US" b="0" i="0"/>
            <a:t>Grandiose ("I have special powers")</a:t>
          </a:r>
        </a:p>
      </dgm:t>
    </dgm:pt>
    <dgm:pt modelId="{E66FB642-3B95-A746-BFFE-E937E25E1474}" type="parTrans" cxnId="{6445315F-1367-0646-86BD-5326205103E4}">
      <dgm:prSet/>
      <dgm:spPr/>
      <dgm:t>
        <a:bodyPr/>
        <a:lstStyle/>
        <a:p>
          <a:endParaRPr lang="en-US"/>
        </a:p>
      </dgm:t>
    </dgm:pt>
    <dgm:pt modelId="{D9FB3580-50B3-0940-AEEC-5BCA67FF2D15}" type="sibTrans" cxnId="{6445315F-1367-0646-86BD-5326205103E4}">
      <dgm:prSet/>
      <dgm:spPr/>
      <dgm:t>
        <a:bodyPr/>
        <a:lstStyle/>
        <a:p>
          <a:endParaRPr lang="en-US"/>
        </a:p>
      </dgm:t>
    </dgm:pt>
    <dgm:pt modelId="{105DAC6D-BDC8-DA4F-B8A4-6BF0BBB7930B}">
      <dgm:prSet/>
      <dgm:spPr/>
      <dgm:t>
        <a:bodyPr/>
        <a:lstStyle/>
        <a:p>
          <a:pPr>
            <a:buFont typeface="Arial" panose="020B0604020202020204" pitchFamily="34" charset="0"/>
            <a:buChar char="•"/>
          </a:pPr>
          <a:r>
            <a:rPr lang="en-US" b="0" i="0" dirty="0"/>
            <a:t>Referential ("The TV is sending me messages")</a:t>
          </a:r>
        </a:p>
      </dgm:t>
    </dgm:pt>
    <dgm:pt modelId="{1BF949AD-0401-DC49-A58F-92BB844B7E82}" type="parTrans" cxnId="{EB7D311B-D1A2-1442-ADD9-2FF8728D65AB}">
      <dgm:prSet/>
      <dgm:spPr/>
      <dgm:t>
        <a:bodyPr/>
        <a:lstStyle/>
        <a:p>
          <a:endParaRPr lang="en-US"/>
        </a:p>
      </dgm:t>
    </dgm:pt>
    <dgm:pt modelId="{E0BB2051-E235-6B44-A6E0-AF4220023BA4}" type="sibTrans" cxnId="{EB7D311B-D1A2-1442-ADD9-2FF8728D65AB}">
      <dgm:prSet/>
      <dgm:spPr/>
      <dgm:t>
        <a:bodyPr/>
        <a:lstStyle/>
        <a:p>
          <a:endParaRPr lang="en-US"/>
        </a:p>
      </dgm:t>
    </dgm:pt>
    <dgm:pt modelId="{EB781C24-E592-7544-867D-32A1138D07C9}">
      <dgm:prSet/>
      <dgm:spPr/>
      <dgm:t>
        <a:bodyPr/>
        <a:lstStyle/>
        <a:p>
          <a:pPr>
            <a:buFont typeface="Arial" panose="020B0604020202020204" pitchFamily="34" charset="0"/>
            <a:buChar char="•"/>
          </a:pPr>
          <a:r>
            <a:rPr lang="en-US" b="0" i="0" dirty="0" err="1"/>
            <a:t>Erotomanic</a:t>
          </a:r>
          <a:r>
            <a:rPr lang="en-US" b="0" i="0" dirty="0"/>
            <a:t>, nihilistic, somatic</a:t>
          </a:r>
        </a:p>
      </dgm:t>
    </dgm:pt>
    <dgm:pt modelId="{0C8B1770-3F9E-254B-A622-A0B068BE6AA8}" type="parTrans" cxnId="{ED4939DD-6BEB-3D48-921B-DA89490026D5}">
      <dgm:prSet/>
      <dgm:spPr/>
      <dgm:t>
        <a:bodyPr/>
        <a:lstStyle/>
        <a:p>
          <a:endParaRPr lang="en-US"/>
        </a:p>
      </dgm:t>
    </dgm:pt>
    <dgm:pt modelId="{170BF5D9-9C9C-AF41-8C1B-5D5A62E534D2}" type="sibTrans" cxnId="{ED4939DD-6BEB-3D48-921B-DA89490026D5}">
      <dgm:prSet/>
      <dgm:spPr/>
      <dgm:t>
        <a:bodyPr/>
        <a:lstStyle/>
        <a:p>
          <a:endParaRPr lang="en-US"/>
        </a:p>
      </dgm:t>
    </dgm:pt>
    <dgm:pt modelId="{D3FC270C-DFCF-8F4C-B417-C0B734D325B1}">
      <dgm:prSet/>
      <dgm:spPr/>
      <dgm:t>
        <a:bodyPr/>
        <a:lstStyle/>
        <a:p>
          <a:pPr>
            <a:buFont typeface="Arial" panose="020B0604020202020204" pitchFamily="34" charset="0"/>
            <a:buChar char="•"/>
          </a:pPr>
          <a:r>
            <a:rPr lang="en-US" b="1" i="0"/>
            <a:t>Auditory</a:t>
          </a:r>
          <a:r>
            <a:rPr lang="en-US" b="0" i="0"/>
            <a:t> most common in schizophrenia (voices commenting, commanding)</a:t>
          </a:r>
          <a:endParaRPr lang="en-US"/>
        </a:p>
      </dgm:t>
    </dgm:pt>
    <dgm:pt modelId="{2EB8E322-FFA7-094E-9C7F-D8D39CCA2107}" type="parTrans" cxnId="{0670F8AE-63D6-AF41-94CC-2C2CBAC1DC23}">
      <dgm:prSet/>
      <dgm:spPr/>
      <dgm:t>
        <a:bodyPr/>
        <a:lstStyle/>
        <a:p>
          <a:endParaRPr lang="en-US"/>
        </a:p>
      </dgm:t>
    </dgm:pt>
    <dgm:pt modelId="{ECF65932-93E2-7D47-AE1E-724559B1146D}" type="sibTrans" cxnId="{0670F8AE-63D6-AF41-94CC-2C2CBAC1DC23}">
      <dgm:prSet/>
      <dgm:spPr/>
      <dgm:t>
        <a:bodyPr/>
        <a:lstStyle/>
        <a:p>
          <a:endParaRPr lang="en-US"/>
        </a:p>
      </dgm:t>
    </dgm:pt>
    <dgm:pt modelId="{B76FFF16-4509-3C40-AB1F-C76C607304E9}">
      <dgm:prSet/>
      <dgm:spPr/>
      <dgm:t>
        <a:bodyPr/>
        <a:lstStyle/>
        <a:p>
          <a:pPr>
            <a:buFont typeface="Arial" panose="020B0604020202020204" pitchFamily="34" charset="0"/>
            <a:buChar char="•"/>
          </a:pPr>
          <a:r>
            <a:rPr lang="en-US" b="1" i="0" dirty="0"/>
            <a:t>Visual</a:t>
          </a:r>
          <a:r>
            <a:rPr lang="en-US" b="0" i="0" dirty="0"/>
            <a:t> more suggestive of medical/substance cause</a:t>
          </a:r>
        </a:p>
      </dgm:t>
    </dgm:pt>
    <dgm:pt modelId="{9F63E164-A486-5A40-BF24-5CB28F9D2D57}" type="parTrans" cxnId="{60E32C4B-FEAF-6246-BDDE-3E795BEEE0D0}">
      <dgm:prSet/>
      <dgm:spPr/>
      <dgm:t>
        <a:bodyPr/>
        <a:lstStyle/>
        <a:p>
          <a:endParaRPr lang="en-US"/>
        </a:p>
      </dgm:t>
    </dgm:pt>
    <dgm:pt modelId="{A178687D-D23C-A74A-A858-81921BA4838B}" type="sibTrans" cxnId="{60E32C4B-FEAF-6246-BDDE-3E795BEEE0D0}">
      <dgm:prSet/>
      <dgm:spPr/>
      <dgm:t>
        <a:bodyPr/>
        <a:lstStyle/>
        <a:p>
          <a:endParaRPr lang="en-US"/>
        </a:p>
      </dgm:t>
    </dgm:pt>
    <dgm:pt modelId="{02556EC3-620E-CC45-9160-A2B7CA0E8511}">
      <dgm:prSet custT="1"/>
      <dgm:spPr/>
      <dgm:t>
        <a:bodyPr/>
        <a:lstStyle/>
        <a:p>
          <a:pPr>
            <a:buNone/>
          </a:pPr>
          <a:r>
            <a:rPr lang="en-US" sz="1600" b="1" i="0" dirty="0"/>
            <a:t>Disorganized Thinking (Speech)</a:t>
          </a:r>
          <a:endParaRPr lang="en-US" sz="1600" dirty="0"/>
        </a:p>
      </dgm:t>
    </dgm:pt>
    <dgm:pt modelId="{EAB401D7-AB27-BF44-A6DB-B57EC10E5971}" type="parTrans" cxnId="{4504FD47-51D2-9148-A17A-C72E8656FFFC}">
      <dgm:prSet/>
      <dgm:spPr/>
      <dgm:t>
        <a:bodyPr/>
        <a:lstStyle/>
        <a:p>
          <a:endParaRPr lang="en-US"/>
        </a:p>
      </dgm:t>
    </dgm:pt>
    <dgm:pt modelId="{E71ECAED-6B1F-8F4E-8907-6A90D460EE78}" type="sibTrans" cxnId="{4504FD47-51D2-9148-A17A-C72E8656FFFC}">
      <dgm:prSet/>
      <dgm:spPr/>
      <dgm:t>
        <a:bodyPr/>
        <a:lstStyle/>
        <a:p>
          <a:endParaRPr lang="en-US"/>
        </a:p>
      </dgm:t>
    </dgm:pt>
    <dgm:pt modelId="{14AAEC91-4898-6948-B8F4-A225BE027C26}">
      <dgm:prSet/>
      <dgm:spPr/>
      <dgm:t>
        <a:bodyPr/>
        <a:lstStyle/>
        <a:p>
          <a:pPr>
            <a:buFont typeface="Arial" panose="020B0604020202020204" pitchFamily="34" charset="0"/>
            <a:buChar char="•"/>
          </a:pPr>
          <a:r>
            <a:rPr lang="en-US" b="0" i="0" dirty="0"/>
            <a:t>Derailment, tangentiality, incoherence, "word salad"</a:t>
          </a:r>
          <a:endParaRPr lang="en-US" dirty="0"/>
        </a:p>
      </dgm:t>
    </dgm:pt>
    <dgm:pt modelId="{A6F90BBE-083F-364D-B24D-EB0BCFFFA59B}" type="parTrans" cxnId="{A838B435-DE8D-604F-AFD0-819B311411AC}">
      <dgm:prSet/>
      <dgm:spPr/>
      <dgm:t>
        <a:bodyPr/>
        <a:lstStyle/>
        <a:p>
          <a:endParaRPr lang="en-US"/>
        </a:p>
      </dgm:t>
    </dgm:pt>
    <dgm:pt modelId="{31714937-2629-124E-BDAB-C1E6CEE8A94F}" type="sibTrans" cxnId="{A838B435-DE8D-604F-AFD0-819B311411AC}">
      <dgm:prSet/>
      <dgm:spPr/>
      <dgm:t>
        <a:bodyPr/>
        <a:lstStyle/>
        <a:p>
          <a:endParaRPr lang="en-US"/>
        </a:p>
      </dgm:t>
    </dgm:pt>
    <dgm:pt modelId="{D19EBB0F-1674-2F46-960B-A51B70AE1F50}">
      <dgm:prSet phldrT="[Text]"/>
      <dgm:spPr/>
      <dgm:t>
        <a:bodyPr/>
        <a:lstStyle/>
        <a:p>
          <a:r>
            <a:rPr lang="en-US" b="1" i="0" dirty="0"/>
            <a:t>Grossly Disorganized or Abnormal Motor Behavior</a:t>
          </a:r>
          <a:endParaRPr lang="en-US" dirty="0"/>
        </a:p>
      </dgm:t>
    </dgm:pt>
    <dgm:pt modelId="{4F9B2453-3C6E-1548-9B82-CD266ACCE84C}" type="sibTrans" cxnId="{3F915625-0168-E444-9078-7C70EB8CC08B}">
      <dgm:prSet/>
      <dgm:spPr/>
      <dgm:t>
        <a:bodyPr/>
        <a:lstStyle/>
        <a:p>
          <a:endParaRPr lang="en-US"/>
        </a:p>
      </dgm:t>
    </dgm:pt>
    <dgm:pt modelId="{CA1BD0F8-DB5A-ED44-A7AE-44EF0AE4B40B}" type="parTrans" cxnId="{3F915625-0168-E444-9078-7C70EB8CC08B}">
      <dgm:prSet/>
      <dgm:spPr/>
      <dgm:t>
        <a:bodyPr/>
        <a:lstStyle/>
        <a:p>
          <a:endParaRPr lang="en-US"/>
        </a:p>
      </dgm:t>
    </dgm:pt>
    <dgm:pt modelId="{45159601-C01E-C146-8FA9-B2A1E0255752}">
      <dgm:prSet/>
      <dgm:spPr/>
      <dgm:t>
        <a:bodyPr/>
        <a:lstStyle/>
        <a:p>
          <a:pPr>
            <a:buFont typeface="Arial" panose="020B0604020202020204" pitchFamily="34" charset="0"/>
            <a:buChar char="•"/>
          </a:pPr>
          <a:r>
            <a:rPr lang="en-US" b="0" i="0"/>
            <a:t>Unpredictable agitation, catatonia, bizarre postures</a:t>
          </a:r>
          <a:endParaRPr lang="en-US"/>
        </a:p>
      </dgm:t>
    </dgm:pt>
    <dgm:pt modelId="{449A53DB-608A-7645-8391-31FF555D34C4}" type="parTrans" cxnId="{E83FF0FD-A88C-C943-8914-F30EA9C884D3}">
      <dgm:prSet/>
      <dgm:spPr/>
      <dgm:t>
        <a:bodyPr/>
        <a:lstStyle/>
        <a:p>
          <a:endParaRPr lang="en-US"/>
        </a:p>
      </dgm:t>
    </dgm:pt>
    <dgm:pt modelId="{00158013-2A85-3243-814B-4DE09A3D3395}" type="sibTrans" cxnId="{E83FF0FD-A88C-C943-8914-F30EA9C884D3}">
      <dgm:prSet/>
      <dgm:spPr/>
      <dgm:t>
        <a:bodyPr/>
        <a:lstStyle/>
        <a:p>
          <a:endParaRPr lang="en-US"/>
        </a:p>
      </dgm:t>
    </dgm:pt>
    <dgm:pt modelId="{594BE1B2-6D95-E347-BDBA-EAF2F017259F}">
      <dgm:prSet/>
      <dgm:spPr/>
      <dgm:t>
        <a:bodyPr/>
        <a:lstStyle/>
        <a:p>
          <a:pPr>
            <a:buNone/>
          </a:pPr>
          <a:endParaRPr lang="en-US"/>
        </a:p>
      </dgm:t>
    </dgm:pt>
    <dgm:pt modelId="{6E02A4E0-1165-8547-A8F9-781B8812841F}" type="parTrans" cxnId="{500D1149-91A3-8743-B896-BF086F14FEB1}">
      <dgm:prSet/>
      <dgm:spPr/>
      <dgm:t>
        <a:bodyPr/>
        <a:lstStyle/>
        <a:p>
          <a:endParaRPr lang="en-US"/>
        </a:p>
      </dgm:t>
    </dgm:pt>
    <dgm:pt modelId="{0BED767A-02BD-1C42-A802-332075B6010D}" type="sibTrans" cxnId="{500D1149-91A3-8743-B896-BF086F14FEB1}">
      <dgm:prSet/>
      <dgm:spPr/>
      <dgm:t>
        <a:bodyPr/>
        <a:lstStyle/>
        <a:p>
          <a:endParaRPr lang="en-US"/>
        </a:p>
      </dgm:t>
    </dgm:pt>
    <dgm:pt modelId="{336F13AD-4848-8C47-AE07-A7593C0C9C01}" type="pres">
      <dgm:prSet presAssocID="{3642AEB7-A9F7-0F46-B069-41E4A61BD247}" presName="Name0" presStyleCnt="0">
        <dgm:presLayoutVars>
          <dgm:dir/>
          <dgm:animLvl val="lvl"/>
          <dgm:resizeHandles val="exact"/>
        </dgm:presLayoutVars>
      </dgm:prSet>
      <dgm:spPr/>
    </dgm:pt>
    <dgm:pt modelId="{79FE143C-EE94-6843-A6AB-C517D7BD5997}" type="pres">
      <dgm:prSet presAssocID="{F70F7B74-84CA-C34D-8754-1FF4C68642FA}" presName="composite" presStyleCnt="0"/>
      <dgm:spPr/>
    </dgm:pt>
    <dgm:pt modelId="{1FB86949-3A14-7643-A260-166DC5A8908E}" type="pres">
      <dgm:prSet presAssocID="{F70F7B74-84CA-C34D-8754-1FF4C68642FA}" presName="parTx" presStyleLbl="alignNode1" presStyleIdx="0" presStyleCnt="5">
        <dgm:presLayoutVars>
          <dgm:chMax val="0"/>
          <dgm:chPref val="0"/>
          <dgm:bulletEnabled val="1"/>
        </dgm:presLayoutVars>
      </dgm:prSet>
      <dgm:spPr/>
    </dgm:pt>
    <dgm:pt modelId="{969F5023-4BEC-FC49-937D-F74BCE256D0C}" type="pres">
      <dgm:prSet presAssocID="{F70F7B74-84CA-C34D-8754-1FF4C68642FA}" presName="desTx" presStyleLbl="alignAccFollowNode1" presStyleIdx="0" presStyleCnt="5">
        <dgm:presLayoutVars>
          <dgm:bulletEnabled val="1"/>
        </dgm:presLayoutVars>
      </dgm:prSet>
      <dgm:spPr/>
    </dgm:pt>
    <dgm:pt modelId="{E7631178-D193-CB42-9740-9A1FD8A57D35}" type="pres">
      <dgm:prSet presAssocID="{8E5D8FE7-9F31-C540-99B3-6812E2386838}" presName="space" presStyleCnt="0"/>
      <dgm:spPr/>
    </dgm:pt>
    <dgm:pt modelId="{382B7D02-D42B-C641-BDD5-17B2A3BBEBED}" type="pres">
      <dgm:prSet presAssocID="{415E1157-BCE9-9F49-A031-D7C44E25EE04}" presName="composite" presStyleCnt="0"/>
      <dgm:spPr/>
    </dgm:pt>
    <dgm:pt modelId="{191A6492-F2CD-7B48-8CEC-0AC64FBC7ABA}" type="pres">
      <dgm:prSet presAssocID="{415E1157-BCE9-9F49-A031-D7C44E25EE04}" presName="parTx" presStyleLbl="alignNode1" presStyleIdx="1" presStyleCnt="5">
        <dgm:presLayoutVars>
          <dgm:chMax val="0"/>
          <dgm:chPref val="0"/>
          <dgm:bulletEnabled val="1"/>
        </dgm:presLayoutVars>
      </dgm:prSet>
      <dgm:spPr/>
    </dgm:pt>
    <dgm:pt modelId="{1C9B34F1-7994-E344-88B3-787C37B94545}" type="pres">
      <dgm:prSet presAssocID="{415E1157-BCE9-9F49-A031-D7C44E25EE04}" presName="desTx" presStyleLbl="alignAccFollowNode1" presStyleIdx="1" presStyleCnt="5">
        <dgm:presLayoutVars>
          <dgm:bulletEnabled val="1"/>
        </dgm:presLayoutVars>
      </dgm:prSet>
      <dgm:spPr/>
    </dgm:pt>
    <dgm:pt modelId="{520C6A35-6E8F-CA43-9D0A-B9925E8F9471}" type="pres">
      <dgm:prSet presAssocID="{C9EF4BF1-D1BF-554E-BF84-5E94D4E05891}" presName="space" presStyleCnt="0"/>
      <dgm:spPr/>
    </dgm:pt>
    <dgm:pt modelId="{F9F3003A-179B-5044-9904-189A01623A6E}" type="pres">
      <dgm:prSet presAssocID="{02556EC3-620E-CC45-9160-A2B7CA0E8511}" presName="composite" presStyleCnt="0"/>
      <dgm:spPr/>
    </dgm:pt>
    <dgm:pt modelId="{7E98A928-E83E-964F-ABC6-AEAA3D35E82A}" type="pres">
      <dgm:prSet presAssocID="{02556EC3-620E-CC45-9160-A2B7CA0E8511}" presName="parTx" presStyleLbl="alignNode1" presStyleIdx="2" presStyleCnt="5">
        <dgm:presLayoutVars>
          <dgm:chMax val="0"/>
          <dgm:chPref val="0"/>
          <dgm:bulletEnabled val="1"/>
        </dgm:presLayoutVars>
      </dgm:prSet>
      <dgm:spPr/>
    </dgm:pt>
    <dgm:pt modelId="{B786E3E9-5FE4-8945-B252-F33BC28623DD}" type="pres">
      <dgm:prSet presAssocID="{02556EC3-620E-CC45-9160-A2B7CA0E8511}" presName="desTx" presStyleLbl="alignAccFollowNode1" presStyleIdx="2" presStyleCnt="5">
        <dgm:presLayoutVars>
          <dgm:bulletEnabled val="1"/>
        </dgm:presLayoutVars>
      </dgm:prSet>
      <dgm:spPr/>
    </dgm:pt>
    <dgm:pt modelId="{2DDC584F-628E-0049-9FB3-39CE5FC65B0E}" type="pres">
      <dgm:prSet presAssocID="{E71ECAED-6B1F-8F4E-8907-6A90D460EE78}" presName="space" presStyleCnt="0"/>
      <dgm:spPr/>
    </dgm:pt>
    <dgm:pt modelId="{D5667266-B684-A940-8157-3940EC16E1F3}" type="pres">
      <dgm:prSet presAssocID="{D19EBB0F-1674-2F46-960B-A51B70AE1F50}" presName="composite" presStyleCnt="0"/>
      <dgm:spPr/>
    </dgm:pt>
    <dgm:pt modelId="{0FE6E499-A3C8-3A44-A17B-068FD0D11CBF}" type="pres">
      <dgm:prSet presAssocID="{D19EBB0F-1674-2F46-960B-A51B70AE1F50}" presName="parTx" presStyleLbl="alignNode1" presStyleIdx="3" presStyleCnt="5">
        <dgm:presLayoutVars>
          <dgm:chMax val="0"/>
          <dgm:chPref val="0"/>
          <dgm:bulletEnabled val="1"/>
        </dgm:presLayoutVars>
      </dgm:prSet>
      <dgm:spPr/>
    </dgm:pt>
    <dgm:pt modelId="{BA245243-9046-AB4D-B57E-CE8326DE3D91}" type="pres">
      <dgm:prSet presAssocID="{D19EBB0F-1674-2F46-960B-A51B70AE1F50}" presName="desTx" presStyleLbl="alignAccFollowNode1" presStyleIdx="3" presStyleCnt="5">
        <dgm:presLayoutVars>
          <dgm:bulletEnabled val="1"/>
        </dgm:presLayoutVars>
      </dgm:prSet>
      <dgm:spPr/>
    </dgm:pt>
    <dgm:pt modelId="{3D0F6462-CEF1-634E-9C44-97A243F2E1E1}" type="pres">
      <dgm:prSet presAssocID="{4F9B2453-3C6E-1548-9B82-CD266ACCE84C}" presName="space" presStyleCnt="0"/>
      <dgm:spPr/>
    </dgm:pt>
    <dgm:pt modelId="{3D7E2AB4-C050-2E42-A486-EFF3A31FDB36}" type="pres">
      <dgm:prSet presAssocID="{1B2BDE67-729F-AD4E-86F0-5DEA3BD7AFC0}" presName="composite" presStyleCnt="0"/>
      <dgm:spPr/>
    </dgm:pt>
    <dgm:pt modelId="{C348E58F-7B30-D646-9760-FBBB14AB027F}" type="pres">
      <dgm:prSet presAssocID="{1B2BDE67-729F-AD4E-86F0-5DEA3BD7AFC0}" presName="parTx" presStyleLbl="alignNode1" presStyleIdx="4" presStyleCnt="5">
        <dgm:presLayoutVars>
          <dgm:chMax val="0"/>
          <dgm:chPref val="0"/>
          <dgm:bulletEnabled val="1"/>
        </dgm:presLayoutVars>
      </dgm:prSet>
      <dgm:spPr/>
    </dgm:pt>
    <dgm:pt modelId="{FD94BB4A-D9A1-4F4F-90AE-423C610BCF96}" type="pres">
      <dgm:prSet presAssocID="{1B2BDE67-729F-AD4E-86F0-5DEA3BD7AFC0}" presName="desTx" presStyleLbl="alignAccFollowNode1" presStyleIdx="4" presStyleCnt="5">
        <dgm:presLayoutVars>
          <dgm:bulletEnabled val="1"/>
        </dgm:presLayoutVars>
      </dgm:prSet>
      <dgm:spPr/>
    </dgm:pt>
  </dgm:ptLst>
  <dgm:cxnLst>
    <dgm:cxn modelId="{2CEB0200-53DA-2C42-B3A9-B7F0B0DA0BAD}" type="presOf" srcId="{2BB367B2-24C9-8F47-B947-3427D0CDF2E7}" destId="{FD94BB4A-D9A1-4F4F-90AE-423C610BCF96}" srcOrd="0" destOrd="0" presId="urn:microsoft.com/office/officeart/2005/8/layout/hList1"/>
    <dgm:cxn modelId="{4579C00B-42D1-A749-910D-50B5915B6694}" type="presOf" srcId="{45159601-C01E-C146-8FA9-B2A1E0255752}" destId="{BA245243-9046-AB4D-B57E-CE8326DE3D91}" srcOrd="0" destOrd="0" presId="urn:microsoft.com/office/officeart/2005/8/layout/hList1"/>
    <dgm:cxn modelId="{30BF780E-88AE-9F46-AA5E-009FCCD08676}" type="presOf" srcId="{B15C1923-A8ED-F54D-9DE2-64CDC7035A11}" destId="{969F5023-4BEC-FC49-937D-F74BCE256D0C}" srcOrd="0" destOrd="0" presId="urn:microsoft.com/office/officeart/2005/8/layout/hList1"/>
    <dgm:cxn modelId="{EB7D311B-D1A2-1442-ADD9-2FF8728D65AB}" srcId="{F70F7B74-84CA-C34D-8754-1FF4C68642FA}" destId="{105DAC6D-BDC8-DA4F-B8A4-6BF0BBB7930B}" srcOrd="2" destOrd="0" parTransId="{1BF949AD-0401-DC49-A58F-92BB844B7E82}" sibTransId="{E0BB2051-E235-6B44-A6E0-AF4220023BA4}"/>
    <dgm:cxn modelId="{6D5F6D1B-15AC-EE48-BD06-CC7C6CA6BCB3}" type="presOf" srcId="{D19EBB0F-1674-2F46-960B-A51B70AE1F50}" destId="{0FE6E499-A3C8-3A44-A17B-068FD0D11CBF}" srcOrd="0" destOrd="0" presId="urn:microsoft.com/office/officeart/2005/8/layout/hList1"/>
    <dgm:cxn modelId="{65C5A420-DF60-CB46-A52B-AC6F85409C2D}" type="presOf" srcId="{02556EC3-620E-CC45-9160-A2B7CA0E8511}" destId="{7E98A928-E83E-964F-ABC6-AEAA3D35E82A}" srcOrd="0" destOrd="0" presId="urn:microsoft.com/office/officeart/2005/8/layout/hList1"/>
    <dgm:cxn modelId="{3F915625-0168-E444-9078-7C70EB8CC08B}" srcId="{3642AEB7-A9F7-0F46-B069-41E4A61BD247}" destId="{D19EBB0F-1674-2F46-960B-A51B70AE1F50}" srcOrd="3" destOrd="0" parTransId="{CA1BD0F8-DB5A-ED44-A7AE-44EF0AE4B40B}" sibTransId="{4F9B2453-3C6E-1548-9B82-CD266ACCE84C}"/>
    <dgm:cxn modelId="{A838B435-DE8D-604F-AFD0-819B311411AC}" srcId="{02556EC3-620E-CC45-9160-A2B7CA0E8511}" destId="{14AAEC91-4898-6948-B8F4-A225BE027C26}" srcOrd="0" destOrd="0" parTransId="{A6F90BBE-083F-364D-B24D-EB0BCFFFA59B}" sibTransId="{31714937-2629-124E-BDAB-C1E6CEE8A94F}"/>
    <dgm:cxn modelId="{6445315F-1367-0646-86BD-5326205103E4}" srcId="{F70F7B74-84CA-C34D-8754-1FF4C68642FA}" destId="{1FF384C4-E74B-3B4F-8420-51ACE84D1885}" srcOrd="1" destOrd="0" parTransId="{E66FB642-3B95-A746-BFFE-E937E25E1474}" sibTransId="{D9FB3580-50B3-0940-AEEC-5BCA67FF2D15}"/>
    <dgm:cxn modelId="{BC1E1C61-B13E-974F-BAD0-A31D8A7999AF}" type="presOf" srcId="{415E1157-BCE9-9F49-A031-D7C44E25EE04}" destId="{191A6492-F2CD-7B48-8CEC-0AC64FBC7ABA}" srcOrd="0" destOrd="0" presId="urn:microsoft.com/office/officeart/2005/8/layout/hList1"/>
    <dgm:cxn modelId="{CFECDD41-2B1B-144C-863B-5903AA9C44A9}" type="presOf" srcId="{3642AEB7-A9F7-0F46-B069-41E4A61BD247}" destId="{336F13AD-4848-8C47-AE07-A7593C0C9C01}" srcOrd="0" destOrd="0" presId="urn:microsoft.com/office/officeart/2005/8/layout/hList1"/>
    <dgm:cxn modelId="{4504FD47-51D2-9148-A17A-C72E8656FFFC}" srcId="{3642AEB7-A9F7-0F46-B069-41E4A61BD247}" destId="{02556EC3-620E-CC45-9160-A2B7CA0E8511}" srcOrd="2" destOrd="0" parTransId="{EAB401D7-AB27-BF44-A6DB-B57EC10E5971}" sibTransId="{E71ECAED-6B1F-8F4E-8907-6A90D460EE78}"/>
    <dgm:cxn modelId="{3E8D0449-020F-A74F-B0C4-F4796FF931D4}" type="presOf" srcId="{EB781C24-E592-7544-867D-32A1138D07C9}" destId="{969F5023-4BEC-FC49-937D-F74BCE256D0C}" srcOrd="0" destOrd="3" presId="urn:microsoft.com/office/officeart/2005/8/layout/hList1"/>
    <dgm:cxn modelId="{500D1149-91A3-8743-B896-BF086F14FEB1}" srcId="{D19EBB0F-1674-2F46-960B-A51B70AE1F50}" destId="{594BE1B2-6D95-E347-BDBA-EAF2F017259F}" srcOrd="1" destOrd="0" parTransId="{6E02A4E0-1165-8547-A8F9-781B8812841F}" sibTransId="{0BED767A-02BD-1C42-A802-332075B6010D}"/>
    <dgm:cxn modelId="{5ACB8449-DF28-F140-B631-E4B5A60AB8EE}" type="presOf" srcId="{14AAEC91-4898-6948-B8F4-A225BE027C26}" destId="{B786E3E9-5FE4-8945-B252-F33BC28623DD}" srcOrd="0" destOrd="0" presId="urn:microsoft.com/office/officeart/2005/8/layout/hList1"/>
    <dgm:cxn modelId="{60E32C4B-FEAF-6246-BDDE-3E795BEEE0D0}" srcId="{415E1157-BCE9-9F49-A031-D7C44E25EE04}" destId="{B76FFF16-4509-3C40-AB1F-C76C607304E9}" srcOrd="1" destOrd="0" parTransId="{9F63E164-A486-5A40-BF24-5CB28F9D2D57}" sibTransId="{A178687D-D23C-A74A-A858-81921BA4838B}"/>
    <dgm:cxn modelId="{7414B54D-5077-5E48-9564-50D93DA5154E}" type="presOf" srcId="{1B2BDE67-729F-AD4E-86F0-5DEA3BD7AFC0}" destId="{C348E58F-7B30-D646-9760-FBBB14AB027F}" srcOrd="0" destOrd="0" presId="urn:microsoft.com/office/officeart/2005/8/layout/hList1"/>
    <dgm:cxn modelId="{FF307C74-6591-0645-BD21-3B49C6E055FD}" srcId="{3642AEB7-A9F7-0F46-B069-41E4A61BD247}" destId="{415E1157-BCE9-9F49-A031-D7C44E25EE04}" srcOrd="1" destOrd="0" parTransId="{65BA74C4-B6CE-5641-99F0-FC1693DDF95A}" sibTransId="{C9EF4BF1-D1BF-554E-BF84-5E94D4E05891}"/>
    <dgm:cxn modelId="{9028D655-6AC9-D84E-90FE-1075FC207E59}" type="presOf" srcId="{1FF384C4-E74B-3B4F-8420-51ACE84D1885}" destId="{969F5023-4BEC-FC49-937D-F74BCE256D0C}" srcOrd="0" destOrd="1" presId="urn:microsoft.com/office/officeart/2005/8/layout/hList1"/>
    <dgm:cxn modelId="{DED55089-8160-8640-B957-1F785146BAB1}" srcId="{1B2BDE67-729F-AD4E-86F0-5DEA3BD7AFC0}" destId="{2BB367B2-24C9-8F47-B947-3427D0CDF2E7}" srcOrd="0" destOrd="0" parTransId="{AE0F55AE-C85A-7D43-9D55-8274139E108C}" sibTransId="{0AC41CD5-162F-0241-89AE-B059F67E4438}"/>
    <dgm:cxn modelId="{42D3D28B-CA51-434C-B797-68930AEACFF3}" srcId="{3642AEB7-A9F7-0F46-B069-41E4A61BD247}" destId="{1B2BDE67-729F-AD4E-86F0-5DEA3BD7AFC0}" srcOrd="4" destOrd="0" parTransId="{067D6AAF-F6ED-D84F-9799-C9333BA01303}" sibTransId="{2B9A74BB-0378-194C-A15E-553C5E580E1E}"/>
    <dgm:cxn modelId="{9C7C2C95-D482-C544-A72F-9F656818EE2E}" type="presOf" srcId="{F70F7B74-84CA-C34D-8754-1FF4C68642FA}" destId="{1FB86949-3A14-7643-A260-166DC5A8908E}" srcOrd="0" destOrd="0" presId="urn:microsoft.com/office/officeart/2005/8/layout/hList1"/>
    <dgm:cxn modelId="{1678569D-0FB8-254D-BD38-17512421A398}" srcId="{F70F7B74-84CA-C34D-8754-1FF4C68642FA}" destId="{B15C1923-A8ED-F54D-9DE2-64CDC7035A11}" srcOrd="0" destOrd="0" parTransId="{0467534A-5029-DA4D-B883-FD6620BCBF14}" sibTransId="{DB9C9A57-A0F4-F84F-872C-2CDE3CB89B47}"/>
    <dgm:cxn modelId="{689906A3-7ABB-4F41-81EB-05D0ABBB1715}" srcId="{3642AEB7-A9F7-0F46-B069-41E4A61BD247}" destId="{F70F7B74-84CA-C34D-8754-1FF4C68642FA}" srcOrd="0" destOrd="0" parTransId="{8B00C800-C496-2B46-A15C-735C57C2B837}" sibTransId="{8E5D8FE7-9F31-C540-99B3-6812E2386838}"/>
    <dgm:cxn modelId="{EAAEEFA5-BDD1-9F42-B2BC-44FF3456D63A}" type="presOf" srcId="{D3FC270C-DFCF-8F4C-B417-C0B734D325B1}" destId="{1C9B34F1-7994-E344-88B3-787C37B94545}" srcOrd="0" destOrd="0" presId="urn:microsoft.com/office/officeart/2005/8/layout/hList1"/>
    <dgm:cxn modelId="{55DF6BA9-28D3-CE42-80A9-676A92ABCA74}" type="presOf" srcId="{594BE1B2-6D95-E347-BDBA-EAF2F017259F}" destId="{BA245243-9046-AB4D-B57E-CE8326DE3D91}" srcOrd="0" destOrd="1" presId="urn:microsoft.com/office/officeart/2005/8/layout/hList1"/>
    <dgm:cxn modelId="{0670F8AE-63D6-AF41-94CC-2C2CBAC1DC23}" srcId="{415E1157-BCE9-9F49-A031-D7C44E25EE04}" destId="{D3FC270C-DFCF-8F4C-B417-C0B734D325B1}" srcOrd="0" destOrd="0" parTransId="{2EB8E322-FFA7-094E-9C7F-D8D39CCA2107}" sibTransId="{ECF65932-93E2-7D47-AE1E-724559B1146D}"/>
    <dgm:cxn modelId="{344422C1-7E28-384F-85C6-897B02BB68E2}" type="presOf" srcId="{105DAC6D-BDC8-DA4F-B8A4-6BF0BBB7930B}" destId="{969F5023-4BEC-FC49-937D-F74BCE256D0C}" srcOrd="0" destOrd="2" presId="urn:microsoft.com/office/officeart/2005/8/layout/hList1"/>
    <dgm:cxn modelId="{ED4939DD-6BEB-3D48-921B-DA89490026D5}" srcId="{F70F7B74-84CA-C34D-8754-1FF4C68642FA}" destId="{EB781C24-E592-7544-867D-32A1138D07C9}" srcOrd="3" destOrd="0" parTransId="{0C8B1770-3F9E-254B-A622-A0B068BE6AA8}" sibTransId="{170BF5D9-9C9C-AF41-8C1B-5D5A62E534D2}"/>
    <dgm:cxn modelId="{8021F0ED-A24E-DD45-B7D2-885E933C5EDF}" type="presOf" srcId="{B76FFF16-4509-3C40-AB1F-C76C607304E9}" destId="{1C9B34F1-7994-E344-88B3-787C37B94545}" srcOrd="0" destOrd="1" presId="urn:microsoft.com/office/officeart/2005/8/layout/hList1"/>
    <dgm:cxn modelId="{E83FF0FD-A88C-C943-8914-F30EA9C884D3}" srcId="{D19EBB0F-1674-2F46-960B-A51B70AE1F50}" destId="{45159601-C01E-C146-8FA9-B2A1E0255752}" srcOrd="0" destOrd="0" parTransId="{449A53DB-608A-7645-8391-31FF555D34C4}" sibTransId="{00158013-2A85-3243-814B-4DE09A3D3395}"/>
    <dgm:cxn modelId="{0DCCB824-3FF2-0C41-8056-ECE49C844B01}" type="presParOf" srcId="{336F13AD-4848-8C47-AE07-A7593C0C9C01}" destId="{79FE143C-EE94-6843-A6AB-C517D7BD5997}" srcOrd="0" destOrd="0" presId="urn:microsoft.com/office/officeart/2005/8/layout/hList1"/>
    <dgm:cxn modelId="{A7947F87-3501-CD45-8D12-1A014720F29A}" type="presParOf" srcId="{79FE143C-EE94-6843-A6AB-C517D7BD5997}" destId="{1FB86949-3A14-7643-A260-166DC5A8908E}" srcOrd="0" destOrd="0" presId="urn:microsoft.com/office/officeart/2005/8/layout/hList1"/>
    <dgm:cxn modelId="{1918946A-F43A-0045-80D5-C6C2ADE1A04F}" type="presParOf" srcId="{79FE143C-EE94-6843-A6AB-C517D7BD5997}" destId="{969F5023-4BEC-FC49-937D-F74BCE256D0C}" srcOrd="1" destOrd="0" presId="urn:microsoft.com/office/officeart/2005/8/layout/hList1"/>
    <dgm:cxn modelId="{02EE43FA-3452-D54D-B669-F730CE2BD972}" type="presParOf" srcId="{336F13AD-4848-8C47-AE07-A7593C0C9C01}" destId="{E7631178-D193-CB42-9740-9A1FD8A57D35}" srcOrd="1" destOrd="0" presId="urn:microsoft.com/office/officeart/2005/8/layout/hList1"/>
    <dgm:cxn modelId="{7774F2B5-B761-E54E-914E-3333C6F0261B}" type="presParOf" srcId="{336F13AD-4848-8C47-AE07-A7593C0C9C01}" destId="{382B7D02-D42B-C641-BDD5-17B2A3BBEBED}" srcOrd="2" destOrd="0" presId="urn:microsoft.com/office/officeart/2005/8/layout/hList1"/>
    <dgm:cxn modelId="{175F436F-E47C-474F-A974-F707A67E8141}" type="presParOf" srcId="{382B7D02-D42B-C641-BDD5-17B2A3BBEBED}" destId="{191A6492-F2CD-7B48-8CEC-0AC64FBC7ABA}" srcOrd="0" destOrd="0" presId="urn:microsoft.com/office/officeart/2005/8/layout/hList1"/>
    <dgm:cxn modelId="{4E5B97CF-4FB2-A44D-B147-6ED8D6F81417}" type="presParOf" srcId="{382B7D02-D42B-C641-BDD5-17B2A3BBEBED}" destId="{1C9B34F1-7994-E344-88B3-787C37B94545}" srcOrd="1" destOrd="0" presId="urn:microsoft.com/office/officeart/2005/8/layout/hList1"/>
    <dgm:cxn modelId="{1DD7877F-B263-8C46-A381-8651B4D328DE}" type="presParOf" srcId="{336F13AD-4848-8C47-AE07-A7593C0C9C01}" destId="{520C6A35-6E8F-CA43-9D0A-B9925E8F9471}" srcOrd="3" destOrd="0" presId="urn:microsoft.com/office/officeart/2005/8/layout/hList1"/>
    <dgm:cxn modelId="{D68BB42C-9A03-544A-BF24-91D81F0CA3D0}" type="presParOf" srcId="{336F13AD-4848-8C47-AE07-A7593C0C9C01}" destId="{F9F3003A-179B-5044-9904-189A01623A6E}" srcOrd="4" destOrd="0" presId="urn:microsoft.com/office/officeart/2005/8/layout/hList1"/>
    <dgm:cxn modelId="{E0458787-DC54-354B-BB9E-D622E063A772}" type="presParOf" srcId="{F9F3003A-179B-5044-9904-189A01623A6E}" destId="{7E98A928-E83E-964F-ABC6-AEAA3D35E82A}" srcOrd="0" destOrd="0" presId="urn:microsoft.com/office/officeart/2005/8/layout/hList1"/>
    <dgm:cxn modelId="{39E86D26-4C5D-3549-81CB-9A6EBAA1D1AD}" type="presParOf" srcId="{F9F3003A-179B-5044-9904-189A01623A6E}" destId="{B786E3E9-5FE4-8945-B252-F33BC28623DD}" srcOrd="1" destOrd="0" presId="urn:microsoft.com/office/officeart/2005/8/layout/hList1"/>
    <dgm:cxn modelId="{8CC8E4CC-00CE-B540-9283-96C716F61921}" type="presParOf" srcId="{336F13AD-4848-8C47-AE07-A7593C0C9C01}" destId="{2DDC584F-628E-0049-9FB3-39CE5FC65B0E}" srcOrd="5" destOrd="0" presId="urn:microsoft.com/office/officeart/2005/8/layout/hList1"/>
    <dgm:cxn modelId="{575DBA57-93E6-CC4C-9AE6-2CCABFFCD2AE}" type="presParOf" srcId="{336F13AD-4848-8C47-AE07-A7593C0C9C01}" destId="{D5667266-B684-A940-8157-3940EC16E1F3}" srcOrd="6" destOrd="0" presId="urn:microsoft.com/office/officeart/2005/8/layout/hList1"/>
    <dgm:cxn modelId="{8411B19E-2708-DE40-92A5-C0D5F965971F}" type="presParOf" srcId="{D5667266-B684-A940-8157-3940EC16E1F3}" destId="{0FE6E499-A3C8-3A44-A17B-068FD0D11CBF}" srcOrd="0" destOrd="0" presId="urn:microsoft.com/office/officeart/2005/8/layout/hList1"/>
    <dgm:cxn modelId="{11855EE5-A01E-1A45-87C3-E55B52015E7C}" type="presParOf" srcId="{D5667266-B684-A940-8157-3940EC16E1F3}" destId="{BA245243-9046-AB4D-B57E-CE8326DE3D91}" srcOrd="1" destOrd="0" presId="urn:microsoft.com/office/officeart/2005/8/layout/hList1"/>
    <dgm:cxn modelId="{3C0BDA17-2C43-694C-8BF1-3AFB52F8C727}" type="presParOf" srcId="{336F13AD-4848-8C47-AE07-A7593C0C9C01}" destId="{3D0F6462-CEF1-634E-9C44-97A243F2E1E1}" srcOrd="7" destOrd="0" presId="urn:microsoft.com/office/officeart/2005/8/layout/hList1"/>
    <dgm:cxn modelId="{25351925-A908-3545-9128-61DEDEDD16D1}" type="presParOf" srcId="{336F13AD-4848-8C47-AE07-A7593C0C9C01}" destId="{3D7E2AB4-C050-2E42-A486-EFF3A31FDB36}" srcOrd="8" destOrd="0" presId="urn:microsoft.com/office/officeart/2005/8/layout/hList1"/>
    <dgm:cxn modelId="{225FE8A4-783E-1641-A403-FAD95ADA3756}" type="presParOf" srcId="{3D7E2AB4-C050-2E42-A486-EFF3A31FDB36}" destId="{C348E58F-7B30-D646-9760-FBBB14AB027F}" srcOrd="0" destOrd="0" presId="urn:microsoft.com/office/officeart/2005/8/layout/hList1"/>
    <dgm:cxn modelId="{0D8F6415-EB24-A346-A79E-F874BEADE976}" type="presParOf" srcId="{3D7E2AB4-C050-2E42-A486-EFF3A31FDB36}" destId="{FD94BB4A-D9A1-4F4F-90AE-423C610BCF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86949-3A14-7643-A260-166DC5A8908E}">
      <dsp:nvSpPr>
        <dsp:cNvPr id="0" name=""/>
        <dsp:cNvSpPr/>
      </dsp:nvSpPr>
      <dsp:spPr>
        <a:xfrm>
          <a:off x="5394" y="685102"/>
          <a:ext cx="2067854" cy="75768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dirty="0"/>
            <a:t>Delusions</a:t>
          </a:r>
          <a:r>
            <a:rPr lang="en-US" sz="1800" b="0" i="0" kern="1200" dirty="0"/>
            <a:t> </a:t>
          </a:r>
          <a:endParaRPr lang="en-US" sz="1800" kern="1200" dirty="0"/>
        </a:p>
      </dsp:txBody>
      <dsp:txXfrm>
        <a:off x="5394" y="685102"/>
        <a:ext cx="2067854" cy="757683"/>
      </dsp:txXfrm>
    </dsp:sp>
    <dsp:sp modelId="{969F5023-4BEC-FC49-937D-F74BCE256D0C}">
      <dsp:nvSpPr>
        <dsp:cNvPr id="0" name=""/>
        <dsp:cNvSpPr/>
      </dsp:nvSpPr>
      <dsp:spPr>
        <a:xfrm>
          <a:off x="5394" y="1442785"/>
          <a:ext cx="2067854" cy="222345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t>Persecutory ("They're trying to poison me")</a:t>
          </a:r>
          <a:endParaRPr lang="en-US" sz="150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a:t>Grandiose ("I have special powers")</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t>Referential ("The TV is sending me messages")</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err="1"/>
            <a:t>Erotomanic</a:t>
          </a:r>
          <a:r>
            <a:rPr lang="en-US" sz="1500" b="0" i="0" kern="1200" dirty="0"/>
            <a:t>, nihilistic, somatic</a:t>
          </a:r>
        </a:p>
      </dsp:txBody>
      <dsp:txXfrm>
        <a:off x="5394" y="1442785"/>
        <a:ext cx="2067854" cy="2223450"/>
      </dsp:txXfrm>
    </dsp:sp>
    <dsp:sp modelId="{191A6492-F2CD-7B48-8CEC-0AC64FBC7ABA}">
      <dsp:nvSpPr>
        <dsp:cNvPr id="0" name=""/>
        <dsp:cNvSpPr/>
      </dsp:nvSpPr>
      <dsp:spPr>
        <a:xfrm>
          <a:off x="2362748" y="685102"/>
          <a:ext cx="2067854" cy="75768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Hallucinations</a:t>
          </a:r>
        </a:p>
      </dsp:txBody>
      <dsp:txXfrm>
        <a:off x="2362748" y="685102"/>
        <a:ext cx="2067854" cy="757683"/>
      </dsp:txXfrm>
    </dsp:sp>
    <dsp:sp modelId="{1C9B34F1-7994-E344-88B3-787C37B94545}">
      <dsp:nvSpPr>
        <dsp:cNvPr id="0" name=""/>
        <dsp:cNvSpPr/>
      </dsp:nvSpPr>
      <dsp:spPr>
        <a:xfrm>
          <a:off x="2362748" y="1442785"/>
          <a:ext cx="2067854" cy="222345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1" i="0" kern="1200"/>
            <a:t>Auditory</a:t>
          </a:r>
          <a:r>
            <a:rPr lang="en-US" sz="1500" b="0" i="0" kern="1200"/>
            <a:t> most common in schizophrenia (voices commenting, commanding)</a:t>
          </a:r>
          <a:endParaRPr lang="en-US"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b="1" i="0" kern="1200" dirty="0"/>
            <a:t>Visual</a:t>
          </a:r>
          <a:r>
            <a:rPr lang="en-US" sz="1500" b="0" i="0" kern="1200" dirty="0"/>
            <a:t> more suggestive of medical/substance cause</a:t>
          </a:r>
        </a:p>
      </dsp:txBody>
      <dsp:txXfrm>
        <a:off x="2362748" y="1442785"/>
        <a:ext cx="2067854" cy="2223450"/>
      </dsp:txXfrm>
    </dsp:sp>
    <dsp:sp modelId="{7E98A928-E83E-964F-ABC6-AEAA3D35E82A}">
      <dsp:nvSpPr>
        <dsp:cNvPr id="0" name=""/>
        <dsp:cNvSpPr/>
      </dsp:nvSpPr>
      <dsp:spPr>
        <a:xfrm>
          <a:off x="4720101" y="685102"/>
          <a:ext cx="2067854" cy="75768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dirty="0"/>
            <a:t>Disorganized Thinking (Speech)</a:t>
          </a:r>
          <a:endParaRPr lang="en-US" sz="1600" kern="1200" dirty="0"/>
        </a:p>
      </dsp:txBody>
      <dsp:txXfrm>
        <a:off x="4720101" y="685102"/>
        <a:ext cx="2067854" cy="757683"/>
      </dsp:txXfrm>
    </dsp:sp>
    <dsp:sp modelId="{B786E3E9-5FE4-8945-B252-F33BC28623DD}">
      <dsp:nvSpPr>
        <dsp:cNvPr id="0" name=""/>
        <dsp:cNvSpPr/>
      </dsp:nvSpPr>
      <dsp:spPr>
        <a:xfrm>
          <a:off x="4720101" y="1442785"/>
          <a:ext cx="2067854" cy="222345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t>Derailment, tangentiality, incoherence, "word salad"</a:t>
          </a:r>
          <a:endParaRPr lang="en-US" sz="1500" kern="1200" dirty="0"/>
        </a:p>
      </dsp:txBody>
      <dsp:txXfrm>
        <a:off x="4720101" y="1442785"/>
        <a:ext cx="2067854" cy="2223450"/>
      </dsp:txXfrm>
    </dsp:sp>
    <dsp:sp modelId="{0FE6E499-A3C8-3A44-A17B-068FD0D11CBF}">
      <dsp:nvSpPr>
        <dsp:cNvPr id="0" name=""/>
        <dsp:cNvSpPr/>
      </dsp:nvSpPr>
      <dsp:spPr>
        <a:xfrm>
          <a:off x="7077455" y="685102"/>
          <a:ext cx="2067854" cy="75768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dirty="0"/>
            <a:t>Grossly Disorganized or Abnormal Motor Behavior</a:t>
          </a:r>
          <a:endParaRPr lang="en-US" sz="1500" kern="1200" dirty="0"/>
        </a:p>
      </dsp:txBody>
      <dsp:txXfrm>
        <a:off x="7077455" y="685102"/>
        <a:ext cx="2067854" cy="757683"/>
      </dsp:txXfrm>
    </dsp:sp>
    <dsp:sp modelId="{BA245243-9046-AB4D-B57E-CE8326DE3D91}">
      <dsp:nvSpPr>
        <dsp:cNvPr id="0" name=""/>
        <dsp:cNvSpPr/>
      </dsp:nvSpPr>
      <dsp:spPr>
        <a:xfrm>
          <a:off x="7077455" y="1442785"/>
          <a:ext cx="2067854" cy="222345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a:t>Unpredictable agitation, catatonia, bizarre postures</a:t>
          </a:r>
          <a:endParaRPr lang="en-US" sz="1500" kern="1200"/>
        </a:p>
        <a:p>
          <a:pPr marL="114300" lvl="1" indent="-114300" algn="l" defTabSz="666750">
            <a:lnSpc>
              <a:spcPct val="90000"/>
            </a:lnSpc>
            <a:spcBef>
              <a:spcPct val="0"/>
            </a:spcBef>
            <a:spcAft>
              <a:spcPct val="15000"/>
            </a:spcAft>
            <a:buNone/>
          </a:pPr>
          <a:endParaRPr lang="en-US" sz="1500" kern="1200"/>
        </a:p>
      </dsp:txBody>
      <dsp:txXfrm>
        <a:off x="7077455" y="1442785"/>
        <a:ext cx="2067854" cy="2223450"/>
      </dsp:txXfrm>
    </dsp:sp>
    <dsp:sp modelId="{C348E58F-7B30-D646-9760-FBBB14AB027F}">
      <dsp:nvSpPr>
        <dsp:cNvPr id="0" name=""/>
        <dsp:cNvSpPr/>
      </dsp:nvSpPr>
      <dsp:spPr>
        <a:xfrm>
          <a:off x="9434809" y="685102"/>
          <a:ext cx="2067854" cy="75768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dirty="0"/>
            <a:t>Negative Symptoms</a:t>
          </a:r>
          <a:endParaRPr lang="en-US" sz="1600" kern="1200" dirty="0"/>
        </a:p>
      </dsp:txBody>
      <dsp:txXfrm>
        <a:off x="9434809" y="685102"/>
        <a:ext cx="2067854" cy="757683"/>
      </dsp:txXfrm>
    </dsp:sp>
    <dsp:sp modelId="{FD94BB4A-D9A1-4F4F-90AE-423C610BCF96}">
      <dsp:nvSpPr>
        <dsp:cNvPr id="0" name=""/>
        <dsp:cNvSpPr/>
      </dsp:nvSpPr>
      <dsp:spPr>
        <a:xfrm>
          <a:off x="9434809" y="1442785"/>
          <a:ext cx="2067854" cy="222345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kern="1200" dirty="0"/>
            <a:t>Diminished emotional expression, avolition, alogia, anhedonia, asociality</a:t>
          </a:r>
          <a:endParaRPr lang="en-US" sz="1500" kern="1200" dirty="0"/>
        </a:p>
      </dsp:txBody>
      <dsp:txXfrm>
        <a:off x="9434809" y="1442785"/>
        <a:ext cx="2067854" cy="22234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ADFBD-CAB7-43A1-B261-7842FD160A27}"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4E9F8-92F8-4B55-82EC-A02EDCD01654}" type="slidenum">
              <a:rPr lang="en-US" smtClean="0"/>
              <a:t>‹#›</a:t>
            </a:fld>
            <a:endParaRPr lang="en-US"/>
          </a:p>
        </p:txBody>
      </p:sp>
    </p:spTree>
    <p:extLst>
      <p:ext uri="{BB962C8B-B14F-4D97-AF65-F5344CB8AC3E}">
        <p14:creationId xmlns:p14="http://schemas.microsoft.com/office/powerpoint/2010/main" val="142604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ejm.org/doi/full/10.1056/NEJMra1801490?utm_source=openevide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amanetwork.com/journals/jama/fullarticle/10.1001/jama.2023.18588?utm_source=openevidence&amp;utm_medium=referra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jamanetwork.com/journals/jamapsychiatry/fullarticle/10.1001/jamapsychiatry.2024.1467?utm_source=openevidence&amp;utm_medium=referral" TargetMode="External"/><Relationship Id="rId5" Type="http://schemas.openxmlformats.org/officeDocument/2006/relationships/hyperlink" Target="https://pubmed.ncbi.nlm.nih.gov/40712624" TargetMode="External"/><Relationship Id="rId4" Type="http://schemas.openxmlformats.org/officeDocument/2006/relationships/hyperlink" Target="https://jamanetwork.com/journals/jamanetworkopen/fullarticle/10.1001/jamanetworkopen.2023.49305?utm_source=openevidence&amp;utm_medium=referra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manetwork.com/journals/jama/fullarticle/10.1001/jama.2023.18588?utm_source=openevidence&amp;utm_medium=referra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"Psychotic disorders are among the most serious psychiatric conditions you will encounter. They carry substantial mortality risk, and your intervention can be life-saving.”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ED is often the first point of contact for individuals developing psychotic disorders—</a:t>
            </a:r>
            <a:r>
              <a:rPr lang="en-US" sz="1200" b="1" i="0" kern="1200" dirty="0">
                <a:solidFill>
                  <a:schemeClr val="tx1"/>
                </a:solidFill>
                <a:effectLst/>
                <a:latin typeface="+mn-lt"/>
                <a:ea typeface="+mn-ea"/>
                <a:cs typeface="+mn-cs"/>
              </a:rPr>
              <a:t>30.5% had a mental health ED visit in the 3 years before their first psychosis diagnosis</a:t>
            </a:r>
            <a:r>
              <a:rPr lang="en-US" sz="1200" b="0" i="0" kern="1200" dirty="0">
                <a:solidFill>
                  <a:schemeClr val="tx1"/>
                </a:solidFill>
                <a:effectLst/>
                <a:latin typeface="+mn-lt"/>
                <a:ea typeface="+mn-ea"/>
                <a:cs typeface="+mn-cs"/>
              </a:rPr>
              <a:t>. [8] Your recognition and compassionate response can connect patients to early intervention that improves outcomes."</a:t>
            </a:r>
            <a:br>
              <a:rPr lang="en-US" dirty="0"/>
            </a:br>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a:t>
            </a:fld>
            <a:endParaRPr lang="en-US"/>
          </a:p>
        </p:txBody>
      </p:sp>
    </p:spTree>
    <p:extLst>
      <p:ext uri="{BB962C8B-B14F-4D97-AF65-F5344CB8AC3E}">
        <p14:creationId xmlns:p14="http://schemas.microsoft.com/office/powerpoint/2010/main" val="3095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4910E-F755-4986-82AA-E9530C6F14D1}" type="slidenum">
              <a:rPr lang="en-US" smtClean="0"/>
              <a:t>13</a:t>
            </a:fld>
            <a:endParaRPr lang="en-US"/>
          </a:p>
        </p:txBody>
      </p:sp>
    </p:spTree>
    <p:extLst>
      <p:ext uri="{BB962C8B-B14F-4D97-AF65-F5344CB8AC3E}">
        <p14:creationId xmlns:p14="http://schemas.microsoft.com/office/powerpoint/2010/main" val="185119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3"/>
              </a:rPr>
              <a:t>Psychotic Disorders.</a:t>
            </a:r>
            <a:endParaRPr lang="en-US" dirty="0"/>
          </a:p>
          <a:p>
            <a:r>
              <a:rPr lang="en-US" sz="1200" b="0" i="0" kern="1200" dirty="0">
                <a:solidFill>
                  <a:schemeClr val="tx1"/>
                </a:solidFill>
                <a:effectLst/>
                <a:latin typeface="+mn-lt"/>
                <a:ea typeface="+mn-ea"/>
                <a:cs typeface="+mn-cs"/>
              </a:rPr>
              <a:t>The New England Journal of Medicine. 2018. Lieberman JA, First MB</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14</a:t>
            </a:fld>
            <a:endParaRPr lang="en-US"/>
          </a:p>
        </p:txBody>
      </p:sp>
    </p:spTree>
    <p:extLst>
      <p:ext uri="{BB962C8B-B14F-4D97-AF65-F5344CB8AC3E}">
        <p14:creationId xmlns:p14="http://schemas.microsoft.com/office/powerpoint/2010/main" val="10178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E3FEEB6-6EE4-6D03-9BA8-A41DDFD4F674}"/>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990767F7-7792-3910-4FC1-73E2A2CE04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Hypomanic episode: Elevated/irritable mood + increased energy lasting </a:t>
            </a:r>
            <a:r>
              <a:rPr lang="en-US" sz="1200" b="1" i="0" kern="1200" dirty="0">
                <a:solidFill>
                  <a:schemeClr val="tx1"/>
                </a:solidFill>
                <a:effectLst/>
                <a:latin typeface="+mn-lt"/>
                <a:ea typeface="+mn-ea"/>
                <a:cs typeface="+mn-cs"/>
              </a:rPr>
              <a:t>≥4 consecutive days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Psychotic symptoms do NOT occur</a:t>
            </a:r>
            <a:r>
              <a:rPr lang="en-US" sz="1200" b="0" i="0" kern="1200" dirty="0">
                <a:solidFill>
                  <a:schemeClr val="tx1"/>
                </a:solidFill>
                <a:effectLst/>
                <a:latin typeface="+mn-lt"/>
                <a:ea typeface="+mn-ea"/>
                <a:cs typeface="+mn-cs"/>
              </a:rPr>
              <a:t> in hypomania by definition</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highlight that mania is episodic and a change from baseline </a:t>
            </a:r>
          </a:p>
          <a:p>
            <a:pPr eaLnBrk="1" hangingPunct="1"/>
            <a:r>
              <a:rPr lang="en-US" altLang="en-US" dirty="0">
                <a:latin typeface="Arial" panose="020B0604020202020204" pitchFamily="34" charset="0"/>
              </a:rPr>
              <a:t>behavior is out of character</a:t>
            </a:r>
          </a:p>
          <a:p>
            <a:pPr eaLnBrk="1" hangingPunct="1"/>
            <a:r>
              <a:rPr lang="en-US" altLang="en-US" dirty="0">
                <a:latin typeface="Arial" panose="020B0604020202020204" pitchFamily="34" charset="0"/>
              </a:rPr>
              <a:t>the person is energetic, euphoric, but disorganized – great ideas that are not going to lead to anything productive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DIG FAST</a:t>
            </a:r>
          </a:p>
          <a:p>
            <a:pPr eaLnBrk="1" hangingPunct="1"/>
            <a:r>
              <a:rPr lang="en-US" altLang="en-US" dirty="0">
                <a:latin typeface="Arial" panose="020B0604020202020204" pitchFamily="34" charset="0"/>
              </a:rPr>
              <a:t>Distractibility</a:t>
            </a:r>
          </a:p>
          <a:p>
            <a:pPr eaLnBrk="1" hangingPunct="1"/>
            <a:r>
              <a:rPr lang="en-US" altLang="en-US" dirty="0">
                <a:latin typeface="Arial" panose="020B0604020202020204" pitchFamily="34" charset="0"/>
              </a:rPr>
              <a:t>Irritability and agitation</a:t>
            </a:r>
          </a:p>
          <a:p>
            <a:pPr eaLnBrk="1" hangingPunct="1"/>
            <a:r>
              <a:rPr lang="en-US" altLang="en-US" dirty="0">
                <a:latin typeface="Arial" panose="020B0604020202020204" pitchFamily="34" charset="0"/>
              </a:rPr>
              <a:t>Grandiosity</a:t>
            </a:r>
          </a:p>
          <a:p>
            <a:pPr eaLnBrk="1" hangingPunct="1"/>
            <a:r>
              <a:rPr lang="en-US" altLang="en-US" dirty="0">
                <a:latin typeface="Arial" panose="020B0604020202020204" pitchFamily="34" charset="0"/>
              </a:rPr>
              <a:t>Flight of ideas, racing thoughts</a:t>
            </a:r>
          </a:p>
          <a:p>
            <a:pPr eaLnBrk="1" hangingPunct="1"/>
            <a:r>
              <a:rPr lang="en-US" altLang="en-US" dirty="0">
                <a:latin typeface="Arial" panose="020B0604020202020204" pitchFamily="34" charset="0"/>
              </a:rPr>
              <a:t>Activities that are pleasurable</a:t>
            </a:r>
          </a:p>
          <a:p>
            <a:pPr eaLnBrk="1" hangingPunct="1"/>
            <a:r>
              <a:rPr lang="en-US" altLang="en-US" dirty="0">
                <a:latin typeface="Arial" panose="020B0604020202020204" pitchFamily="34" charset="0"/>
              </a:rPr>
              <a:t>Sleep disturbance</a:t>
            </a:r>
          </a:p>
          <a:p>
            <a:pPr eaLnBrk="1" hangingPunct="1"/>
            <a:r>
              <a:rPr lang="en-US" altLang="en-US" dirty="0">
                <a:latin typeface="Arial" panose="020B0604020202020204" pitchFamily="34" charset="0"/>
              </a:rPr>
              <a:t>Talkative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(pink jumpsuit woman)</a:t>
            </a:r>
          </a:p>
          <a:p>
            <a:pPr eaLnBrk="1" hangingPunct="1"/>
            <a:endParaRPr lang="en-US" altLang="en-US" dirty="0">
              <a:latin typeface="Arial" panose="020B0604020202020204" pitchFamily="34" charset="0"/>
            </a:endParaRPr>
          </a:p>
          <a:p>
            <a:r>
              <a:rPr lang="en-US" b="1" dirty="0"/>
              <a:t>🌪️ DIG FAST – Core Symptoms of Mania</a:t>
            </a:r>
          </a:p>
          <a:p>
            <a:r>
              <a:rPr lang="en-US" b="1" dirty="0"/>
              <a:t>D – Distractibility</a:t>
            </a:r>
          </a:p>
          <a:p>
            <a:r>
              <a:rPr lang="en-US" b="1" dirty="0"/>
              <a:t>Definition</a:t>
            </a:r>
            <a:r>
              <a:rPr lang="en-US" dirty="0"/>
              <a:t>: Inability to maintain focus; attention is easily pulled away by irrelevant or external stimuli.</a:t>
            </a:r>
          </a:p>
          <a:p>
            <a:r>
              <a:rPr lang="en-US" b="1" dirty="0"/>
              <a:t>Example</a:t>
            </a:r>
            <a:r>
              <a:rPr lang="en-US" dirty="0"/>
              <a:t>: While talking about a project, the patient interrupts themselves to comment on a bird outside or the color of your shirt.</a:t>
            </a:r>
          </a:p>
          <a:p>
            <a:br>
              <a:rPr lang="en-US" dirty="0"/>
            </a:br>
            <a:endParaRPr lang="en-US" dirty="0"/>
          </a:p>
          <a:p>
            <a:r>
              <a:rPr lang="en-US" b="1" dirty="0"/>
              <a:t>I – Irritability and Agitation</a:t>
            </a:r>
          </a:p>
          <a:p>
            <a:r>
              <a:rPr lang="en-US" b="1" dirty="0"/>
              <a:t>Definition</a:t>
            </a:r>
            <a:r>
              <a:rPr lang="en-US" dirty="0"/>
              <a:t>: The patient may appear angry, impatient, or restless rather than euphoric. Agitation may be motor (pacing, hand-wringing).</a:t>
            </a:r>
          </a:p>
          <a:p>
            <a:r>
              <a:rPr lang="en-US" b="1" dirty="0"/>
              <a:t>Example</a:t>
            </a:r>
            <a:r>
              <a:rPr lang="en-US" dirty="0"/>
              <a:t>: Becomes angry when interrupted or challenged, snaps at loved ones, or appears on edge and fidgety.</a:t>
            </a:r>
          </a:p>
          <a:p>
            <a:br>
              <a:rPr lang="en-US" dirty="0"/>
            </a:br>
            <a:endParaRPr lang="en-US" dirty="0"/>
          </a:p>
          <a:p>
            <a:r>
              <a:rPr lang="en-US" b="1" dirty="0"/>
              <a:t>G – Grandiosity</a:t>
            </a:r>
          </a:p>
          <a:p>
            <a:r>
              <a:rPr lang="en-US" b="1" dirty="0"/>
              <a:t>Definition</a:t>
            </a:r>
            <a:r>
              <a:rPr lang="en-US" dirty="0"/>
              <a:t>: Inflated self-esteem or unrealistic beliefs about abilities, power, or importance.</a:t>
            </a:r>
          </a:p>
          <a:p>
            <a:r>
              <a:rPr lang="en-US" b="1" dirty="0"/>
              <a:t>Example</a:t>
            </a:r>
            <a:r>
              <a:rPr lang="en-US" dirty="0"/>
              <a:t>: Believes they have a "special mission from God" or that they are uniquely qualified to run a company despite no experience.</a:t>
            </a:r>
          </a:p>
          <a:p>
            <a:br>
              <a:rPr lang="en-US" dirty="0"/>
            </a:br>
            <a:endParaRPr lang="en-US" dirty="0"/>
          </a:p>
          <a:p>
            <a:r>
              <a:rPr lang="en-US" b="1" dirty="0"/>
              <a:t>F – Flight of Ideas / Racing Thoughts</a:t>
            </a:r>
          </a:p>
          <a:p>
            <a:r>
              <a:rPr lang="en-US" b="1" dirty="0"/>
              <a:t>Definition</a:t>
            </a:r>
            <a:r>
              <a:rPr lang="en-US" dirty="0"/>
              <a:t>: Rapid, loosely connected thought process that feels uncontrollable to the person.</a:t>
            </a:r>
          </a:p>
          <a:p>
            <a:r>
              <a:rPr lang="en-US" b="1" dirty="0"/>
              <a:t>Example</a:t>
            </a:r>
            <a:r>
              <a:rPr lang="en-US" dirty="0"/>
              <a:t>: Patient jumps from topic to topic without finishing ideas: “I love painting. Did you see that TV show last night? I should start a fashion line.”</a:t>
            </a:r>
          </a:p>
          <a:p>
            <a:br>
              <a:rPr lang="en-US" dirty="0"/>
            </a:br>
            <a:endParaRPr lang="en-US" dirty="0"/>
          </a:p>
          <a:p>
            <a:r>
              <a:rPr lang="en-US" b="1" dirty="0"/>
              <a:t>A – Activities with painful consequences</a:t>
            </a:r>
          </a:p>
          <a:p>
            <a:r>
              <a:rPr lang="en-US" b="1" dirty="0"/>
              <a:t>Definition</a:t>
            </a:r>
            <a:r>
              <a:rPr lang="en-US" dirty="0"/>
              <a:t>: Engaging impulsively in pleasurable but risky behaviors without regard for consequences.</a:t>
            </a:r>
          </a:p>
          <a:p>
            <a:r>
              <a:rPr lang="en-US" b="1" dirty="0"/>
              <a:t>Example</a:t>
            </a:r>
            <a:r>
              <a:rPr lang="en-US" dirty="0"/>
              <a:t>: Reckless spending, unprotected sex, gambling sprees, sudden business investments, or dangerous driving.</a:t>
            </a:r>
          </a:p>
          <a:p>
            <a:br>
              <a:rPr lang="en-US" dirty="0"/>
            </a:br>
            <a:endParaRPr lang="en-US" dirty="0"/>
          </a:p>
          <a:p>
            <a:r>
              <a:rPr lang="en-US" b="1" dirty="0"/>
              <a:t>S – Sleep (decreased need)</a:t>
            </a:r>
          </a:p>
          <a:p>
            <a:r>
              <a:rPr lang="en-US" b="1" dirty="0"/>
              <a:t>Definition</a:t>
            </a:r>
            <a:r>
              <a:rPr lang="en-US" dirty="0"/>
              <a:t>: The person feels rested with significantly less sleep than usual.</a:t>
            </a:r>
          </a:p>
          <a:p>
            <a:r>
              <a:rPr lang="en-US" b="1" dirty="0"/>
              <a:t>Example</a:t>
            </a:r>
            <a:r>
              <a:rPr lang="en-US" dirty="0"/>
              <a:t>: Sleeps 2–3 hours per night for several days but reports feeling “energized” and not tired.</a:t>
            </a:r>
          </a:p>
          <a:p>
            <a:br>
              <a:rPr lang="en-US" dirty="0"/>
            </a:br>
            <a:endParaRPr lang="en-US" dirty="0"/>
          </a:p>
          <a:p>
            <a:r>
              <a:rPr lang="en-US" b="1" dirty="0"/>
              <a:t>T – Talkativeness / Pressured Speech</a:t>
            </a:r>
          </a:p>
          <a:p>
            <a:r>
              <a:rPr lang="en-US" b="1" dirty="0"/>
              <a:t>Definition</a:t>
            </a:r>
            <a:r>
              <a:rPr lang="en-US" dirty="0"/>
              <a:t>: Speech is rapid, difficult to interrupt; the person may talk nonstop or move quickly from topic to topic.</a:t>
            </a:r>
          </a:p>
          <a:p>
            <a:r>
              <a:rPr lang="en-US" b="1" dirty="0"/>
              <a:t>Example</a:t>
            </a:r>
            <a:r>
              <a:rPr lang="en-US" dirty="0"/>
              <a:t>: You ask one question and receive a 15-minute monologue with little room to interject.</a:t>
            </a:r>
          </a:p>
          <a:p>
            <a:br>
              <a:rPr lang="en-US" dirty="0"/>
            </a:br>
            <a:endParaRPr lang="en-US" dirty="0"/>
          </a:p>
          <a:p>
            <a:r>
              <a:rPr lang="en-US" b="1" dirty="0"/>
              <a:t>📝 Diagnostic Note</a:t>
            </a:r>
          </a:p>
          <a:p>
            <a:r>
              <a:rPr lang="en-US" dirty="0"/>
              <a:t>These symptoms must occur during a </a:t>
            </a:r>
            <a:r>
              <a:rPr lang="en-US" b="1" dirty="0"/>
              <a:t>distinct period of abnormally elevated, expansive, or irritable mood</a:t>
            </a:r>
            <a:r>
              <a:rPr lang="en-US" dirty="0"/>
              <a:t>, lasting at least </a:t>
            </a:r>
            <a:r>
              <a:rPr lang="en-US" b="1" dirty="0"/>
              <a:t>1 week</a:t>
            </a:r>
            <a:r>
              <a:rPr lang="en-US" dirty="0"/>
              <a:t> (or any duration if hospitalization is required).</a:t>
            </a:r>
          </a:p>
          <a:p>
            <a:r>
              <a:rPr lang="en-US" b="1" dirty="0"/>
              <a:t>≥3 symptoms</a:t>
            </a:r>
            <a:r>
              <a:rPr lang="en-US" dirty="0"/>
              <a:t> needed if mood is elevated/expansive; </a:t>
            </a:r>
            <a:r>
              <a:rPr lang="en-US" b="1" dirty="0"/>
              <a:t>≥4</a:t>
            </a:r>
            <a:r>
              <a:rPr lang="en-US" dirty="0"/>
              <a:t> if mood is only irritable.</a:t>
            </a:r>
          </a:p>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Delusions</a:t>
            </a:r>
            <a:r>
              <a:rPr lang="en-US" sz="1200" b="0" i="0" kern="1200" dirty="0">
                <a:solidFill>
                  <a:schemeClr val="tx1"/>
                </a:solidFill>
                <a:effectLst/>
                <a:latin typeface="+mn-lt"/>
                <a:ea typeface="+mn-ea"/>
                <a:cs typeface="+mn-cs"/>
              </a:rPr>
              <a:t> - Fixed false beliefs not amenable to change</a:t>
            </a:r>
          </a:p>
          <a:p>
            <a:br>
              <a:rPr lang="en-US" dirty="0"/>
            </a:br>
            <a:r>
              <a:rPr lang="en-US" sz="1200" b="1" i="0" kern="1200" dirty="0">
                <a:solidFill>
                  <a:schemeClr val="tx1"/>
                </a:solidFill>
                <a:effectLst/>
                <a:latin typeface="+mn-lt"/>
                <a:ea typeface="+mn-ea"/>
                <a:cs typeface="+mn-cs"/>
              </a:rPr>
              <a:t>Hallucinations</a:t>
            </a:r>
            <a:r>
              <a:rPr lang="en-US" sz="1200" b="0" i="0" kern="1200" dirty="0">
                <a:solidFill>
                  <a:schemeClr val="tx1"/>
                </a:solidFill>
                <a:effectLst/>
                <a:latin typeface="+mn-lt"/>
                <a:ea typeface="+mn-ea"/>
                <a:cs typeface="+mn-cs"/>
              </a:rPr>
              <a:t> - Perception-like experiences without external stimulus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17</a:t>
            </a:fld>
            <a:endParaRPr lang="en-US"/>
          </a:p>
        </p:txBody>
      </p:sp>
    </p:spTree>
    <p:extLst>
      <p:ext uri="{BB962C8B-B14F-4D97-AF65-F5344CB8AC3E}">
        <p14:creationId xmlns:p14="http://schemas.microsoft.com/office/powerpoint/2010/main" val="3557586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4910E-F755-4986-82AA-E9530C6F14D1}" type="slidenum">
              <a:rPr lang="en-US" smtClean="0"/>
              <a:t>22</a:t>
            </a:fld>
            <a:endParaRPr lang="en-US"/>
          </a:p>
        </p:txBody>
      </p:sp>
    </p:spTree>
    <p:extLst>
      <p:ext uri="{BB962C8B-B14F-4D97-AF65-F5344CB8AC3E}">
        <p14:creationId xmlns:p14="http://schemas.microsoft.com/office/powerpoint/2010/main" val="1698293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23</a:t>
            </a:fld>
            <a:endParaRPr lang="en-US"/>
          </a:p>
        </p:txBody>
      </p:sp>
    </p:spTree>
    <p:extLst>
      <p:ext uri="{BB962C8B-B14F-4D97-AF65-F5344CB8AC3E}">
        <p14:creationId xmlns:p14="http://schemas.microsoft.com/office/powerpoint/2010/main" val="266387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4910E-F755-4986-82AA-E9530C6F14D1}" type="slidenum">
              <a:rPr lang="en-US" smtClean="0"/>
              <a:t>24</a:t>
            </a:fld>
            <a:endParaRPr lang="en-US"/>
          </a:p>
        </p:txBody>
      </p:sp>
    </p:spTree>
    <p:extLst>
      <p:ext uri="{BB962C8B-B14F-4D97-AF65-F5344CB8AC3E}">
        <p14:creationId xmlns:p14="http://schemas.microsoft.com/office/powerpoint/2010/main" val="192549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hlinkClick r:id="rId3"/>
              </a:rPr>
              <a:t>Diagnosis and Treatment of Bipolar Disorder: A Review.</a:t>
            </a:r>
            <a:endParaRPr lang="en-US" dirty="0"/>
          </a:p>
          <a:p>
            <a:r>
              <a:rPr lang="en-US" sz="1200" b="0" i="0" kern="1200" dirty="0">
                <a:solidFill>
                  <a:schemeClr val="tx1"/>
                </a:solidFill>
                <a:effectLst/>
                <a:latin typeface="+mn-lt"/>
                <a:ea typeface="+mn-ea"/>
                <a:cs typeface="+mn-cs"/>
              </a:rPr>
              <a:t>The Journal of the American Medical Association. 2023. Nierenberg AA, </a:t>
            </a:r>
            <a:r>
              <a:rPr lang="en-US" sz="1200" b="0" i="0" kern="1200" dirty="0" err="1">
                <a:solidFill>
                  <a:schemeClr val="tx1"/>
                </a:solidFill>
                <a:effectLst/>
                <a:latin typeface="+mn-lt"/>
                <a:ea typeface="+mn-ea"/>
                <a:cs typeface="+mn-cs"/>
              </a:rPr>
              <a:t>Agustini</a:t>
            </a:r>
            <a:r>
              <a:rPr lang="en-US" sz="1200" b="0" i="0" kern="1200" dirty="0">
                <a:solidFill>
                  <a:schemeClr val="tx1"/>
                </a:solidFill>
                <a:effectLst/>
                <a:latin typeface="+mn-lt"/>
                <a:ea typeface="+mn-ea"/>
                <a:cs typeface="+mn-cs"/>
              </a:rPr>
              <a:t> B, Köhler-Forsberg O, et al.</a:t>
            </a:r>
          </a:p>
          <a:p>
            <a:r>
              <a:rPr lang="en-US" sz="1200" b="0" i="0"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hlinkClick r:id="rId4"/>
              </a:rPr>
              <a:t>ED Visits for Schizophrenia Spectrum Disorders During the COVID-19 Pandemic at 5 Campus Health Systems.</a:t>
            </a:r>
            <a:endParaRPr lang="en-US" dirty="0"/>
          </a:p>
          <a:p>
            <a:r>
              <a:rPr lang="en-US" sz="1200" b="0" i="0" kern="1200" dirty="0">
                <a:solidFill>
                  <a:schemeClr val="tx1"/>
                </a:solidFill>
                <a:effectLst/>
                <a:latin typeface="+mn-lt"/>
                <a:ea typeface="+mn-ea"/>
                <a:cs typeface="+mn-cs"/>
              </a:rPr>
              <a:t>JAMA Network Open. 2023. Singh P, Nawaz S, Seiber EE, et al</a:t>
            </a:r>
          </a:p>
          <a:p>
            <a:r>
              <a:rPr lang="en-US" sz="1200" b="0" i="0" kern="12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hlinkClick r:id="rId5"/>
              </a:rPr>
              <a:t>Bipolar Disorder.</a:t>
            </a:r>
            <a:endParaRPr lang="en-US" dirty="0"/>
          </a:p>
          <a:p>
            <a:r>
              <a:rPr lang="en-US" sz="1200" b="0" i="0" kern="1200" dirty="0">
                <a:solidFill>
                  <a:schemeClr val="tx1"/>
                </a:solidFill>
                <a:effectLst/>
                <a:latin typeface="+mn-lt"/>
                <a:ea typeface="+mn-ea"/>
                <a:cs typeface="+mn-cs"/>
              </a:rPr>
              <a:t>Lancet. 2025. Singh B, Swartz HA, Cuellar-Barboza AB, et al</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ED Trends: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ED visits for schizophrenia spectrum disorders </a:t>
            </a:r>
            <a:r>
              <a:rPr lang="en-US" sz="1200" b="1" i="0" kern="1200" dirty="0">
                <a:solidFill>
                  <a:schemeClr val="tx1"/>
                </a:solidFill>
                <a:effectLst/>
                <a:latin typeface="+mn-lt"/>
                <a:ea typeface="+mn-ea"/>
                <a:cs typeface="+mn-cs"/>
              </a:rPr>
              <a:t>increased 15%</a:t>
            </a:r>
            <a:r>
              <a:rPr lang="en-US" sz="1200" b="0" i="0" kern="1200" dirty="0">
                <a:solidFill>
                  <a:schemeClr val="tx1"/>
                </a:solidFill>
                <a:effectLst/>
                <a:latin typeface="+mn-lt"/>
                <a:ea typeface="+mn-ea"/>
                <a:cs typeface="+mn-cs"/>
              </a:rPr>
              <a:t> during the COVID-19 pandemic [2]</a:t>
            </a:r>
          </a:p>
          <a:p>
            <a:r>
              <a:rPr lang="en-US" sz="1200" b="1" i="0" kern="1200" dirty="0">
                <a:solidFill>
                  <a:schemeClr val="tx1"/>
                </a:solidFill>
                <a:effectLst/>
                <a:latin typeface="+mn-lt"/>
                <a:ea typeface="+mn-ea"/>
                <a:cs typeface="+mn-cs"/>
              </a:rPr>
              <a:t>30.5%</a:t>
            </a:r>
            <a:r>
              <a:rPr lang="en-US" sz="1200" b="0" i="0" kern="1200" dirty="0">
                <a:solidFill>
                  <a:schemeClr val="tx1"/>
                </a:solidFill>
                <a:effectLst/>
                <a:latin typeface="+mn-lt"/>
                <a:ea typeface="+mn-ea"/>
                <a:cs typeface="+mn-cs"/>
              </a:rPr>
              <a:t> of individuals with a first psychotic disorder had a mental health ED visit within 3 years prior to diagnosis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hlinkClick r:id="rId6"/>
              </a:rPr>
              <a:t>Mental Health Service Use Before First Diagnosis of a Psychotic Disorder.</a:t>
            </a:r>
            <a:endParaRPr lang="en-US" dirty="0"/>
          </a:p>
          <a:p>
            <a:r>
              <a:rPr lang="en-US" sz="1200" b="0" i="0" kern="1200" dirty="0">
                <a:solidFill>
                  <a:schemeClr val="tx1"/>
                </a:solidFill>
                <a:effectLst/>
                <a:latin typeface="+mn-lt"/>
                <a:ea typeface="+mn-ea"/>
                <a:cs typeface="+mn-cs"/>
              </a:rPr>
              <a:t>JAMA Psychiatry. 2024. </a:t>
            </a:r>
            <a:r>
              <a:rPr lang="en-US" sz="1200" b="0" i="0" kern="1200" dirty="0" err="1">
                <a:solidFill>
                  <a:schemeClr val="tx1"/>
                </a:solidFill>
                <a:effectLst/>
                <a:latin typeface="+mn-lt"/>
                <a:ea typeface="+mn-ea"/>
                <a:cs typeface="+mn-cs"/>
              </a:rPr>
              <a:t>Tempelaar</a:t>
            </a:r>
            <a:r>
              <a:rPr lang="en-US" sz="1200" b="0" i="0" kern="1200" dirty="0">
                <a:solidFill>
                  <a:schemeClr val="tx1"/>
                </a:solidFill>
                <a:effectLst/>
                <a:latin typeface="+mn-lt"/>
                <a:ea typeface="+mn-ea"/>
                <a:cs typeface="+mn-cs"/>
              </a:rPr>
              <a:t> W, Kozloff N, Mallia E, </a:t>
            </a:r>
            <a:r>
              <a:rPr lang="en-US" sz="1200" b="0" i="0" kern="1200" dirty="0" err="1">
                <a:solidFill>
                  <a:schemeClr val="tx1"/>
                </a:solidFill>
                <a:effectLst/>
                <a:latin typeface="+mn-lt"/>
                <a:ea typeface="+mn-ea"/>
                <a:cs typeface="+mn-cs"/>
              </a:rPr>
              <a:t>Voineskos</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Kurdyak</a:t>
            </a:r>
            <a:r>
              <a:rPr lang="en-US" sz="1200" b="0" i="0" kern="1200" dirty="0">
                <a:solidFill>
                  <a:schemeClr val="tx1"/>
                </a:solidFill>
                <a:effectLst/>
                <a:latin typeface="+mn-lt"/>
                <a:ea typeface="+mn-ea"/>
                <a:cs typeface="+mn-cs"/>
              </a:rPr>
              <a:t> P</a:t>
            </a:r>
          </a:p>
          <a:p>
            <a:endParaRPr lang="en-US" sz="1200" b="0" i="0" kern="1200" dirty="0">
              <a:solidFill>
                <a:schemeClr val="tx1"/>
              </a:solidFill>
              <a:effectLst/>
              <a:latin typeface="+mn-lt"/>
              <a:ea typeface="+mn-ea"/>
              <a:cs typeface="+mn-cs"/>
            </a:endParaRPr>
          </a:p>
          <a:p>
            <a:r>
              <a:rPr lang="en-US" b="1" dirty="0"/>
              <a:t>The average delay from symptom onset to correct diagnosis is 6 years</a:t>
            </a:r>
            <a:r>
              <a:rPr lang="en-US" dirty="0"/>
              <a:t>—six years of suffering that proper assessment could shorten</a:t>
            </a:r>
          </a:p>
          <a:p>
            <a:r>
              <a:rPr lang="en-US" b="1" dirty="0"/>
              <a:t>First-episode psychosis has a critical window</a:t>
            </a:r>
            <a:r>
              <a:rPr lang="en-US" dirty="0"/>
              <a:t>—early intervention in the first 3 years dramatically improves long-term outcomes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a:t>
            </a:fld>
            <a:endParaRPr lang="en-US"/>
          </a:p>
        </p:txBody>
      </p:sp>
    </p:spTree>
    <p:extLst>
      <p:ext uri="{BB962C8B-B14F-4D97-AF65-F5344CB8AC3E}">
        <p14:creationId xmlns:p14="http://schemas.microsoft.com/office/powerpoint/2010/main" val="62915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hlinkClick r:id="rId3"/>
              </a:rPr>
              <a:t>Diagnosis and Treatment of Bipolar Disorder: A Review.</a:t>
            </a:r>
            <a:endParaRPr lang="en-US" dirty="0"/>
          </a:p>
          <a:p>
            <a:r>
              <a:rPr lang="en-US" sz="1200" b="0" i="0" kern="1200" dirty="0">
                <a:solidFill>
                  <a:schemeClr val="tx1"/>
                </a:solidFill>
                <a:effectLst/>
                <a:latin typeface="+mn-lt"/>
                <a:ea typeface="+mn-ea"/>
                <a:cs typeface="+mn-cs"/>
              </a:rPr>
              <a:t>The Journal of the American Medical Association. 2023. Nierenberg AA, </a:t>
            </a:r>
            <a:r>
              <a:rPr lang="en-US" sz="1200" b="0" i="0" kern="1200" dirty="0" err="1">
                <a:solidFill>
                  <a:schemeClr val="tx1"/>
                </a:solidFill>
                <a:effectLst/>
                <a:latin typeface="+mn-lt"/>
                <a:ea typeface="+mn-ea"/>
                <a:cs typeface="+mn-cs"/>
              </a:rPr>
              <a:t>Agustini</a:t>
            </a:r>
            <a:r>
              <a:rPr lang="en-US" sz="1200" b="0" i="0" kern="1200" dirty="0">
                <a:solidFill>
                  <a:schemeClr val="tx1"/>
                </a:solidFill>
                <a:effectLst/>
                <a:latin typeface="+mn-lt"/>
                <a:ea typeface="+mn-ea"/>
                <a:cs typeface="+mn-cs"/>
              </a:rPr>
              <a:t> B, Köhler-Forsberg O, et al</a:t>
            </a:r>
          </a:p>
          <a:p>
            <a:endParaRPr lang="en-US" dirty="0"/>
          </a:p>
          <a:p>
            <a:r>
              <a:rPr lang="en-US" sz="1200" b="1" i="0" kern="1200" dirty="0">
                <a:solidFill>
                  <a:schemeClr val="tx1"/>
                </a:solidFill>
                <a:effectLst/>
                <a:latin typeface="+mn-lt"/>
                <a:ea typeface="+mn-ea"/>
                <a:cs typeface="+mn-cs"/>
              </a:rPr>
              <a:t>Prevalence:</a:t>
            </a:r>
            <a:r>
              <a:rPr lang="en-US" sz="1200" b="0" i="0" kern="1200" dirty="0">
                <a:solidFill>
                  <a:schemeClr val="tx1"/>
                </a:solidFill>
                <a:effectLst/>
                <a:latin typeface="+mn-lt"/>
                <a:ea typeface="+mn-ea"/>
                <a:cs typeface="+mn-cs"/>
              </a:rPr>
              <a:t> [1][3]</a:t>
            </a:r>
          </a:p>
          <a:p>
            <a:r>
              <a:rPr lang="en-US" sz="1200" b="1" i="0" kern="1200" dirty="0">
                <a:solidFill>
                  <a:schemeClr val="tx1"/>
                </a:solidFill>
                <a:effectLst/>
                <a:latin typeface="+mn-lt"/>
                <a:ea typeface="+mn-ea"/>
                <a:cs typeface="+mn-cs"/>
              </a:rPr>
              <a:t>Lifetime prevalence</a:t>
            </a:r>
            <a:r>
              <a:rPr lang="en-US" sz="1200" b="0" i="0" kern="1200" dirty="0">
                <a:solidFill>
                  <a:schemeClr val="tx1"/>
                </a:solidFill>
                <a:effectLst/>
                <a:latin typeface="+mn-lt"/>
                <a:ea typeface="+mn-ea"/>
                <a:cs typeface="+mn-cs"/>
              </a:rPr>
              <a:t>: ~2% globally; 4.4% in the US (bipolar I and II combined)</a:t>
            </a:r>
          </a:p>
          <a:p>
            <a:r>
              <a:rPr lang="en-US" sz="1200" b="1" i="0" kern="1200" dirty="0">
                <a:solidFill>
                  <a:schemeClr val="tx1"/>
                </a:solidFill>
                <a:effectLst/>
                <a:latin typeface="+mn-lt"/>
                <a:ea typeface="+mn-ea"/>
                <a:cs typeface="+mn-cs"/>
              </a:rPr>
              <a:t>12-month prevalence</a:t>
            </a:r>
            <a:r>
              <a:rPr lang="en-US" sz="1200" b="0" i="0" kern="1200" dirty="0">
                <a:solidFill>
                  <a:schemeClr val="tx1"/>
                </a:solidFill>
                <a:effectLst/>
                <a:latin typeface="+mn-lt"/>
                <a:ea typeface="+mn-ea"/>
                <a:cs typeface="+mn-cs"/>
              </a:rPr>
              <a:t>: Bipolar I 0.4%, Bipolar II 0.3%</a:t>
            </a:r>
          </a:p>
          <a:p>
            <a:r>
              <a:rPr lang="en-US" sz="1200" b="1" i="0" kern="1200" dirty="0">
                <a:solidFill>
                  <a:schemeClr val="tx1"/>
                </a:solidFill>
                <a:effectLst/>
                <a:latin typeface="+mn-lt"/>
                <a:ea typeface="+mn-ea"/>
                <a:cs typeface="+mn-cs"/>
              </a:rPr>
              <a:t>Equal prevalence</a:t>
            </a:r>
            <a:r>
              <a:rPr lang="en-US" sz="1200" b="0" i="0" kern="1200" dirty="0">
                <a:solidFill>
                  <a:schemeClr val="tx1"/>
                </a:solidFill>
                <a:effectLst/>
                <a:latin typeface="+mn-lt"/>
                <a:ea typeface="+mn-ea"/>
                <a:cs typeface="+mn-cs"/>
              </a:rPr>
              <a:t> in males and females for bipolar I</a:t>
            </a:r>
          </a:p>
          <a:p>
            <a:r>
              <a:rPr lang="en-US" sz="1200" b="1" i="0" kern="1200" dirty="0">
                <a:solidFill>
                  <a:schemeClr val="tx1"/>
                </a:solidFill>
                <a:effectLst/>
                <a:latin typeface="+mn-lt"/>
                <a:ea typeface="+mn-ea"/>
                <a:cs typeface="+mn-cs"/>
              </a:rPr>
              <a:t>Peak onset</a:t>
            </a:r>
            <a:r>
              <a:rPr lang="en-US" sz="1200" b="0" i="0" kern="1200" dirty="0">
                <a:solidFill>
                  <a:schemeClr val="tx1"/>
                </a:solidFill>
                <a:effectLst/>
                <a:latin typeface="+mn-lt"/>
                <a:ea typeface="+mn-ea"/>
                <a:cs typeface="+mn-cs"/>
              </a:rPr>
              <a:t>: Ages 15-25 years</a:t>
            </a:r>
          </a:p>
          <a:p>
            <a:r>
              <a:rPr lang="en-US" sz="1200" b="1" i="0" kern="1200" dirty="0">
                <a:solidFill>
                  <a:schemeClr val="tx1"/>
                </a:solidFill>
                <a:effectLst/>
                <a:latin typeface="+mn-lt"/>
                <a:ea typeface="+mn-ea"/>
                <a:cs typeface="+mn-cs"/>
              </a:rPr>
              <a:t>Critical Finding</a:t>
            </a:r>
            <a:r>
              <a:rPr lang="en-US" sz="1200" b="0" i="0" kern="1200" dirty="0">
                <a:solidFill>
                  <a:schemeClr val="tx1"/>
                </a:solidFill>
                <a:effectLst/>
                <a:latin typeface="+mn-lt"/>
                <a:ea typeface="+mn-ea"/>
                <a:cs typeface="+mn-cs"/>
              </a:rPr>
              <a:t>: The time between first depressive episode and bipolar diagnosis is approximately </a:t>
            </a:r>
            <a:r>
              <a:rPr lang="en-US" sz="1200" b="1" i="0" kern="1200" dirty="0">
                <a:solidFill>
                  <a:schemeClr val="tx1"/>
                </a:solidFill>
                <a:effectLst/>
                <a:latin typeface="+mn-lt"/>
                <a:ea typeface="+mn-ea"/>
                <a:cs typeface="+mn-cs"/>
              </a:rPr>
              <a:t>9 years</a:t>
            </a:r>
            <a:r>
              <a:rPr lang="en-US" sz="1200" b="0" i="0" kern="1200" dirty="0">
                <a:solidFill>
                  <a:schemeClr val="tx1"/>
                </a:solidFill>
                <a:effectLst/>
                <a:latin typeface="+mn-lt"/>
                <a:ea typeface="+mn-ea"/>
                <a:cs typeface="+mn-cs"/>
              </a:rPr>
              <a:t>—early recognition is crucial</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3</a:t>
            </a:fld>
            <a:endParaRPr lang="en-US"/>
          </a:p>
        </p:txBody>
      </p:sp>
    </p:spTree>
    <p:extLst>
      <p:ext uri="{BB962C8B-B14F-4D97-AF65-F5344CB8AC3E}">
        <p14:creationId xmlns:p14="http://schemas.microsoft.com/office/powerpoint/2010/main" val="90805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might see in mania:</a:t>
            </a:r>
          </a:p>
          <a:p>
            <a:r>
              <a:rPr lang="en-US" dirty="0"/>
              <a:t>Extremely energetic, "wired," or agitated</a:t>
            </a:r>
          </a:p>
          <a:p>
            <a:r>
              <a:rPr lang="en-US" dirty="0"/>
              <a:t>Talking rapidly, jumping between topics</a:t>
            </a:r>
          </a:p>
          <a:p>
            <a:r>
              <a:rPr lang="en-US" dirty="0"/>
              <a:t>Grandiose claims ("I'm going to solve world hunger")</a:t>
            </a:r>
          </a:p>
          <a:p>
            <a:r>
              <a:rPr lang="en-US" dirty="0"/>
              <a:t>Irritable, argumentative, or aggressive</a:t>
            </a:r>
          </a:p>
          <a:p>
            <a:r>
              <a:rPr lang="en-US" dirty="0"/>
              <a:t>Engaging in risky behaviors (driving recklessly, spending money)</a:t>
            </a:r>
          </a:p>
          <a:p>
            <a:r>
              <a:rPr lang="en-US" dirty="0"/>
              <a:t>Not sleeping but not tired</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4</a:t>
            </a:fld>
            <a:endParaRPr lang="en-US"/>
          </a:p>
        </p:txBody>
      </p:sp>
    </p:spTree>
    <p:extLst>
      <p:ext uri="{BB962C8B-B14F-4D97-AF65-F5344CB8AC3E}">
        <p14:creationId xmlns:p14="http://schemas.microsoft.com/office/powerpoint/2010/main" val="335762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you must ask:</a:t>
            </a:r>
            <a:r>
              <a:rPr lang="en-US" dirty="0"/>
              <a:t> Patients </a:t>
            </a:r>
            <a:r>
              <a:rPr lang="en-US" b="1" dirty="0"/>
              <a:t>love hypomania.</a:t>
            </a:r>
            <a:r>
              <a:rPr lang="en-US" dirty="0"/>
              <a:t> They feel incredible. They won't volunteer this information. When you see someone for depression, always ask:</a:t>
            </a:r>
          </a:p>
          <a:p>
            <a:r>
              <a:rPr lang="en-US" i="1" dirty="0"/>
              <a:t>"Have you ever had periods where you felt the opposite—where you had lots of energy, needed less sleep, felt on top of the world?"</a:t>
            </a:r>
            <a:endParaRPr lang="en-US" dirty="0"/>
          </a:p>
          <a:p>
            <a:r>
              <a:rPr lang="en-US" dirty="0"/>
              <a:t>If they say yes, you've potentially identified bipolar disorder, which changes everything about treatment</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5</a:t>
            </a:fld>
            <a:endParaRPr lang="en-US"/>
          </a:p>
        </p:txBody>
      </p:sp>
    </p:spTree>
    <p:extLst>
      <p:ext uri="{BB962C8B-B14F-4D97-AF65-F5344CB8AC3E}">
        <p14:creationId xmlns:p14="http://schemas.microsoft.com/office/powerpoint/2010/main" val="263159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American Psychiatric Association defines schizophrenia in the DSM-5 using six diagnostic criteria (A through F) that must all be met. [1]</a:t>
            </a:r>
          </a:p>
          <a:p>
            <a:r>
              <a:rPr lang="en-US" sz="1200" b="1" i="0" kern="1200" dirty="0">
                <a:solidFill>
                  <a:schemeClr val="tx1"/>
                </a:solidFill>
                <a:effectLst/>
                <a:latin typeface="+mn-lt"/>
                <a:ea typeface="+mn-ea"/>
                <a:cs typeface="+mn-cs"/>
              </a:rPr>
              <a:t>Criterion D</a:t>
            </a:r>
            <a:r>
              <a:rPr lang="en-US" sz="1200" b="0" i="0" kern="1200" dirty="0">
                <a:solidFill>
                  <a:schemeClr val="tx1"/>
                </a:solidFill>
                <a:effectLst/>
                <a:latin typeface="+mn-lt"/>
                <a:ea typeface="+mn-ea"/>
                <a:cs typeface="+mn-cs"/>
              </a:rPr>
              <a:t> requires that schizoaffective disorder and depressive or bipolar disorder with psychotic features have been ruled out because either: 1) no major depressive or manic episodes have occurred concurrently with active-phase symptoms, or 2) if mood episodes have occurred during active-phase symptoms, they have been present for a minority of the total duration of the active and residual periods. [1]</a:t>
            </a:r>
          </a:p>
          <a:p>
            <a:r>
              <a:rPr lang="en-US" sz="1200" b="1" i="0" kern="1200" dirty="0">
                <a:solidFill>
                  <a:schemeClr val="tx1"/>
                </a:solidFill>
                <a:effectLst/>
                <a:latin typeface="+mn-lt"/>
                <a:ea typeface="+mn-ea"/>
                <a:cs typeface="+mn-cs"/>
              </a:rPr>
              <a:t>Criterion E</a:t>
            </a:r>
            <a:r>
              <a:rPr lang="en-US" sz="1200" b="0" i="0" kern="1200" dirty="0">
                <a:solidFill>
                  <a:schemeClr val="tx1"/>
                </a:solidFill>
                <a:effectLst/>
                <a:latin typeface="+mn-lt"/>
                <a:ea typeface="+mn-ea"/>
                <a:cs typeface="+mn-cs"/>
              </a:rPr>
              <a:t> requires that the disturbance is not attributable to the physiological effects of a substance (e.g., a drug of abuse, a medication) or another medical condition. [1]</a:t>
            </a:r>
          </a:p>
          <a:p>
            <a:r>
              <a:rPr lang="en-US" sz="1200" b="1" i="0" kern="1200" dirty="0">
                <a:solidFill>
                  <a:schemeClr val="tx1"/>
                </a:solidFill>
                <a:effectLst/>
                <a:latin typeface="+mn-lt"/>
                <a:ea typeface="+mn-ea"/>
                <a:cs typeface="+mn-cs"/>
              </a:rPr>
              <a:t>Criterion F</a:t>
            </a:r>
            <a:r>
              <a:rPr lang="en-US" sz="1200" b="0" i="0" kern="1200" dirty="0">
                <a:solidFill>
                  <a:schemeClr val="tx1"/>
                </a:solidFill>
                <a:effectLst/>
                <a:latin typeface="+mn-lt"/>
                <a:ea typeface="+mn-ea"/>
                <a:cs typeface="+mn-cs"/>
              </a:rPr>
              <a:t> specifies that if there is a history of autism spectrum disorder or a communication disorder of childhood onset, the additional diagnosis of schizophrenia is made only if prominent delusions or hallucinations, in addition to the other required symptoms of schizophrenia, are also present for at least 1 month (or less if successfully treated). [1]</a:t>
            </a:r>
          </a:p>
          <a:p>
            <a:r>
              <a:rPr lang="en-US" sz="1200" b="0" i="0" kern="1200" dirty="0">
                <a:solidFill>
                  <a:schemeClr val="tx1"/>
                </a:solidFill>
                <a:effectLst/>
                <a:latin typeface="+mn-lt"/>
                <a:ea typeface="+mn-ea"/>
                <a:cs typeface="+mn-cs"/>
              </a:rPr>
              <a:t>The diagnosis involves recognizing a constellation of signs and symptoms associated with impaired occupational or social functioning, as no single symptom is pathognomonic of the disorder. </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9</a:t>
            </a:fld>
            <a:endParaRPr lang="en-US"/>
          </a:p>
        </p:txBody>
      </p:sp>
    </p:spTree>
    <p:extLst>
      <p:ext uri="{BB962C8B-B14F-4D97-AF65-F5344CB8AC3E}">
        <p14:creationId xmlns:p14="http://schemas.microsoft.com/office/powerpoint/2010/main" val="162310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4910E-F755-4986-82AA-E9530C6F14D1}" type="slidenum">
              <a:rPr lang="en-US" smtClean="0"/>
              <a:t>10</a:t>
            </a:fld>
            <a:endParaRPr lang="en-US"/>
          </a:p>
        </p:txBody>
      </p:sp>
    </p:spTree>
    <p:extLst>
      <p:ext uri="{BB962C8B-B14F-4D97-AF65-F5344CB8AC3E}">
        <p14:creationId xmlns:p14="http://schemas.microsoft.com/office/powerpoint/2010/main" val="223053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4910E-F755-4986-82AA-E9530C6F14D1}" type="slidenum">
              <a:rPr lang="en-US" smtClean="0"/>
              <a:t>11</a:t>
            </a:fld>
            <a:endParaRPr lang="en-US"/>
          </a:p>
        </p:txBody>
      </p:sp>
    </p:spTree>
    <p:extLst>
      <p:ext uri="{BB962C8B-B14F-4D97-AF65-F5344CB8AC3E}">
        <p14:creationId xmlns:p14="http://schemas.microsoft.com/office/powerpoint/2010/main" val="260755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break psychosis (late teens to late 20’s)</a:t>
            </a:r>
          </a:p>
          <a:p>
            <a:pPr lvl="1"/>
            <a:r>
              <a:rPr lang="en-US" dirty="0"/>
              <a:t>Opportunity to build initial relationship with mental health system</a:t>
            </a:r>
          </a:p>
          <a:p>
            <a:pPr lvl="1"/>
            <a:r>
              <a:rPr lang="en-US" dirty="0"/>
              <a:t>Often have family system in place</a:t>
            </a:r>
          </a:p>
          <a:p>
            <a:pPr lvl="1"/>
            <a:r>
              <a:rPr lang="en-US" dirty="0"/>
              <a:t>Best likelihood for longitudinal symptom recovery</a:t>
            </a:r>
          </a:p>
          <a:p>
            <a:pPr lvl="1"/>
            <a:r>
              <a:rPr lang="en-US" dirty="0"/>
              <a:t>First episode clinics</a:t>
            </a:r>
          </a:p>
          <a:p>
            <a:pPr lvl="1"/>
            <a:r>
              <a:rPr lang="en-US" dirty="0"/>
              <a:t>Family and patient teaching, anticipatory guidance</a:t>
            </a:r>
          </a:p>
          <a:p>
            <a:r>
              <a:rPr lang="en-US" dirty="0"/>
              <a:t>First decade</a:t>
            </a:r>
          </a:p>
          <a:p>
            <a:pPr lvl="1"/>
            <a:r>
              <a:rPr lang="en-US" dirty="0"/>
              <a:t>May still have family involvement</a:t>
            </a:r>
          </a:p>
          <a:p>
            <a:pPr lvl="1"/>
            <a:r>
              <a:rPr lang="en-US" dirty="0"/>
              <a:t>May have system level involvement</a:t>
            </a:r>
          </a:p>
          <a:p>
            <a:pPr lvl="1"/>
            <a:r>
              <a:rPr lang="en-US" dirty="0"/>
              <a:t>More likely to seek independence, balancing dependence</a:t>
            </a:r>
          </a:p>
          <a:p>
            <a:r>
              <a:rPr lang="en-US" dirty="0"/>
              <a:t>‘Middle Age’ (Mid 30’s-Late 50’s)</a:t>
            </a:r>
          </a:p>
          <a:p>
            <a:pPr lvl="1"/>
            <a:r>
              <a:rPr lang="en-US" dirty="0"/>
              <a:t>Family may be less present</a:t>
            </a:r>
          </a:p>
          <a:p>
            <a:pPr lvl="1"/>
            <a:r>
              <a:rPr lang="en-US" dirty="0"/>
              <a:t>May have DMH involvement</a:t>
            </a:r>
          </a:p>
          <a:p>
            <a:pPr lvl="1"/>
            <a:r>
              <a:rPr lang="en-US" dirty="0"/>
              <a:t>Depending on severity of illness, goals may be symptom reversal vs symptom control</a:t>
            </a:r>
          </a:p>
          <a:p>
            <a:r>
              <a:rPr lang="en-US" dirty="0"/>
              <a:t>Late Stages: (Late 50’s or early 60’s-onward)</a:t>
            </a:r>
          </a:p>
          <a:p>
            <a:pPr lvl="1"/>
            <a:r>
              <a:rPr lang="en-US" dirty="0"/>
              <a:t>Greater impairment, longer course of psychotic episodes, more vulnerable neural substrate</a:t>
            </a:r>
          </a:p>
          <a:p>
            <a:pPr lvl="1"/>
            <a:r>
              <a:rPr lang="en-US" dirty="0"/>
              <a:t>Higher risk of longer term care, dementia, poorer ADLs/IADLs</a:t>
            </a:r>
          </a:p>
          <a:p>
            <a:pPr lvl="1"/>
            <a:r>
              <a:rPr lang="en-US" dirty="0"/>
              <a:t>Depending on severity of illness, goals may be symptom reversal vs </a:t>
            </a:r>
            <a:r>
              <a:rPr lang="en-US" u="sng" dirty="0"/>
              <a:t>symptom control</a:t>
            </a:r>
          </a:p>
          <a:p>
            <a:endParaRPr lang="en-US" dirty="0"/>
          </a:p>
        </p:txBody>
      </p:sp>
      <p:sp>
        <p:nvSpPr>
          <p:cNvPr id="4" name="Slide Number Placeholder 3"/>
          <p:cNvSpPr>
            <a:spLocks noGrp="1"/>
          </p:cNvSpPr>
          <p:nvPr>
            <p:ph type="sldNum" sz="quarter" idx="5"/>
          </p:nvPr>
        </p:nvSpPr>
        <p:spPr/>
        <p:txBody>
          <a:bodyPr/>
          <a:lstStyle/>
          <a:p>
            <a:fld id="{77D4910E-F755-4986-82AA-E9530C6F14D1}" type="slidenum">
              <a:rPr lang="en-US" smtClean="0"/>
              <a:t>12</a:t>
            </a:fld>
            <a:endParaRPr lang="en-US"/>
          </a:p>
        </p:txBody>
      </p:sp>
    </p:spTree>
    <p:extLst>
      <p:ext uri="{BB962C8B-B14F-4D97-AF65-F5344CB8AC3E}">
        <p14:creationId xmlns:p14="http://schemas.microsoft.com/office/powerpoint/2010/main" val="3296655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469B-C031-31F5-EFA4-F135481C6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CA256E-B4B8-C6E2-23C4-87D557DB2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green and black logo&#10;&#10;AI-generated content may be incorrect.">
            <a:extLst>
              <a:ext uri="{FF2B5EF4-FFF2-40B4-BE49-F238E27FC236}">
                <a16:creationId xmlns:a16="http://schemas.microsoft.com/office/drawing/2014/main" id="{76E96D02-9745-80EE-1DAF-0C146AB1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Tree>
    <p:extLst>
      <p:ext uri="{BB962C8B-B14F-4D97-AF65-F5344CB8AC3E}">
        <p14:creationId xmlns:p14="http://schemas.microsoft.com/office/powerpoint/2010/main" val="41593620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846-95A7-2A4F-9818-B889AD59C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AA737-3674-A7FE-8475-D35CC1A72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67A50F-023C-672C-3801-D1020ED93EAB}"/>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7" name="Slide Number Placeholder 5">
            <a:extLst>
              <a:ext uri="{FF2B5EF4-FFF2-40B4-BE49-F238E27FC236}">
                <a16:creationId xmlns:a16="http://schemas.microsoft.com/office/drawing/2014/main" id="{83D3D0ED-C7AD-0EF6-9129-AE5B6451E54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9780297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52B4B-290E-EB17-A9A8-891FE01F18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F6F35-6D7C-5D05-6B6F-AFBD175C0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88B5330-880F-C38D-C880-FF493A8A52CF}"/>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D5A7B440-F217-094D-D104-B49C09201DB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28299207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651E-D80A-3516-F25C-ADB882A07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E2810-D1A1-A8D2-99D7-00A7692F8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green and black logo&#10;&#10;AI-generated content may be incorrect.">
            <a:extLst>
              <a:ext uri="{FF2B5EF4-FFF2-40B4-BE49-F238E27FC236}">
                <a16:creationId xmlns:a16="http://schemas.microsoft.com/office/drawing/2014/main" id="{211F218C-B46F-78D9-9194-DCBD4A24C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7CD10745-6F5E-7F27-F328-1A876946CCC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4" name="Slide Number Placeholder 5">
            <a:extLst>
              <a:ext uri="{FF2B5EF4-FFF2-40B4-BE49-F238E27FC236}">
                <a16:creationId xmlns:a16="http://schemas.microsoft.com/office/drawing/2014/main" id="{AEE6638E-38AE-5B31-4234-C17FC755F5B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9477691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6AB3-7A7B-C97F-B9FC-C917E36F6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8F7F24-7D80-71EA-4196-31FD5FDDD8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green and black logo&#10;&#10;AI-generated content may be incorrect.">
            <a:extLst>
              <a:ext uri="{FF2B5EF4-FFF2-40B4-BE49-F238E27FC236}">
                <a16:creationId xmlns:a16="http://schemas.microsoft.com/office/drawing/2014/main" id="{3EE22647-6629-E870-D7F4-7912F754C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E9FA578A-6A07-AB8E-FCD8-4D66DD40C6B9}"/>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3" name="Slide Number Placeholder 5">
            <a:extLst>
              <a:ext uri="{FF2B5EF4-FFF2-40B4-BE49-F238E27FC236}">
                <a16:creationId xmlns:a16="http://schemas.microsoft.com/office/drawing/2014/main" id="{C44E95C0-0B66-CB3D-D251-8859CD6EE1E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2881890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F5F8-A374-D2B2-80CF-E9DF7B6C6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88B8E-5561-C242-50C2-549C1EE9B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8FF61-072A-7413-2461-8FC12B6F2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green and black logo&#10;&#10;AI-generated content may be incorrect.">
            <a:extLst>
              <a:ext uri="{FF2B5EF4-FFF2-40B4-BE49-F238E27FC236}">
                <a16:creationId xmlns:a16="http://schemas.microsoft.com/office/drawing/2014/main" id="{9052649C-63FA-94C4-62B7-F882077C4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02DABBCC-C129-1ECD-0FCE-F28880F92AB4}"/>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4" name="Slide Number Placeholder 5">
            <a:extLst>
              <a:ext uri="{FF2B5EF4-FFF2-40B4-BE49-F238E27FC236}">
                <a16:creationId xmlns:a16="http://schemas.microsoft.com/office/drawing/2014/main" id="{D74B7650-BEA7-4E81-9D64-72A512E9EB1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41462712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8640-0CAB-33FB-1038-877CCD8710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61D50F-02A4-B245-9282-345065D11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F9FCE-C192-28C1-E324-162E1A376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FAA92-34E3-68AF-AE38-16E73DC00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CE3FC-F7CD-EB93-ACB6-B7D3CD646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green and black logo&#10;&#10;AI-generated content may be incorrect.">
            <a:extLst>
              <a:ext uri="{FF2B5EF4-FFF2-40B4-BE49-F238E27FC236}">
                <a16:creationId xmlns:a16="http://schemas.microsoft.com/office/drawing/2014/main" id="{DEAA2F8F-6036-D726-BE08-8BF105073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4" name="Date Placeholder 3">
            <a:extLst>
              <a:ext uri="{FF2B5EF4-FFF2-40B4-BE49-F238E27FC236}">
                <a16:creationId xmlns:a16="http://schemas.microsoft.com/office/drawing/2014/main" id="{2AA0A0EF-FE2B-98A3-3C5E-FF0987BA0E3B}"/>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5" name="Slide Number Placeholder 5">
            <a:extLst>
              <a:ext uri="{FF2B5EF4-FFF2-40B4-BE49-F238E27FC236}">
                <a16:creationId xmlns:a16="http://schemas.microsoft.com/office/drawing/2014/main" id="{AA94B5CA-ECB3-6A2F-C55F-D6C2D8C8262B}"/>
              </a:ext>
            </a:extLst>
          </p:cNvPr>
          <p:cNvSpPr>
            <a:spLocks noGrp="1"/>
          </p:cNvSpPr>
          <p:nvPr>
            <p:ph type="sldNum" sz="quarter" idx="11"/>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4097894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C50-91BD-0D24-FB2B-BB29C85CA1B0}"/>
              </a:ext>
            </a:extLst>
          </p:cNvPr>
          <p:cNvSpPr>
            <a:spLocks noGrp="1"/>
          </p:cNvSpPr>
          <p:nvPr>
            <p:ph type="title"/>
          </p:nvPr>
        </p:nvSpPr>
        <p:spPr/>
        <p:txBody>
          <a:bodyPr/>
          <a:lstStyle/>
          <a:p>
            <a:r>
              <a:rPr lang="en-US"/>
              <a:t>Click to edit Master title style</a:t>
            </a:r>
          </a:p>
        </p:txBody>
      </p:sp>
      <p:pic>
        <p:nvPicPr>
          <p:cNvPr id="6" name="Picture 5" descr="A green and black logo&#10;&#10;AI-generated content may be incorrect.">
            <a:extLst>
              <a:ext uri="{FF2B5EF4-FFF2-40B4-BE49-F238E27FC236}">
                <a16:creationId xmlns:a16="http://schemas.microsoft.com/office/drawing/2014/main" id="{64A7668B-4BCF-2147-2A31-6B74B022B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0" name="Date Placeholder 3">
            <a:extLst>
              <a:ext uri="{FF2B5EF4-FFF2-40B4-BE49-F238E27FC236}">
                <a16:creationId xmlns:a16="http://schemas.microsoft.com/office/drawing/2014/main" id="{9561230F-359A-6A4E-10B8-4CC6CA2129F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A31A2967-8DA7-8BF1-6600-15DB4E614174}"/>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3926357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green and black logo&#10;&#10;AI-generated content may be incorrect.">
            <a:extLst>
              <a:ext uri="{FF2B5EF4-FFF2-40B4-BE49-F238E27FC236}">
                <a16:creationId xmlns:a16="http://schemas.microsoft.com/office/drawing/2014/main" id="{AB7D1C91-2278-911B-8A4E-B7B60A380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9" name="Date Placeholder 3">
            <a:extLst>
              <a:ext uri="{FF2B5EF4-FFF2-40B4-BE49-F238E27FC236}">
                <a16:creationId xmlns:a16="http://schemas.microsoft.com/office/drawing/2014/main" id="{41CF2258-1319-776F-2C5A-0FD691EDC4AE}"/>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0" name="Slide Number Placeholder 5">
            <a:extLst>
              <a:ext uri="{FF2B5EF4-FFF2-40B4-BE49-F238E27FC236}">
                <a16:creationId xmlns:a16="http://schemas.microsoft.com/office/drawing/2014/main" id="{A10DAE93-3BC1-7F4A-4200-A06EDCF8BBCB}"/>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06320893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3AA-36BE-0170-5EEA-A944938D7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B83D4-182C-9BB5-748E-F3BF8FAC6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82BFD-866F-FD8F-974C-B71001299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E7597F97-3C55-DBFA-33EE-3CE0D0C9B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4D8B9CAC-1A79-A2EA-C320-570A9F76FEA2}"/>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3" name="Slide Number Placeholder 5">
            <a:extLst>
              <a:ext uri="{FF2B5EF4-FFF2-40B4-BE49-F238E27FC236}">
                <a16:creationId xmlns:a16="http://schemas.microsoft.com/office/drawing/2014/main" id="{BDBECCAB-A9F8-A12F-1B3F-9AE4EB1666F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4303139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91B1-6EE0-FABC-A185-A62686CA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3DDF5-BC9A-293F-FB98-C06D53823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CE6C6D-5E2C-2574-49D9-12E16CD94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BFB4EE82-F7DE-E026-57CE-D856DF8C6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6" name="Date Placeholder 3">
            <a:extLst>
              <a:ext uri="{FF2B5EF4-FFF2-40B4-BE49-F238E27FC236}">
                <a16:creationId xmlns:a16="http://schemas.microsoft.com/office/drawing/2014/main" id="{A894A750-192F-DFFE-48C8-E84ACD5D5A1D}"/>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1" name="Slide Number Placeholder 5">
            <a:extLst>
              <a:ext uri="{FF2B5EF4-FFF2-40B4-BE49-F238E27FC236}">
                <a16:creationId xmlns:a16="http://schemas.microsoft.com/office/drawing/2014/main" id="{BDC98E9E-EF4E-2F41-CE5E-931B2617DA2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28900393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101E-9236-E445-F6C0-A752CB58D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6F39A0-03B3-47CB-3DBA-A438C969A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941551-BC80-2878-803B-90534B794EBC}"/>
              </a:ext>
            </a:extLst>
          </p:cNvPr>
          <p:cNvSpPr/>
          <p:nvPr/>
        </p:nvSpPr>
        <p:spPr>
          <a:xfrm>
            <a:off x="0" y="6357887"/>
            <a:ext cx="12192000" cy="501649"/>
          </a:xfrm>
          <a:prstGeom prst="rect">
            <a:avLst/>
          </a:prstGeom>
          <a:solidFill>
            <a:srgbClr val="388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54180C07-D94C-1FC1-9EFB-4979F19004DD}"/>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4/9/2026</a:t>
            </a:fld>
            <a:endParaRPr lang="en-US" dirty="0">
              <a:solidFill>
                <a:schemeClr val="bg1"/>
              </a:solidFill>
            </a:endParaRPr>
          </a:p>
        </p:txBody>
      </p:sp>
      <p:sp>
        <p:nvSpPr>
          <p:cNvPr id="10" name="Slide Number Placeholder 5">
            <a:extLst>
              <a:ext uri="{FF2B5EF4-FFF2-40B4-BE49-F238E27FC236}">
                <a16:creationId xmlns:a16="http://schemas.microsoft.com/office/drawing/2014/main" id="{3EEABD98-B164-BA25-963D-489C4FEC179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
        <p:nvSpPr>
          <p:cNvPr id="11" name="TextBox 10">
            <a:extLst>
              <a:ext uri="{FF2B5EF4-FFF2-40B4-BE49-F238E27FC236}">
                <a16:creationId xmlns:a16="http://schemas.microsoft.com/office/drawing/2014/main" id="{E93E26B0-E977-EE55-464D-D1DC6DC8E55F}"/>
              </a:ext>
            </a:extLst>
          </p:cNvPr>
          <p:cNvSpPr txBox="1"/>
          <p:nvPr/>
        </p:nvSpPr>
        <p:spPr>
          <a:xfrm>
            <a:off x="3642966" y="6423719"/>
            <a:ext cx="4906067" cy="369332"/>
          </a:xfrm>
          <a:prstGeom prst="rect">
            <a:avLst/>
          </a:prstGeom>
          <a:noFill/>
        </p:spPr>
        <p:txBody>
          <a:bodyPr wrap="square">
            <a:spAutoFit/>
          </a:bodyPr>
          <a:lstStyle/>
          <a:p>
            <a:r>
              <a:rPr lang="en-US" baseline="0" dirty="0">
                <a:solidFill>
                  <a:schemeClr val="bg1"/>
                </a:solidFill>
              </a:rPr>
              <a:t>clarksonregional.com/bridges-to-mental-health</a:t>
            </a:r>
          </a:p>
        </p:txBody>
      </p:sp>
    </p:spTree>
    <p:extLst>
      <p:ext uri="{BB962C8B-B14F-4D97-AF65-F5344CB8AC3E}">
        <p14:creationId xmlns:p14="http://schemas.microsoft.com/office/powerpoint/2010/main" val="10457984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Bipolar Disorder and Psychosis</a:t>
            </a:r>
          </a:p>
        </p:txBody>
      </p:sp>
      <p:sp>
        <p:nvSpPr>
          <p:cNvPr id="5" name="Subtitle 4">
            <a:extLst>
              <a:ext uri="{FF2B5EF4-FFF2-40B4-BE49-F238E27FC236}">
                <a16:creationId xmlns:a16="http://schemas.microsoft.com/office/drawing/2014/main" id="{B726E077-7F87-25A4-2BFC-E572B606533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94998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0DA9-3140-5557-16D0-7C98B8A3DCF3}"/>
              </a:ext>
            </a:extLst>
          </p:cNvPr>
          <p:cNvSpPr>
            <a:spLocks noGrp="1"/>
          </p:cNvSpPr>
          <p:nvPr>
            <p:ph type="title"/>
          </p:nvPr>
        </p:nvSpPr>
        <p:spPr/>
        <p:txBody>
          <a:bodyPr/>
          <a:lstStyle/>
          <a:p>
            <a:r>
              <a:rPr lang="en-US" dirty="0"/>
              <a:t>Cognitive symptoms </a:t>
            </a:r>
          </a:p>
        </p:txBody>
      </p:sp>
      <p:sp>
        <p:nvSpPr>
          <p:cNvPr id="3" name="Content Placeholder 2">
            <a:extLst>
              <a:ext uri="{FF2B5EF4-FFF2-40B4-BE49-F238E27FC236}">
                <a16:creationId xmlns:a16="http://schemas.microsoft.com/office/drawing/2014/main" id="{9C9870C4-F084-F741-3273-C4C5B2F14D47}"/>
              </a:ext>
            </a:extLst>
          </p:cNvPr>
          <p:cNvSpPr>
            <a:spLocks noGrp="1"/>
          </p:cNvSpPr>
          <p:nvPr>
            <p:ph idx="1"/>
          </p:nvPr>
        </p:nvSpPr>
        <p:spPr/>
        <p:txBody>
          <a:bodyPr/>
          <a:lstStyle/>
          <a:p>
            <a:r>
              <a:rPr lang="en-US" dirty="0"/>
              <a:t>Cognitive performance is 1-2 SD below age matched controls</a:t>
            </a:r>
            <a:r>
              <a:rPr lang="en-US" baseline="30000" dirty="0"/>
              <a:t>1</a:t>
            </a:r>
          </a:p>
          <a:p>
            <a:r>
              <a:rPr lang="en-US" dirty="0"/>
              <a:t>Affective areas: attention, executive function, memory, processing speed, social cognition</a:t>
            </a:r>
            <a:r>
              <a:rPr lang="en-US" baseline="30000" dirty="0"/>
              <a:t>2</a:t>
            </a:r>
            <a:r>
              <a:rPr lang="en-US" dirty="0"/>
              <a:t> </a:t>
            </a:r>
          </a:p>
          <a:p>
            <a:r>
              <a:rPr lang="en-US" dirty="0"/>
              <a:t>Cognitive decline is nearly universal, present before the onset of psychosis, and worsens during the illness </a:t>
            </a:r>
            <a:r>
              <a:rPr lang="en-US" baseline="30000" dirty="0"/>
              <a:t>3, 4, 5</a:t>
            </a:r>
          </a:p>
          <a:p>
            <a:r>
              <a:rPr lang="en-US" dirty="0"/>
              <a:t>Cognitive impairment is specific to schizophrenia; not seen in bipolar disorder or depression </a:t>
            </a:r>
            <a:r>
              <a:rPr lang="en-US" baseline="30000" dirty="0"/>
              <a:t>4, 5, 6 </a:t>
            </a:r>
          </a:p>
        </p:txBody>
      </p:sp>
      <p:sp>
        <p:nvSpPr>
          <p:cNvPr id="5" name="TextBox 4">
            <a:extLst>
              <a:ext uri="{FF2B5EF4-FFF2-40B4-BE49-F238E27FC236}">
                <a16:creationId xmlns:a16="http://schemas.microsoft.com/office/drawing/2014/main" id="{398F095F-0A94-F600-9069-DC0BF8FBE38B}"/>
              </a:ext>
            </a:extLst>
          </p:cNvPr>
          <p:cNvSpPr txBox="1"/>
          <p:nvPr/>
        </p:nvSpPr>
        <p:spPr>
          <a:xfrm>
            <a:off x="285750" y="5665569"/>
            <a:ext cx="12020550" cy="646331"/>
          </a:xfrm>
          <a:prstGeom prst="rect">
            <a:avLst/>
          </a:prstGeom>
          <a:noFill/>
        </p:spPr>
        <p:txBody>
          <a:bodyPr wrap="square">
            <a:spAutoFit/>
          </a:bodyPr>
          <a:lstStyle/>
          <a:p>
            <a:r>
              <a:rPr lang="en-US" dirty="0"/>
              <a:t>1. Keefe et al, </a:t>
            </a:r>
            <a:r>
              <a:rPr lang="en-US" dirty="0" err="1"/>
              <a:t>Schizophr</a:t>
            </a:r>
            <a:r>
              <a:rPr lang="en-US" dirty="0"/>
              <a:t> Bull 2007. 2. </a:t>
            </a:r>
            <a:r>
              <a:rPr lang="en-US" dirty="0" err="1"/>
              <a:t>Nuechterlein</a:t>
            </a:r>
            <a:r>
              <a:rPr lang="en-US" dirty="0"/>
              <a:t> et al, </a:t>
            </a:r>
            <a:r>
              <a:rPr lang="en-US" dirty="0" err="1"/>
              <a:t>Schizophr</a:t>
            </a:r>
            <a:r>
              <a:rPr lang="en-US" dirty="0"/>
              <a:t> Res 2004. Kahn et al, JAMA Psych 2013. 4. </a:t>
            </a:r>
            <a:r>
              <a:rPr lang="en-US" dirty="0" err="1"/>
              <a:t>Mollon</a:t>
            </a:r>
            <a:r>
              <a:rPr lang="en-US" dirty="0"/>
              <a:t> et al, JAMA Psychiatry 2018. 5. Zanelli et al, Am J Psychiatry 2019. 6. Meier et al, Am J Psychiatry 2014</a:t>
            </a:r>
          </a:p>
        </p:txBody>
      </p:sp>
    </p:spTree>
    <p:extLst>
      <p:ext uri="{BB962C8B-B14F-4D97-AF65-F5344CB8AC3E}">
        <p14:creationId xmlns:p14="http://schemas.microsoft.com/office/powerpoint/2010/main" val="174886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DAF3-994E-DCBB-E236-EC1F0CE292BB}"/>
              </a:ext>
            </a:extLst>
          </p:cNvPr>
          <p:cNvSpPr>
            <a:spLocks noGrp="1"/>
          </p:cNvSpPr>
          <p:nvPr>
            <p:ph type="title"/>
          </p:nvPr>
        </p:nvSpPr>
        <p:spPr>
          <a:xfrm>
            <a:off x="223345" y="554311"/>
            <a:ext cx="7848600" cy="1325563"/>
          </a:xfrm>
        </p:spPr>
        <p:txBody>
          <a:bodyPr>
            <a:normAutofit fontScale="90000"/>
          </a:bodyPr>
          <a:lstStyle/>
          <a:p>
            <a:r>
              <a:rPr lang="en-US" dirty="0"/>
              <a:t>Course of Cognitive Development from Infancy to Early Adulthood </a:t>
            </a:r>
            <a:br>
              <a:rPr lang="en-US" dirty="0"/>
            </a:br>
            <a:r>
              <a:rPr lang="en-US" dirty="0"/>
              <a:t>in the Psychosis Spectrum  </a:t>
            </a:r>
          </a:p>
        </p:txBody>
      </p:sp>
      <p:sp>
        <p:nvSpPr>
          <p:cNvPr id="3" name="Content Placeholder 2">
            <a:extLst>
              <a:ext uri="{FF2B5EF4-FFF2-40B4-BE49-F238E27FC236}">
                <a16:creationId xmlns:a16="http://schemas.microsoft.com/office/drawing/2014/main" id="{73012DE4-33B9-5C34-753E-B3BEE27E2E98}"/>
              </a:ext>
            </a:extLst>
          </p:cNvPr>
          <p:cNvSpPr>
            <a:spLocks noGrp="1"/>
          </p:cNvSpPr>
          <p:nvPr>
            <p:ph idx="1"/>
          </p:nvPr>
        </p:nvSpPr>
        <p:spPr>
          <a:xfrm>
            <a:off x="223345" y="2240778"/>
            <a:ext cx="5121166" cy="4351338"/>
          </a:xfrm>
        </p:spPr>
        <p:txBody>
          <a:bodyPr/>
          <a:lstStyle/>
          <a:p>
            <a:r>
              <a:rPr lang="en-US" dirty="0"/>
              <a:t>Kraepelin: Dementia Praecox</a:t>
            </a:r>
          </a:p>
          <a:p>
            <a:r>
              <a:rPr lang="en-US" dirty="0"/>
              <a:t>Early and Progressive deterioration</a:t>
            </a:r>
          </a:p>
          <a:p>
            <a:r>
              <a:rPr lang="en-US" dirty="0"/>
              <a:t>Each episode leads to further deterioration</a:t>
            </a:r>
          </a:p>
          <a:p>
            <a:r>
              <a:rPr lang="en-US" dirty="0"/>
              <a:t>Compare to bipolar disorder, which has full inter-episode recovery of function </a:t>
            </a:r>
          </a:p>
        </p:txBody>
      </p:sp>
      <p:pic>
        <p:nvPicPr>
          <p:cNvPr id="5" name="Picture 4" descr="A graph of different colored lines&#10;&#10;Description automatically generated">
            <a:extLst>
              <a:ext uri="{FF2B5EF4-FFF2-40B4-BE49-F238E27FC236}">
                <a16:creationId xmlns:a16="http://schemas.microsoft.com/office/drawing/2014/main" id="{BE0D0285-38AF-0225-8328-A6F2B0704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154" y="2240778"/>
            <a:ext cx="6247573" cy="3689931"/>
          </a:xfrm>
          <a:prstGeom prst="rect">
            <a:avLst/>
          </a:prstGeom>
        </p:spPr>
      </p:pic>
      <p:sp>
        <p:nvSpPr>
          <p:cNvPr id="7" name="TextBox 6">
            <a:extLst>
              <a:ext uri="{FF2B5EF4-FFF2-40B4-BE49-F238E27FC236}">
                <a16:creationId xmlns:a16="http://schemas.microsoft.com/office/drawing/2014/main" id="{3D99DF1A-12C2-02DF-3070-D9A791D1DE9A}"/>
              </a:ext>
            </a:extLst>
          </p:cNvPr>
          <p:cNvSpPr txBox="1"/>
          <p:nvPr/>
        </p:nvSpPr>
        <p:spPr>
          <a:xfrm>
            <a:off x="7370172" y="6019437"/>
            <a:ext cx="6093372" cy="369332"/>
          </a:xfrm>
          <a:prstGeom prst="rect">
            <a:avLst/>
          </a:prstGeom>
          <a:noFill/>
        </p:spPr>
        <p:txBody>
          <a:bodyPr wrap="square">
            <a:spAutoFit/>
          </a:bodyPr>
          <a:lstStyle/>
          <a:p>
            <a:r>
              <a:rPr lang="fr-FR" dirty="0" err="1"/>
              <a:t>Mollon</a:t>
            </a:r>
            <a:r>
              <a:rPr lang="fr-FR" dirty="0"/>
              <a:t> et al, JAMA </a:t>
            </a:r>
            <a:r>
              <a:rPr lang="fr-FR" dirty="0" err="1"/>
              <a:t>Psychiatry</a:t>
            </a:r>
            <a:r>
              <a:rPr lang="fr-FR" dirty="0"/>
              <a:t> 2018;270 -279. </a:t>
            </a:r>
            <a:endParaRPr lang="en-US" dirty="0"/>
          </a:p>
        </p:txBody>
      </p:sp>
    </p:spTree>
    <p:extLst>
      <p:ext uri="{BB962C8B-B14F-4D97-AF65-F5344CB8AC3E}">
        <p14:creationId xmlns:p14="http://schemas.microsoft.com/office/powerpoint/2010/main" val="25744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E59F-E76E-652A-521C-5AE822D2EC32}"/>
              </a:ext>
            </a:extLst>
          </p:cNvPr>
          <p:cNvSpPr>
            <a:spLocks noGrp="1"/>
          </p:cNvSpPr>
          <p:nvPr>
            <p:ph type="title"/>
          </p:nvPr>
        </p:nvSpPr>
        <p:spPr/>
        <p:txBody>
          <a:bodyPr/>
          <a:lstStyle/>
          <a:p>
            <a:r>
              <a:rPr lang="en-US" dirty="0"/>
              <a:t>Stages of illness </a:t>
            </a:r>
          </a:p>
        </p:txBody>
      </p:sp>
      <p:pic>
        <p:nvPicPr>
          <p:cNvPr id="5" name="Content Placeholder 4" descr="A diagram of a normal distribution&#10;&#10;Description automatically generated">
            <a:extLst>
              <a:ext uri="{FF2B5EF4-FFF2-40B4-BE49-F238E27FC236}">
                <a16:creationId xmlns:a16="http://schemas.microsoft.com/office/drawing/2014/main" id="{ADE556D2-4606-519E-909F-53A275B95C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2671" y="1563688"/>
            <a:ext cx="6957815" cy="4156010"/>
          </a:xfrm>
        </p:spPr>
      </p:pic>
      <p:sp>
        <p:nvSpPr>
          <p:cNvPr id="7" name="TextBox 6">
            <a:extLst>
              <a:ext uri="{FF2B5EF4-FFF2-40B4-BE49-F238E27FC236}">
                <a16:creationId xmlns:a16="http://schemas.microsoft.com/office/drawing/2014/main" id="{363F63D8-61DD-6D05-980C-F1BC27417B51}"/>
              </a:ext>
            </a:extLst>
          </p:cNvPr>
          <p:cNvSpPr txBox="1"/>
          <p:nvPr/>
        </p:nvSpPr>
        <p:spPr>
          <a:xfrm>
            <a:off x="7351294" y="5991077"/>
            <a:ext cx="5764669" cy="369332"/>
          </a:xfrm>
          <a:prstGeom prst="rect">
            <a:avLst/>
          </a:prstGeom>
          <a:noFill/>
        </p:spPr>
        <p:txBody>
          <a:bodyPr wrap="square">
            <a:spAutoFit/>
          </a:bodyPr>
          <a:lstStyle/>
          <a:p>
            <a:r>
              <a:rPr lang="en-US" dirty="0"/>
              <a:t>Based on </a:t>
            </a:r>
            <a:r>
              <a:rPr lang="en-US" dirty="0" err="1"/>
              <a:t>Häfner</a:t>
            </a:r>
            <a:r>
              <a:rPr lang="en-US" dirty="0"/>
              <a:t>, ABC </a:t>
            </a:r>
            <a:r>
              <a:rPr lang="en-US" dirty="0" err="1"/>
              <a:t>Schizophrenie</a:t>
            </a:r>
            <a:r>
              <a:rPr lang="en-US" dirty="0"/>
              <a:t> </a:t>
            </a:r>
            <a:r>
              <a:rPr lang="en-US" dirty="0" err="1"/>
              <a:t>studie</a:t>
            </a:r>
            <a:endParaRPr lang="en-US" dirty="0"/>
          </a:p>
        </p:txBody>
      </p:sp>
    </p:spTree>
    <p:extLst>
      <p:ext uri="{BB962C8B-B14F-4D97-AF65-F5344CB8AC3E}">
        <p14:creationId xmlns:p14="http://schemas.microsoft.com/office/powerpoint/2010/main" val="427540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8E04-1FE4-C873-7B67-61CA72B10C69}"/>
              </a:ext>
            </a:extLst>
          </p:cNvPr>
          <p:cNvSpPr>
            <a:spLocks noGrp="1"/>
          </p:cNvSpPr>
          <p:nvPr>
            <p:ph type="title"/>
          </p:nvPr>
        </p:nvSpPr>
        <p:spPr/>
        <p:txBody>
          <a:bodyPr/>
          <a:lstStyle/>
          <a:p>
            <a:r>
              <a:rPr lang="en-US" dirty="0"/>
              <a:t>Medication Non-adherence</a:t>
            </a:r>
          </a:p>
        </p:txBody>
      </p:sp>
      <p:sp>
        <p:nvSpPr>
          <p:cNvPr id="3" name="Content Placeholder 2">
            <a:extLst>
              <a:ext uri="{FF2B5EF4-FFF2-40B4-BE49-F238E27FC236}">
                <a16:creationId xmlns:a16="http://schemas.microsoft.com/office/drawing/2014/main" id="{5DD20546-036B-4E66-33C2-809D6BDDDA0B}"/>
              </a:ext>
            </a:extLst>
          </p:cNvPr>
          <p:cNvSpPr>
            <a:spLocks noGrp="1"/>
          </p:cNvSpPr>
          <p:nvPr>
            <p:ph idx="1"/>
          </p:nvPr>
        </p:nvSpPr>
        <p:spPr>
          <a:xfrm>
            <a:off x="838200" y="1825625"/>
            <a:ext cx="5683786" cy="4351338"/>
          </a:xfrm>
        </p:spPr>
        <p:txBody>
          <a:bodyPr/>
          <a:lstStyle/>
          <a:p>
            <a:r>
              <a:rPr lang="en-US" dirty="0"/>
              <a:t>Between 50 -75% patients with schizophrenia exhibit full or partial non-adherence to pharmacological treatment (</a:t>
            </a:r>
            <a:r>
              <a:rPr lang="en-US" dirty="0" err="1"/>
              <a:t>Rummel</a:t>
            </a:r>
            <a:r>
              <a:rPr lang="en-US" dirty="0"/>
              <a:t>-Kluge, 2008)</a:t>
            </a:r>
          </a:p>
          <a:p>
            <a:r>
              <a:rPr lang="en-US" dirty="0"/>
              <a:t>Keith and Kane, 2003</a:t>
            </a:r>
          </a:p>
          <a:p>
            <a:pPr lvl="1"/>
            <a:r>
              <a:rPr lang="en-US" dirty="0"/>
              <a:t>Within 7-10 days of medication initiation, 25% are noncompliant</a:t>
            </a:r>
          </a:p>
          <a:p>
            <a:pPr lvl="1"/>
            <a:r>
              <a:rPr lang="en-US" dirty="0"/>
              <a:t>50% are off medication after 1 year</a:t>
            </a:r>
          </a:p>
          <a:p>
            <a:pPr lvl="1"/>
            <a:r>
              <a:rPr lang="en-US" dirty="0"/>
              <a:t>Up to 75% after 2 years </a:t>
            </a:r>
          </a:p>
        </p:txBody>
      </p:sp>
      <p:pic>
        <p:nvPicPr>
          <p:cNvPr id="4" name="Content Placeholder 4" descr="A person walking towards a glass door&#10;&#10;Description automatically generated">
            <a:extLst>
              <a:ext uri="{FF2B5EF4-FFF2-40B4-BE49-F238E27FC236}">
                <a16:creationId xmlns:a16="http://schemas.microsoft.com/office/drawing/2014/main" id="{22D9C9BD-2A94-7873-4E8F-4F912463B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724" y="1433364"/>
            <a:ext cx="2973055" cy="4579463"/>
          </a:xfrm>
          <a:prstGeom prst="rect">
            <a:avLst/>
          </a:prstGeom>
        </p:spPr>
      </p:pic>
    </p:spTree>
    <p:extLst>
      <p:ext uri="{BB962C8B-B14F-4D97-AF65-F5344CB8AC3E}">
        <p14:creationId xmlns:p14="http://schemas.microsoft.com/office/powerpoint/2010/main" val="305413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2B48-41A7-2AB2-B55E-B749F641FE7E}"/>
              </a:ext>
            </a:extLst>
          </p:cNvPr>
          <p:cNvSpPr>
            <a:spLocks noGrp="1"/>
          </p:cNvSpPr>
          <p:nvPr>
            <p:ph type="title"/>
          </p:nvPr>
        </p:nvSpPr>
        <p:spPr/>
        <p:txBody>
          <a:bodyPr/>
          <a:lstStyle/>
          <a:p>
            <a:r>
              <a:rPr lang="en-US" dirty="0"/>
              <a:t>Psychotic Disorders spectrum</a:t>
            </a:r>
          </a:p>
        </p:txBody>
      </p:sp>
      <p:graphicFrame>
        <p:nvGraphicFramePr>
          <p:cNvPr id="4" name="Content Placeholder 3">
            <a:extLst>
              <a:ext uri="{FF2B5EF4-FFF2-40B4-BE49-F238E27FC236}">
                <a16:creationId xmlns:a16="http://schemas.microsoft.com/office/drawing/2014/main" id="{2F721812-05AC-2638-73A6-CD8F648E888D}"/>
              </a:ext>
            </a:extLst>
          </p:cNvPr>
          <p:cNvGraphicFramePr>
            <a:graphicFrameLocks noGrp="1"/>
          </p:cNvGraphicFramePr>
          <p:nvPr>
            <p:ph idx="1"/>
            <p:extLst>
              <p:ext uri="{D42A27DB-BD31-4B8C-83A1-F6EECF244321}">
                <p14:modId xmlns:p14="http://schemas.microsoft.com/office/powerpoint/2010/main" val="273203894"/>
              </p:ext>
            </p:extLst>
          </p:nvPr>
        </p:nvGraphicFramePr>
        <p:xfrm>
          <a:off x="544286" y="1850572"/>
          <a:ext cx="11052982" cy="4104179"/>
        </p:xfrm>
        <a:graphic>
          <a:graphicData uri="http://schemas.openxmlformats.org/drawingml/2006/table">
            <a:tbl>
              <a:tblPr>
                <a:tableStyleId>{5940675A-B579-460E-94D1-54222C63F5DA}</a:tableStyleId>
              </a:tblPr>
              <a:tblGrid>
                <a:gridCol w="3738956">
                  <a:extLst>
                    <a:ext uri="{9D8B030D-6E8A-4147-A177-3AD203B41FA5}">
                      <a16:colId xmlns:a16="http://schemas.microsoft.com/office/drawing/2014/main" val="3022514085"/>
                    </a:ext>
                  </a:extLst>
                </a:gridCol>
                <a:gridCol w="2454442">
                  <a:extLst>
                    <a:ext uri="{9D8B030D-6E8A-4147-A177-3AD203B41FA5}">
                      <a16:colId xmlns:a16="http://schemas.microsoft.com/office/drawing/2014/main" val="3054168648"/>
                    </a:ext>
                  </a:extLst>
                </a:gridCol>
                <a:gridCol w="4859584">
                  <a:extLst>
                    <a:ext uri="{9D8B030D-6E8A-4147-A177-3AD203B41FA5}">
                      <a16:colId xmlns:a16="http://schemas.microsoft.com/office/drawing/2014/main" val="751492438"/>
                    </a:ext>
                  </a:extLst>
                </a:gridCol>
              </a:tblGrid>
              <a:tr h="646412">
                <a:tc>
                  <a:txBody>
                    <a:bodyPr/>
                    <a:lstStyle/>
                    <a:p>
                      <a:pPr>
                        <a:buNone/>
                      </a:pPr>
                      <a:r>
                        <a:rPr lang="en-US" sz="2400" b="1" dirty="0">
                          <a:solidFill>
                            <a:sysClr val="windowText" lastClr="000000"/>
                          </a:solidFill>
                          <a:effectLst/>
                        </a:rPr>
                        <a:t>Disorder</a:t>
                      </a:r>
                      <a:endParaRPr lang="en-US" sz="2400" dirty="0">
                        <a:solidFill>
                          <a:sysClr val="windowText" lastClr="000000"/>
                        </a:solidFill>
                        <a:effectLst/>
                      </a:endParaRPr>
                    </a:p>
                  </a:txBody>
                  <a:tcPr marL="31901" marR="31901" marT="31901" marB="31901"/>
                </a:tc>
                <a:tc>
                  <a:txBody>
                    <a:bodyPr/>
                    <a:lstStyle/>
                    <a:p>
                      <a:pPr>
                        <a:buNone/>
                      </a:pPr>
                      <a:r>
                        <a:rPr lang="en-US" sz="2400" b="1">
                          <a:solidFill>
                            <a:sysClr val="windowText" lastClr="000000"/>
                          </a:solidFill>
                          <a:effectLst/>
                        </a:rPr>
                        <a:t>Duration</a:t>
                      </a:r>
                      <a:endParaRPr lang="en-US" sz="2400">
                        <a:solidFill>
                          <a:sysClr val="windowText" lastClr="000000"/>
                        </a:solidFill>
                        <a:effectLst/>
                      </a:endParaRPr>
                    </a:p>
                  </a:txBody>
                  <a:tcPr marL="31901" marR="31901" marT="31901" marB="31901"/>
                </a:tc>
                <a:tc>
                  <a:txBody>
                    <a:bodyPr/>
                    <a:lstStyle/>
                    <a:p>
                      <a:pPr>
                        <a:buNone/>
                      </a:pPr>
                      <a:r>
                        <a:rPr lang="en-US" sz="2400" b="1" dirty="0">
                          <a:solidFill>
                            <a:sysClr val="windowText" lastClr="000000"/>
                          </a:solidFill>
                          <a:effectLst/>
                        </a:rPr>
                        <a:t>Key Features</a:t>
                      </a:r>
                      <a:endParaRPr lang="en-US" sz="2400" dirty="0">
                        <a:solidFill>
                          <a:sysClr val="windowText" lastClr="000000"/>
                        </a:solidFill>
                        <a:effectLst/>
                      </a:endParaRPr>
                    </a:p>
                  </a:txBody>
                  <a:tcPr marL="31901" marR="31901" marT="31901" marB="31901"/>
                </a:tc>
                <a:extLst>
                  <a:ext uri="{0D108BD9-81ED-4DB2-BD59-A6C34878D82A}">
                    <a16:rowId xmlns:a16="http://schemas.microsoft.com/office/drawing/2014/main" val="1248893432"/>
                  </a:ext>
                </a:extLst>
              </a:tr>
              <a:tr h="510588">
                <a:tc>
                  <a:txBody>
                    <a:bodyPr/>
                    <a:lstStyle/>
                    <a:p>
                      <a:pPr>
                        <a:buNone/>
                      </a:pPr>
                      <a:r>
                        <a:rPr lang="en-US" sz="1800" b="1" dirty="0">
                          <a:solidFill>
                            <a:srgbClr val="000000"/>
                          </a:solidFill>
                          <a:effectLst/>
                        </a:rPr>
                        <a:t>Brief Psychotic Disorder</a:t>
                      </a:r>
                      <a:endParaRPr lang="en-US" sz="1800" b="1" dirty="0">
                        <a:effectLst/>
                      </a:endParaRPr>
                    </a:p>
                  </a:txBody>
                  <a:tcPr marL="31901" marR="31901" marT="31901" marB="31901"/>
                </a:tc>
                <a:tc>
                  <a:txBody>
                    <a:bodyPr/>
                    <a:lstStyle/>
                    <a:p>
                      <a:pPr>
                        <a:buNone/>
                      </a:pPr>
                      <a:r>
                        <a:rPr lang="en-US" sz="1800">
                          <a:solidFill>
                            <a:srgbClr val="000000"/>
                          </a:solidFill>
                          <a:effectLst/>
                        </a:rPr>
                        <a:t>1 month</a:t>
                      </a:r>
                      <a:endParaRPr lang="en-US" sz="1800">
                        <a:effectLst/>
                      </a:endParaRPr>
                    </a:p>
                  </a:txBody>
                  <a:tcPr marL="31901" marR="31901" marT="31901" marB="31901"/>
                </a:tc>
                <a:tc>
                  <a:txBody>
                    <a:bodyPr/>
                    <a:lstStyle/>
                    <a:p>
                      <a:pPr>
                        <a:buNone/>
                      </a:pPr>
                      <a:r>
                        <a:rPr lang="en-US" sz="1800" dirty="0">
                          <a:solidFill>
                            <a:srgbClr val="000000"/>
                          </a:solidFill>
                          <a:effectLst/>
                        </a:rPr>
                        <a:t>Full recovery expected</a:t>
                      </a:r>
                      <a:endParaRPr lang="en-US" sz="1800" dirty="0">
                        <a:effectLst/>
                      </a:endParaRPr>
                    </a:p>
                  </a:txBody>
                  <a:tcPr marL="31901" marR="31901" marT="31901" marB="31901"/>
                </a:tc>
                <a:extLst>
                  <a:ext uri="{0D108BD9-81ED-4DB2-BD59-A6C34878D82A}">
                    <a16:rowId xmlns:a16="http://schemas.microsoft.com/office/drawing/2014/main" val="2713491586"/>
                  </a:ext>
                </a:extLst>
              </a:tr>
              <a:tr h="510588">
                <a:tc>
                  <a:txBody>
                    <a:bodyPr/>
                    <a:lstStyle/>
                    <a:p>
                      <a:pPr>
                        <a:buNone/>
                      </a:pPr>
                      <a:r>
                        <a:rPr lang="en-US" sz="1800" b="1">
                          <a:solidFill>
                            <a:srgbClr val="000000"/>
                          </a:solidFill>
                          <a:effectLst/>
                        </a:rPr>
                        <a:t>Schizophreniform Disorder</a:t>
                      </a:r>
                      <a:endParaRPr lang="en-US" sz="1800" b="1">
                        <a:effectLst/>
                      </a:endParaRPr>
                    </a:p>
                  </a:txBody>
                  <a:tcPr marL="31901" marR="31901" marT="31901" marB="31901"/>
                </a:tc>
                <a:tc>
                  <a:txBody>
                    <a:bodyPr/>
                    <a:lstStyle/>
                    <a:p>
                      <a:pPr>
                        <a:buNone/>
                      </a:pPr>
                      <a:r>
                        <a:rPr lang="en-US" sz="1800">
                          <a:solidFill>
                            <a:srgbClr val="000000"/>
                          </a:solidFill>
                          <a:effectLst/>
                        </a:rPr>
                        <a:t>1-6 months</a:t>
                      </a:r>
                      <a:endParaRPr lang="en-US" sz="1800">
                        <a:effectLst/>
                      </a:endParaRPr>
                    </a:p>
                  </a:txBody>
                  <a:tcPr marL="31901" marR="31901" marT="31901" marB="31901"/>
                </a:tc>
                <a:tc>
                  <a:txBody>
                    <a:bodyPr/>
                    <a:lstStyle/>
                    <a:p>
                      <a:pPr>
                        <a:buNone/>
                      </a:pPr>
                      <a:r>
                        <a:rPr lang="en-US" sz="1800" dirty="0">
                          <a:solidFill>
                            <a:srgbClr val="000000"/>
                          </a:solidFill>
                          <a:effectLst/>
                        </a:rPr>
                        <a:t>May progress to schizophrenia</a:t>
                      </a:r>
                      <a:endParaRPr lang="en-US" sz="1800" dirty="0">
                        <a:effectLst/>
                      </a:endParaRPr>
                    </a:p>
                  </a:txBody>
                  <a:tcPr marL="31901" marR="31901" marT="31901" marB="31901"/>
                </a:tc>
                <a:extLst>
                  <a:ext uri="{0D108BD9-81ED-4DB2-BD59-A6C34878D82A}">
                    <a16:rowId xmlns:a16="http://schemas.microsoft.com/office/drawing/2014/main" val="531943162"/>
                  </a:ext>
                </a:extLst>
              </a:tr>
              <a:tr h="510588">
                <a:tc>
                  <a:txBody>
                    <a:bodyPr/>
                    <a:lstStyle/>
                    <a:p>
                      <a:pPr>
                        <a:buNone/>
                      </a:pPr>
                      <a:r>
                        <a:rPr lang="en-US" sz="1800" b="1">
                          <a:solidFill>
                            <a:srgbClr val="000000"/>
                          </a:solidFill>
                          <a:effectLst/>
                        </a:rPr>
                        <a:t>Schizophrenia</a:t>
                      </a:r>
                      <a:endParaRPr lang="en-US" sz="1800" b="1">
                        <a:effectLst/>
                      </a:endParaRPr>
                    </a:p>
                  </a:txBody>
                  <a:tcPr marL="31901" marR="31901" marT="31901" marB="31901"/>
                </a:tc>
                <a:tc>
                  <a:txBody>
                    <a:bodyPr/>
                    <a:lstStyle/>
                    <a:p>
                      <a:pPr>
                        <a:buNone/>
                      </a:pPr>
                      <a:r>
                        <a:rPr lang="en-US" sz="1800">
                          <a:solidFill>
                            <a:srgbClr val="000000"/>
                          </a:solidFill>
                          <a:effectLst/>
                        </a:rPr>
                        <a:t>≥6 months</a:t>
                      </a:r>
                      <a:endParaRPr lang="en-US" sz="1800">
                        <a:effectLst/>
                      </a:endParaRPr>
                    </a:p>
                  </a:txBody>
                  <a:tcPr marL="31901" marR="31901" marT="31901" marB="31901"/>
                </a:tc>
                <a:tc>
                  <a:txBody>
                    <a:bodyPr/>
                    <a:lstStyle/>
                    <a:p>
                      <a:pPr>
                        <a:buNone/>
                      </a:pPr>
                      <a:r>
                        <a:rPr lang="en-US" sz="1800">
                          <a:solidFill>
                            <a:srgbClr val="000000"/>
                          </a:solidFill>
                          <a:effectLst/>
                        </a:rPr>
                        <a:t>Chronic course, functional decline</a:t>
                      </a:r>
                      <a:endParaRPr lang="en-US" sz="1800">
                        <a:effectLst/>
                      </a:endParaRPr>
                    </a:p>
                  </a:txBody>
                  <a:tcPr marL="31901" marR="31901" marT="31901" marB="31901"/>
                </a:tc>
                <a:extLst>
                  <a:ext uri="{0D108BD9-81ED-4DB2-BD59-A6C34878D82A}">
                    <a16:rowId xmlns:a16="http://schemas.microsoft.com/office/drawing/2014/main" val="3297229656"/>
                  </a:ext>
                </a:extLst>
              </a:tr>
              <a:tr h="734750">
                <a:tc>
                  <a:txBody>
                    <a:bodyPr/>
                    <a:lstStyle/>
                    <a:p>
                      <a:pPr>
                        <a:buNone/>
                      </a:pPr>
                      <a:r>
                        <a:rPr lang="en-US" sz="1800" b="1" dirty="0">
                          <a:solidFill>
                            <a:srgbClr val="000000"/>
                          </a:solidFill>
                          <a:effectLst/>
                        </a:rPr>
                        <a:t>Schizoaffective Disorder</a:t>
                      </a:r>
                      <a:endParaRPr lang="en-US" sz="1800" b="1" dirty="0">
                        <a:effectLst/>
                      </a:endParaRPr>
                    </a:p>
                  </a:txBody>
                  <a:tcPr marL="31901" marR="31901" marT="31901" marB="31901"/>
                </a:tc>
                <a:tc>
                  <a:txBody>
                    <a:bodyPr/>
                    <a:lstStyle/>
                    <a:p>
                      <a:pPr>
                        <a:buNone/>
                      </a:pPr>
                      <a:r>
                        <a:rPr lang="en-US" sz="1800">
                          <a:solidFill>
                            <a:srgbClr val="000000"/>
                          </a:solidFill>
                          <a:effectLst/>
                        </a:rPr>
                        <a:t>Variable</a:t>
                      </a:r>
                      <a:endParaRPr lang="en-US" sz="1800">
                        <a:effectLst/>
                      </a:endParaRPr>
                    </a:p>
                  </a:txBody>
                  <a:tcPr marL="31901" marR="31901" marT="31901" marB="31901"/>
                </a:tc>
                <a:tc>
                  <a:txBody>
                    <a:bodyPr/>
                    <a:lstStyle/>
                    <a:p>
                      <a:pPr>
                        <a:buNone/>
                      </a:pPr>
                      <a:r>
                        <a:rPr lang="en-US" sz="1800" dirty="0">
                          <a:solidFill>
                            <a:srgbClr val="000000"/>
                          </a:solidFill>
                          <a:effectLst/>
                        </a:rPr>
                        <a:t>Psychosis + mood episodes (concurrent or independent)</a:t>
                      </a:r>
                      <a:endParaRPr lang="en-US" sz="1800" dirty="0">
                        <a:effectLst/>
                      </a:endParaRPr>
                    </a:p>
                  </a:txBody>
                  <a:tcPr marL="31901" marR="31901" marT="31901" marB="31901"/>
                </a:tc>
                <a:extLst>
                  <a:ext uri="{0D108BD9-81ED-4DB2-BD59-A6C34878D82A}">
                    <a16:rowId xmlns:a16="http://schemas.microsoft.com/office/drawing/2014/main" val="1268895415"/>
                  </a:ext>
                </a:extLst>
              </a:tr>
              <a:tr h="510588">
                <a:tc>
                  <a:txBody>
                    <a:bodyPr/>
                    <a:lstStyle/>
                    <a:p>
                      <a:pPr>
                        <a:buNone/>
                      </a:pPr>
                      <a:r>
                        <a:rPr lang="en-US" sz="1800" b="1">
                          <a:solidFill>
                            <a:srgbClr val="000000"/>
                          </a:solidFill>
                          <a:effectLst/>
                        </a:rPr>
                        <a:t>Delusional Disorder</a:t>
                      </a:r>
                      <a:endParaRPr lang="en-US" sz="1800" b="1">
                        <a:effectLst/>
                      </a:endParaRPr>
                    </a:p>
                  </a:txBody>
                  <a:tcPr marL="31901" marR="31901" marT="31901" marB="31901"/>
                </a:tc>
                <a:tc>
                  <a:txBody>
                    <a:bodyPr/>
                    <a:lstStyle/>
                    <a:p>
                      <a:pPr>
                        <a:buNone/>
                      </a:pPr>
                      <a:r>
                        <a:rPr lang="en-US" sz="1800">
                          <a:solidFill>
                            <a:srgbClr val="000000"/>
                          </a:solidFill>
                          <a:effectLst/>
                        </a:rPr>
                        <a:t>≥1 month</a:t>
                      </a:r>
                      <a:endParaRPr lang="en-US" sz="1800">
                        <a:effectLst/>
                      </a:endParaRPr>
                    </a:p>
                  </a:txBody>
                  <a:tcPr marL="31901" marR="31901" marT="31901" marB="31901"/>
                </a:tc>
                <a:tc>
                  <a:txBody>
                    <a:bodyPr/>
                    <a:lstStyle/>
                    <a:p>
                      <a:pPr>
                        <a:buNone/>
                      </a:pPr>
                      <a:r>
                        <a:rPr lang="en-US" sz="1800" dirty="0">
                          <a:solidFill>
                            <a:srgbClr val="000000"/>
                          </a:solidFill>
                          <a:effectLst/>
                        </a:rPr>
                        <a:t>Only delusions, functioning preserved</a:t>
                      </a:r>
                      <a:endParaRPr lang="en-US" sz="1800" dirty="0">
                        <a:effectLst/>
                      </a:endParaRPr>
                    </a:p>
                  </a:txBody>
                  <a:tcPr marL="31901" marR="31901" marT="31901" marB="31901"/>
                </a:tc>
                <a:extLst>
                  <a:ext uri="{0D108BD9-81ED-4DB2-BD59-A6C34878D82A}">
                    <a16:rowId xmlns:a16="http://schemas.microsoft.com/office/drawing/2014/main" val="1901540493"/>
                  </a:ext>
                </a:extLst>
              </a:tr>
              <a:tr h="680665">
                <a:tc>
                  <a:txBody>
                    <a:bodyPr/>
                    <a:lstStyle/>
                    <a:p>
                      <a:pPr>
                        <a:buNone/>
                      </a:pPr>
                      <a:r>
                        <a:rPr lang="en-US" sz="1800" b="1" dirty="0">
                          <a:solidFill>
                            <a:srgbClr val="000000"/>
                          </a:solidFill>
                          <a:effectLst/>
                        </a:rPr>
                        <a:t>Bipolar I with Psychotic Features</a:t>
                      </a:r>
                      <a:endParaRPr lang="en-US" sz="1800" b="1" dirty="0">
                        <a:effectLst/>
                      </a:endParaRPr>
                    </a:p>
                  </a:txBody>
                  <a:tcPr marL="31901" marR="31901" marT="31901" marB="31901"/>
                </a:tc>
                <a:tc>
                  <a:txBody>
                    <a:bodyPr/>
                    <a:lstStyle/>
                    <a:p>
                      <a:pPr>
                        <a:buNone/>
                      </a:pPr>
                      <a:r>
                        <a:rPr lang="en-US" sz="1800">
                          <a:solidFill>
                            <a:srgbClr val="000000"/>
                          </a:solidFill>
                          <a:effectLst/>
                        </a:rPr>
                        <a:t>During mood episodes</a:t>
                      </a:r>
                      <a:endParaRPr lang="en-US" sz="1800">
                        <a:effectLst/>
                      </a:endParaRPr>
                    </a:p>
                  </a:txBody>
                  <a:tcPr marL="31901" marR="31901" marT="31901" marB="31901"/>
                </a:tc>
                <a:tc>
                  <a:txBody>
                    <a:bodyPr/>
                    <a:lstStyle/>
                    <a:p>
                      <a:pPr>
                        <a:buNone/>
                      </a:pPr>
                      <a:r>
                        <a:rPr lang="en-US" sz="1800" dirty="0">
                          <a:solidFill>
                            <a:srgbClr val="000000"/>
                          </a:solidFill>
                          <a:effectLst/>
                        </a:rPr>
                        <a:t>Psychosis only during mania/depression</a:t>
                      </a:r>
                      <a:endParaRPr lang="en-US" sz="1800" dirty="0">
                        <a:effectLst/>
                      </a:endParaRPr>
                    </a:p>
                  </a:txBody>
                  <a:tcPr marL="31901" marR="31901" marT="31901" marB="31901"/>
                </a:tc>
                <a:extLst>
                  <a:ext uri="{0D108BD9-81ED-4DB2-BD59-A6C34878D82A}">
                    <a16:rowId xmlns:a16="http://schemas.microsoft.com/office/drawing/2014/main" val="3439606083"/>
                  </a:ext>
                </a:extLst>
              </a:tr>
            </a:tbl>
          </a:graphicData>
        </a:graphic>
      </p:graphicFrame>
    </p:spTree>
    <p:extLst>
      <p:ext uri="{BB962C8B-B14F-4D97-AF65-F5344CB8AC3E}">
        <p14:creationId xmlns:p14="http://schemas.microsoft.com/office/powerpoint/2010/main" val="32160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7D9D69-5314-4611-8CA1-313149D8DD6D}"/>
              </a:ext>
            </a:extLst>
          </p:cNvPr>
          <p:cNvSpPr>
            <a:spLocks noGrp="1"/>
          </p:cNvSpPr>
          <p:nvPr>
            <p:ph idx="1"/>
          </p:nvPr>
        </p:nvSpPr>
        <p:spPr>
          <a:xfrm>
            <a:off x="0" y="2993362"/>
            <a:ext cx="12192000" cy="871276"/>
          </a:xfrm>
        </p:spPr>
        <p:txBody>
          <a:bodyPr>
            <a:normAutofit lnSpcReduction="10000"/>
          </a:bodyPr>
          <a:lstStyle/>
          <a:p>
            <a:pPr marL="0" indent="0" algn="ctr">
              <a:buNone/>
            </a:pPr>
            <a:r>
              <a:rPr lang="en-US" sz="6000" b="1" dirty="0">
                <a:latin typeface="+mj-lt"/>
                <a:cs typeface="Times" panose="02020603050405020304" pitchFamily="18" charset="0"/>
              </a:rPr>
              <a:t>Thank you!</a:t>
            </a:r>
            <a:endParaRPr lang="en-US" sz="6000" dirty="0">
              <a:latin typeface="+mj-lt"/>
            </a:endParaRPr>
          </a:p>
        </p:txBody>
      </p:sp>
    </p:spTree>
    <p:extLst>
      <p:ext uri="{BB962C8B-B14F-4D97-AF65-F5344CB8AC3E}">
        <p14:creationId xmlns:p14="http://schemas.microsoft.com/office/powerpoint/2010/main" val="28354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6BF4A61-D68E-B74F-AD72-92E4EEDF4F18}"/>
              </a:ext>
            </a:extLst>
          </p:cNvPr>
          <p:cNvSpPr>
            <a:spLocks noGrp="1" noChangeArrowheads="1"/>
          </p:cNvSpPr>
          <p:nvPr>
            <p:ph type="title"/>
          </p:nvPr>
        </p:nvSpPr>
        <p:spPr/>
        <p:txBody>
          <a:bodyPr>
            <a:normAutofit/>
          </a:bodyPr>
          <a:lstStyle/>
          <a:p>
            <a:r>
              <a:rPr lang="en-US" altLang="en-US" b="0" dirty="0">
                <a:latin typeface="+mn-lt"/>
                <a:cs typeface="Arial" panose="020B0604020202020204" pitchFamily="34" charset="0"/>
              </a:rPr>
              <a:t>Bipolar Disorder/ Manic Symptoms</a:t>
            </a:r>
          </a:p>
        </p:txBody>
      </p:sp>
      <p:sp>
        <p:nvSpPr>
          <p:cNvPr id="13315" name="Rectangle 3">
            <a:extLst>
              <a:ext uri="{FF2B5EF4-FFF2-40B4-BE49-F238E27FC236}">
                <a16:creationId xmlns:a16="http://schemas.microsoft.com/office/drawing/2014/main" id="{8231661C-A7F0-93FF-5342-BCDB7B0B0CED}"/>
              </a:ext>
            </a:extLst>
          </p:cNvPr>
          <p:cNvSpPr>
            <a:spLocks noGrp="1" noChangeArrowheads="1"/>
          </p:cNvSpPr>
          <p:nvPr>
            <p:ph idx="1"/>
          </p:nvPr>
        </p:nvSpPr>
        <p:spPr>
          <a:xfrm>
            <a:off x="677779" y="1568953"/>
            <a:ext cx="10840453" cy="4351338"/>
          </a:xfrm>
        </p:spPr>
        <p:txBody>
          <a:bodyPr>
            <a:normAutofit fontScale="92500" lnSpcReduction="10000"/>
          </a:bodyPr>
          <a:lstStyle/>
          <a:p>
            <a:pPr marL="609600" indent="-609600">
              <a:lnSpc>
                <a:spcPct val="80000"/>
              </a:lnSpc>
              <a:spcBef>
                <a:spcPts val="600"/>
              </a:spcBef>
              <a:spcAft>
                <a:spcPts val="600"/>
              </a:spcAft>
              <a:buFont typeface="Wingdings" panose="05000000000000000000" pitchFamily="2" charset="2"/>
              <a:buChar char="q"/>
            </a:pPr>
            <a:r>
              <a:rPr lang="en-US" altLang="en-US" sz="2400" dirty="0">
                <a:cs typeface="Arial" panose="020B0604020202020204" pitchFamily="34" charset="0"/>
              </a:rPr>
              <a:t>A.	Distinct period of abnormally and persistently elevated, expansive, or irritable mood, lasting at least 1 week (or any duration if hospitalization is necessary)</a:t>
            </a:r>
          </a:p>
          <a:p>
            <a:pPr marL="609600" indent="-609600">
              <a:lnSpc>
                <a:spcPct val="80000"/>
              </a:lnSpc>
              <a:spcBef>
                <a:spcPts val="600"/>
              </a:spcBef>
              <a:spcAft>
                <a:spcPts val="600"/>
              </a:spcAft>
              <a:buFont typeface="Wingdings" panose="05000000000000000000" pitchFamily="2" charset="2"/>
              <a:buChar char="q"/>
            </a:pPr>
            <a:r>
              <a:rPr lang="en-US" altLang="en-US" sz="2400" dirty="0">
                <a:cs typeface="Arial" panose="020B0604020202020204" pitchFamily="34" charset="0"/>
              </a:rPr>
              <a:t>B.	During the period of mood disturbance, 3 (or more) of the following symptoms have persisted (4 if mood is only irritable) and have been present to a significant degree: </a:t>
            </a:r>
            <a:r>
              <a:rPr lang="en-US" altLang="en-US" sz="2400" b="1" dirty="0">
                <a:solidFill>
                  <a:srgbClr val="7030A0"/>
                </a:solidFill>
                <a:sym typeface="Symbol" panose="05050102010706020507" pitchFamily="18" charset="2"/>
              </a:rPr>
              <a:t>DIG FAST</a:t>
            </a:r>
            <a:endParaRPr lang="en-US" altLang="en-US" sz="2400" dirty="0">
              <a:solidFill>
                <a:srgbClr val="7030A0"/>
              </a:solidFill>
              <a:cs typeface="Arial" panose="020B0604020202020204" pitchFamily="34" charset="0"/>
            </a:endParaRPr>
          </a:p>
          <a:p>
            <a:pPr marL="1371600" lvl="2" indent="-457200">
              <a:lnSpc>
                <a:spcPct val="80000"/>
              </a:lnSpc>
              <a:spcBef>
                <a:spcPts val="600"/>
              </a:spcBef>
              <a:spcAft>
                <a:spcPts val="600"/>
              </a:spcAft>
              <a:buFont typeface="Wingdings" panose="05000000000000000000" pitchFamily="2" charset="2"/>
              <a:buChar char="q"/>
            </a:pPr>
            <a:r>
              <a:rPr lang="en-US" altLang="en-US" sz="2000" b="1" dirty="0">
                <a:solidFill>
                  <a:srgbClr val="7030A0"/>
                </a:solidFill>
                <a:cs typeface="Arial" panose="020B0604020202020204" pitchFamily="34" charset="0"/>
              </a:rPr>
              <a:t>D</a:t>
            </a:r>
            <a:r>
              <a:rPr lang="en-US" altLang="en-US" sz="2000" dirty="0">
                <a:cs typeface="Arial" panose="020B0604020202020204" pitchFamily="34" charset="0"/>
              </a:rPr>
              <a:t>istractibility – easily distracted by irrelevant stimuli</a:t>
            </a:r>
          </a:p>
          <a:p>
            <a:pPr marL="1371600" lvl="2" indent="-457200">
              <a:lnSpc>
                <a:spcPct val="80000"/>
              </a:lnSpc>
              <a:spcBef>
                <a:spcPts val="600"/>
              </a:spcBef>
              <a:spcAft>
                <a:spcPts val="600"/>
              </a:spcAft>
              <a:buFont typeface="Wingdings" panose="05000000000000000000" pitchFamily="2" charset="2"/>
              <a:buChar char="q"/>
            </a:pPr>
            <a:r>
              <a:rPr lang="en-US" altLang="en-US" sz="2000" b="1" dirty="0">
                <a:solidFill>
                  <a:srgbClr val="7030A0"/>
                </a:solidFill>
                <a:cs typeface="Arial" panose="020B0604020202020204" pitchFamily="34" charset="0"/>
              </a:rPr>
              <a:t>I</a:t>
            </a:r>
            <a:r>
              <a:rPr lang="en-US" altLang="en-US" sz="2000" dirty="0">
                <a:cs typeface="Arial" panose="020B0604020202020204" pitchFamily="34" charset="0"/>
              </a:rPr>
              <a:t>ndiscretion/Impulsivity – poor judgment, risky behaviors (spending sprees, sexual indiscretions) </a:t>
            </a:r>
          </a:p>
          <a:p>
            <a:pPr marL="1371600" lvl="2" indent="-457200">
              <a:lnSpc>
                <a:spcPct val="80000"/>
              </a:lnSpc>
              <a:spcBef>
                <a:spcPts val="600"/>
              </a:spcBef>
              <a:spcAft>
                <a:spcPts val="600"/>
              </a:spcAft>
              <a:buFont typeface="Wingdings" panose="05000000000000000000" pitchFamily="2" charset="2"/>
              <a:buChar char="q"/>
            </a:pPr>
            <a:r>
              <a:rPr lang="en-US" altLang="en-US" sz="2000" b="1" dirty="0">
                <a:solidFill>
                  <a:srgbClr val="7030A0"/>
                </a:solidFill>
                <a:cs typeface="Arial" panose="020B0604020202020204" pitchFamily="34" charset="0"/>
              </a:rPr>
              <a:t>G</a:t>
            </a:r>
            <a:r>
              <a:rPr lang="en-US" altLang="en-US" sz="2000" dirty="0">
                <a:cs typeface="Arial" panose="020B0604020202020204" pitchFamily="34" charset="0"/>
              </a:rPr>
              <a:t>randiosity – inflated self-esteem, unrealistic beliefs about abilities</a:t>
            </a:r>
          </a:p>
          <a:p>
            <a:pPr marL="1371600" marR="0" lvl="2" indent="-457200" algn="l" defTabSz="914400" rtl="0" eaLnBrk="1" fontAlgn="auto" latinLnBrk="0" hangingPunct="1">
              <a:lnSpc>
                <a:spcPct val="80000"/>
              </a:lnSpc>
              <a:spcBef>
                <a:spcPts val="600"/>
              </a:spcBef>
              <a:spcAft>
                <a:spcPts val="600"/>
              </a:spcAft>
              <a:buClrTx/>
              <a:buSzTx/>
              <a:buFont typeface="Wingdings" panose="05000000000000000000" pitchFamily="2" charset="2"/>
              <a:buChar char="q"/>
              <a:tabLst/>
              <a:defRPr/>
            </a:pPr>
            <a:r>
              <a:rPr kumimoji="0" lang="en-US" altLang="en-US" sz="2000" b="1"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F</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light of ideas or racing thoughts, rapid speech</a:t>
            </a:r>
          </a:p>
          <a:p>
            <a:pPr marL="1371600" lvl="2" indent="-457200">
              <a:lnSpc>
                <a:spcPct val="80000"/>
              </a:lnSpc>
              <a:spcBef>
                <a:spcPts val="600"/>
              </a:spcBef>
              <a:spcAft>
                <a:spcPts val="600"/>
              </a:spcAft>
              <a:buFont typeface="Wingdings" panose="05000000000000000000" pitchFamily="2" charset="2"/>
              <a:buChar char="q"/>
            </a:pPr>
            <a:r>
              <a:rPr lang="en-US" altLang="en-US" sz="2000" b="1" dirty="0">
                <a:solidFill>
                  <a:srgbClr val="7030A0"/>
                </a:solidFill>
                <a:cs typeface="Arial" panose="020B0604020202020204" pitchFamily="34" charset="0"/>
              </a:rPr>
              <a:t>A</a:t>
            </a:r>
            <a:r>
              <a:rPr lang="en-US" altLang="en-US" sz="2000" dirty="0">
                <a:cs typeface="Arial" panose="020B0604020202020204" pitchFamily="34" charset="0"/>
              </a:rPr>
              <a:t>ctivity increase - goal-directed activity or psychomotor agitation</a:t>
            </a:r>
          </a:p>
          <a:p>
            <a:pPr marL="1371600" lvl="2" indent="-457200">
              <a:lnSpc>
                <a:spcPct val="80000"/>
              </a:lnSpc>
              <a:spcBef>
                <a:spcPts val="600"/>
              </a:spcBef>
              <a:spcAft>
                <a:spcPts val="600"/>
              </a:spcAft>
              <a:buFont typeface="Wingdings" panose="05000000000000000000" pitchFamily="2" charset="2"/>
              <a:buChar char="q"/>
            </a:pPr>
            <a:r>
              <a:rPr lang="en-US" altLang="en-US" sz="2000" b="1" dirty="0">
                <a:solidFill>
                  <a:srgbClr val="7030A0"/>
                </a:solidFill>
                <a:cs typeface="Arial" panose="020B0604020202020204" pitchFamily="34" charset="0"/>
              </a:rPr>
              <a:t>S</a:t>
            </a:r>
            <a:r>
              <a:rPr lang="en-US" altLang="en-US" sz="2000" dirty="0">
                <a:cs typeface="Arial" panose="020B0604020202020204" pitchFamily="34" charset="0"/>
              </a:rPr>
              <a:t>leep disturbance – reduced need for sleep (feels reste</a:t>
            </a:r>
            <a:r>
              <a:rPr lang="en-US" altLang="en-US" dirty="0">
                <a:cs typeface="Arial" panose="020B0604020202020204" pitchFamily="34" charset="0"/>
              </a:rPr>
              <a:t>d after 3 hours)</a:t>
            </a:r>
            <a:endParaRPr lang="en-US" altLang="en-US" sz="2000" dirty="0">
              <a:cs typeface="Arial" panose="020B0604020202020204" pitchFamily="34" charset="0"/>
            </a:endParaRPr>
          </a:p>
          <a:p>
            <a:pPr marL="1371600" lvl="2" indent="-457200">
              <a:lnSpc>
                <a:spcPct val="80000"/>
              </a:lnSpc>
              <a:spcBef>
                <a:spcPts val="600"/>
              </a:spcBef>
              <a:spcAft>
                <a:spcPts val="600"/>
              </a:spcAft>
              <a:buFont typeface="Wingdings" panose="05000000000000000000" pitchFamily="2" charset="2"/>
              <a:buChar char="q"/>
            </a:pPr>
            <a:r>
              <a:rPr lang="en-US" altLang="en-US" sz="2000" b="1" dirty="0">
                <a:solidFill>
                  <a:srgbClr val="7030A0"/>
                </a:solidFill>
                <a:cs typeface="Arial" panose="020B0604020202020204" pitchFamily="34" charset="0"/>
              </a:rPr>
              <a:t>T</a:t>
            </a:r>
            <a:r>
              <a:rPr lang="en-US" altLang="en-US" sz="2000" dirty="0">
                <a:cs typeface="Arial" panose="020B0604020202020204" pitchFamily="34" charset="0"/>
              </a:rPr>
              <a:t>alkativeness – pressured speech, difficult to interrupt </a:t>
            </a:r>
          </a:p>
        </p:txBody>
      </p:sp>
      <p:sp>
        <p:nvSpPr>
          <p:cNvPr id="2" name="TextBox 1">
            <a:extLst>
              <a:ext uri="{FF2B5EF4-FFF2-40B4-BE49-F238E27FC236}">
                <a16:creationId xmlns:a16="http://schemas.microsoft.com/office/drawing/2014/main" id="{804A5FE9-AA54-CB84-EE4E-1F72DAEBF1C5}"/>
              </a:ext>
            </a:extLst>
          </p:cNvPr>
          <p:cNvSpPr txBox="1"/>
          <p:nvPr/>
        </p:nvSpPr>
        <p:spPr>
          <a:xfrm>
            <a:off x="1172736" y="5920291"/>
            <a:ext cx="7792844" cy="646331"/>
          </a:xfrm>
          <a:prstGeom prst="rect">
            <a:avLst/>
          </a:prstGeom>
          <a:noFill/>
        </p:spPr>
        <p:txBody>
          <a:bodyPr wrap="square" rtlCol="0">
            <a:spAutoFit/>
          </a:bodyPr>
          <a:lstStyle/>
          <a:p>
            <a:r>
              <a:rPr lang="en-US" dirty="0"/>
              <a:t>Psychotic features </a:t>
            </a:r>
            <a:r>
              <a:rPr lang="en-US" b="1" dirty="0"/>
              <a:t>can occur</a:t>
            </a:r>
            <a:r>
              <a:rPr lang="en-US" dirty="0"/>
              <a:t> during mania</a:t>
            </a:r>
          </a:p>
          <a:p>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24AA-3E8B-6CF1-F703-9A7BA98F3F10}"/>
              </a:ext>
            </a:extLst>
          </p:cNvPr>
          <p:cNvSpPr>
            <a:spLocks noGrp="1"/>
          </p:cNvSpPr>
          <p:nvPr>
            <p:ph type="title"/>
          </p:nvPr>
        </p:nvSpPr>
        <p:spPr/>
        <p:txBody>
          <a:bodyPr/>
          <a:lstStyle/>
          <a:p>
            <a:r>
              <a:rPr lang="en-US" dirty="0"/>
              <a:t>Recognizing Psychosis: 5 Domains of abnormalities </a:t>
            </a:r>
          </a:p>
        </p:txBody>
      </p:sp>
      <p:graphicFrame>
        <p:nvGraphicFramePr>
          <p:cNvPr id="7" name="Content Placeholder 6">
            <a:extLst>
              <a:ext uri="{FF2B5EF4-FFF2-40B4-BE49-F238E27FC236}">
                <a16:creationId xmlns:a16="http://schemas.microsoft.com/office/drawing/2014/main" id="{17C5969F-DF1C-B7AA-FC75-7AB28437FF0D}"/>
              </a:ext>
            </a:extLst>
          </p:cNvPr>
          <p:cNvGraphicFramePr>
            <a:graphicFrameLocks noGrp="1"/>
          </p:cNvGraphicFramePr>
          <p:nvPr>
            <p:ph idx="1"/>
            <p:extLst>
              <p:ext uri="{D42A27DB-BD31-4B8C-83A1-F6EECF244321}">
                <p14:modId xmlns:p14="http://schemas.microsoft.com/office/powerpoint/2010/main" val="157928875"/>
              </p:ext>
            </p:extLst>
          </p:nvPr>
        </p:nvGraphicFramePr>
        <p:xfrm>
          <a:off x="312235" y="1825625"/>
          <a:ext cx="1150805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97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F5C7-C252-0BA8-A065-3F7FB062016D}"/>
              </a:ext>
            </a:extLst>
          </p:cNvPr>
          <p:cNvSpPr>
            <a:spLocks noGrp="1"/>
          </p:cNvSpPr>
          <p:nvPr>
            <p:ph type="title"/>
          </p:nvPr>
        </p:nvSpPr>
        <p:spPr/>
        <p:txBody>
          <a:bodyPr/>
          <a:lstStyle/>
          <a:p>
            <a:endParaRPr lang="en-US"/>
          </a:p>
        </p:txBody>
      </p:sp>
      <p:pic>
        <p:nvPicPr>
          <p:cNvPr id="5" name="Content Placeholder 4" descr="A blue and white background with black text&#10;&#10;Description automatically generated">
            <a:extLst>
              <a:ext uri="{FF2B5EF4-FFF2-40B4-BE49-F238E27FC236}">
                <a16:creationId xmlns:a16="http://schemas.microsoft.com/office/drawing/2014/main" id="{6E0346CA-505F-AD21-5C89-CF37601DD5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209"/>
          <a:stretch/>
        </p:blipFill>
        <p:spPr>
          <a:xfrm>
            <a:off x="838199" y="234460"/>
            <a:ext cx="10972801" cy="5744309"/>
          </a:xfrm>
        </p:spPr>
      </p:pic>
    </p:spTree>
    <p:extLst>
      <p:ext uri="{BB962C8B-B14F-4D97-AF65-F5344CB8AC3E}">
        <p14:creationId xmlns:p14="http://schemas.microsoft.com/office/powerpoint/2010/main" val="202822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0119-FEF7-CC5F-84E2-0850AA544653}"/>
              </a:ext>
            </a:extLst>
          </p:cNvPr>
          <p:cNvSpPr>
            <a:spLocks noGrp="1"/>
          </p:cNvSpPr>
          <p:nvPr>
            <p:ph type="title"/>
          </p:nvPr>
        </p:nvSpPr>
        <p:spPr/>
        <p:txBody>
          <a:bodyPr/>
          <a:lstStyle/>
          <a:p>
            <a:endParaRPr lang="en-US"/>
          </a:p>
        </p:txBody>
      </p:sp>
      <p:pic>
        <p:nvPicPr>
          <p:cNvPr id="5" name="Content Placeholder 4" descr="A blue and white background with black text&#10;&#10;Description automatically generated">
            <a:extLst>
              <a:ext uri="{FF2B5EF4-FFF2-40B4-BE49-F238E27FC236}">
                <a16:creationId xmlns:a16="http://schemas.microsoft.com/office/drawing/2014/main" id="{5BBC4A5D-24F9-D301-BA36-4D1F51B345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279" y="744965"/>
            <a:ext cx="10794561" cy="5274286"/>
          </a:xfrm>
        </p:spPr>
      </p:pic>
    </p:spTree>
    <p:extLst>
      <p:ext uri="{BB962C8B-B14F-4D97-AF65-F5344CB8AC3E}">
        <p14:creationId xmlns:p14="http://schemas.microsoft.com/office/powerpoint/2010/main" val="136157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6BD3-C0D6-0146-AFD0-344F7D1C0AFF}"/>
              </a:ext>
            </a:extLst>
          </p:cNvPr>
          <p:cNvSpPr>
            <a:spLocks noGrp="1"/>
          </p:cNvSpPr>
          <p:nvPr>
            <p:ph type="title"/>
          </p:nvPr>
        </p:nvSpPr>
        <p:spPr/>
        <p:txBody>
          <a:bodyPr/>
          <a:lstStyle/>
          <a:p>
            <a:r>
              <a:rPr lang="en-US" dirty="0"/>
              <a:t>Bipolar Disorder: prevalence and mortality</a:t>
            </a:r>
          </a:p>
        </p:txBody>
      </p:sp>
      <p:sp>
        <p:nvSpPr>
          <p:cNvPr id="3" name="Content Placeholder 2">
            <a:extLst>
              <a:ext uri="{FF2B5EF4-FFF2-40B4-BE49-F238E27FC236}">
                <a16:creationId xmlns:a16="http://schemas.microsoft.com/office/drawing/2014/main" id="{3F791E95-2C32-ABD5-9F98-82902DC1C767}"/>
              </a:ext>
            </a:extLst>
          </p:cNvPr>
          <p:cNvSpPr>
            <a:spLocks noGrp="1"/>
          </p:cNvSpPr>
          <p:nvPr>
            <p:ph idx="1"/>
          </p:nvPr>
        </p:nvSpPr>
        <p:spPr>
          <a:xfrm>
            <a:off x="838199" y="1690688"/>
            <a:ext cx="10515601" cy="4351338"/>
          </a:xfrm>
        </p:spPr>
        <p:txBody>
          <a:bodyPr/>
          <a:lstStyle/>
          <a:p>
            <a:r>
              <a:rPr lang="en-US" b="1" dirty="0"/>
              <a:t>Bipolar disorder affects ~8 million adults</a:t>
            </a:r>
            <a:r>
              <a:rPr lang="en-US" dirty="0"/>
              <a:t> in the US and ~40 million worldwide </a:t>
            </a:r>
          </a:p>
          <a:p>
            <a:r>
              <a:rPr lang="en-US" b="1" dirty="0"/>
              <a:t>Suicide risk in bipolar disorder is 20-30 times higher</a:t>
            </a:r>
            <a:r>
              <a:rPr lang="en-US" dirty="0"/>
              <a:t> than the general population </a:t>
            </a:r>
          </a:p>
          <a:p>
            <a:r>
              <a:rPr lang="en-US" b="1" dirty="0"/>
              <a:t>15-20% of people with bipolar disorder die by suicide</a:t>
            </a:r>
            <a:r>
              <a:rPr lang="en-US" dirty="0"/>
              <a:t> </a:t>
            </a:r>
          </a:p>
          <a:p>
            <a:r>
              <a:rPr lang="en-US" b="1" dirty="0"/>
              <a:t>Life expectancy is reduced by 12-14 years</a:t>
            </a:r>
            <a:r>
              <a:rPr lang="en-US" dirty="0"/>
              <a:t> in bipolar disorder </a:t>
            </a:r>
          </a:p>
          <a:p>
            <a:endParaRPr lang="en-US" dirty="0"/>
          </a:p>
        </p:txBody>
      </p:sp>
      <p:sp>
        <p:nvSpPr>
          <p:cNvPr id="5" name="Content Placeholder 2">
            <a:extLst>
              <a:ext uri="{FF2B5EF4-FFF2-40B4-BE49-F238E27FC236}">
                <a16:creationId xmlns:a16="http://schemas.microsoft.com/office/drawing/2014/main" id="{6EFBA553-3BEA-BF74-EAED-88B49B310440}"/>
              </a:ext>
            </a:extLst>
          </p:cNvPr>
          <p:cNvSpPr txBox="1">
            <a:spLocks/>
          </p:cNvSpPr>
          <p:nvPr/>
        </p:nvSpPr>
        <p:spPr>
          <a:xfrm>
            <a:off x="6096001" y="1690688"/>
            <a:ext cx="5765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30359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E7AB-C6DC-489C-A481-34D98C73B34E}"/>
              </a:ext>
            </a:extLst>
          </p:cNvPr>
          <p:cNvSpPr>
            <a:spLocks noGrp="1"/>
          </p:cNvSpPr>
          <p:nvPr>
            <p:ph type="title"/>
          </p:nvPr>
        </p:nvSpPr>
        <p:spPr/>
        <p:txBody>
          <a:bodyPr/>
          <a:lstStyle/>
          <a:p>
            <a:endParaRPr lang="en-US"/>
          </a:p>
        </p:txBody>
      </p:sp>
      <p:pic>
        <p:nvPicPr>
          <p:cNvPr id="5" name="Content Placeholder 4" descr="A blue and white poster with a graph&#10;&#10;Description automatically generated">
            <a:extLst>
              <a:ext uri="{FF2B5EF4-FFF2-40B4-BE49-F238E27FC236}">
                <a16:creationId xmlns:a16="http://schemas.microsoft.com/office/drawing/2014/main" id="{D01ACF4E-F962-98A1-0B24-8F4F612894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54" y="82062"/>
            <a:ext cx="11945046" cy="6704226"/>
          </a:xfrm>
        </p:spPr>
      </p:pic>
    </p:spTree>
    <p:extLst>
      <p:ext uri="{BB962C8B-B14F-4D97-AF65-F5344CB8AC3E}">
        <p14:creationId xmlns:p14="http://schemas.microsoft.com/office/powerpoint/2010/main" val="362851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CDE00-F593-30AD-5D50-395107D42C40}"/>
              </a:ext>
            </a:extLst>
          </p:cNvPr>
          <p:cNvSpPr>
            <a:spLocks noGrp="1"/>
          </p:cNvSpPr>
          <p:nvPr>
            <p:ph type="title"/>
          </p:nvPr>
        </p:nvSpPr>
        <p:spPr/>
        <p:txBody>
          <a:bodyPr/>
          <a:lstStyle/>
          <a:p>
            <a:r>
              <a:rPr lang="en-US" dirty="0"/>
              <a:t>Treatment-resistant schizophrenia</a:t>
            </a:r>
          </a:p>
        </p:txBody>
      </p:sp>
      <p:sp>
        <p:nvSpPr>
          <p:cNvPr id="3" name="Content Placeholder 2">
            <a:extLst>
              <a:ext uri="{FF2B5EF4-FFF2-40B4-BE49-F238E27FC236}">
                <a16:creationId xmlns:a16="http://schemas.microsoft.com/office/drawing/2014/main" id="{7E22BDDF-1A5F-F356-0C5F-538D8FB51758}"/>
              </a:ext>
            </a:extLst>
          </p:cNvPr>
          <p:cNvSpPr>
            <a:spLocks noGrp="1"/>
          </p:cNvSpPr>
          <p:nvPr>
            <p:ph idx="1"/>
          </p:nvPr>
        </p:nvSpPr>
        <p:spPr/>
        <p:txBody>
          <a:bodyPr/>
          <a:lstStyle/>
          <a:p>
            <a:r>
              <a:rPr lang="en-US" dirty="0"/>
              <a:t>One third of patients with schizophrenia</a:t>
            </a:r>
          </a:p>
          <a:p>
            <a:r>
              <a:rPr lang="en-US" dirty="0"/>
              <a:t>Failure to respond to two adequate trials of first-line antipsychotics </a:t>
            </a:r>
          </a:p>
          <a:p>
            <a:r>
              <a:rPr lang="en-US" dirty="0"/>
              <a:t>Distinct biological subtype</a:t>
            </a:r>
          </a:p>
          <a:p>
            <a:r>
              <a:rPr lang="en-US" dirty="0"/>
              <a:t>Poor response to first-line antipsychotics </a:t>
            </a:r>
          </a:p>
          <a:p>
            <a:pPr lvl="1"/>
            <a:r>
              <a:rPr lang="en-US" dirty="0"/>
              <a:t>Majority: resistant at presentation starting from a first episode </a:t>
            </a:r>
          </a:p>
          <a:p>
            <a:pPr lvl="1"/>
            <a:r>
              <a:rPr lang="en-US" dirty="0"/>
              <a:t>Minority: develops resistance over time </a:t>
            </a:r>
          </a:p>
          <a:p>
            <a:r>
              <a:rPr lang="en-US" dirty="0"/>
              <a:t>Timely clozapine treatment is key </a:t>
            </a:r>
          </a:p>
        </p:txBody>
      </p:sp>
    </p:spTree>
    <p:extLst>
      <p:ext uri="{BB962C8B-B14F-4D97-AF65-F5344CB8AC3E}">
        <p14:creationId xmlns:p14="http://schemas.microsoft.com/office/powerpoint/2010/main" val="1530234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2B2F-BD1A-C587-967F-CBA09FA514E0}"/>
              </a:ext>
            </a:extLst>
          </p:cNvPr>
          <p:cNvSpPr>
            <a:spLocks noGrp="1"/>
          </p:cNvSpPr>
          <p:nvPr>
            <p:ph type="title"/>
          </p:nvPr>
        </p:nvSpPr>
        <p:spPr/>
        <p:txBody>
          <a:bodyPr/>
          <a:lstStyle/>
          <a:p>
            <a:r>
              <a:rPr lang="en-US" dirty="0"/>
              <a:t>Anosognosia</a:t>
            </a:r>
            <a:br>
              <a:rPr lang="en-US" dirty="0"/>
            </a:br>
            <a:endParaRPr lang="en-US" dirty="0"/>
          </a:p>
        </p:txBody>
      </p:sp>
      <p:sp>
        <p:nvSpPr>
          <p:cNvPr id="3" name="Content Placeholder 2">
            <a:extLst>
              <a:ext uri="{FF2B5EF4-FFF2-40B4-BE49-F238E27FC236}">
                <a16:creationId xmlns:a16="http://schemas.microsoft.com/office/drawing/2014/main" id="{0F0DFD44-73ED-7F14-9132-BD0A7271B1CA}"/>
              </a:ext>
            </a:extLst>
          </p:cNvPr>
          <p:cNvSpPr>
            <a:spLocks noGrp="1"/>
          </p:cNvSpPr>
          <p:nvPr>
            <p:ph idx="1"/>
          </p:nvPr>
        </p:nvSpPr>
        <p:spPr/>
        <p:txBody>
          <a:bodyPr/>
          <a:lstStyle/>
          <a:p>
            <a:r>
              <a:rPr lang="en-US" dirty="0"/>
              <a:t> Profound unawareness of illness</a:t>
            </a:r>
          </a:p>
          <a:p>
            <a:r>
              <a:rPr lang="en-US" dirty="0"/>
              <a:t>“There is nothing wrong with me”</a:t>
            </a:r>
          </a:p>
          <a:p>
            <a:r>
              <a:rPr lang="en-US" dirty="0"/>
              <a:t> Coined by the Hungarian neurologist who described patients with paralysis of one side of body following stroke who did not know they were paralyzed. </a:t>
            </a:r>
          </a:p>
        </p:txBody>
      </p:sp>
    </p:spTree>
    <p:extLst>
      <p:ext uri="{BB962C8B-B14F-4D97-AF65-F5344CB8AC3E}">
        <p14:creationId xmlns:p14="http://schemas.microsoft.com/office/powerpoint/2010/main" val="221528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E346-AC94-7FC0-DB23-421C3C571135}"/>
              </a:ext>
            </a:extLst>
          </p:cNvPr>
          <p:cNvSpPr>
            <a:spLocks noGrp="1"/>
          </p:cNvSpPr>
          <p:nvPr>
            <p:ph type="title"/>
          </p:nvPr>
        </p:nvSpPr>
        <p:spPr>
          <a:xfrm>
            <a:off x="662354" y="306510"/>
            <a:ext cx="10515600" cy="1325563"/>
          </a:xfrm>
        </p:spPr>
        <p:txBody>
          <a:bodyPr>
            <a:normAutofit/>
          </a:bodyPr>
          <a:lstStyle/>
          <a:p>
            <a:r>
              <a:rPr lang="en-US" sz="3600" dirty="0"/>
              <a:t>Percentage of patients with  schizophrenia </a:t>
            </a:r>
            <a:br>
              <a:rPr lang="en-US" sz="3600" dirty="0"/>
            </a:br>
            <a:r>
              <a:rPr lang="en-US" sz="3600" dirty="0"/>
              <a:t>with unawareness of mental  disorder </a:t>
            </a:r>
          </a:p>
        </p:txBody>
      </p:sp>
      <p:pic>
        <p:nvPicPr>
          <p:cNvPr id="5" name="Content Placeholder 4" descr="A pie chart with numbers and text&#10;&#10;Description automatically generated">
            <a:extLst>
              <a:ext uri="{FF2B5EF4-FFF2-40B4-BE49-F238E27FC236}">
                <a16:creationId xmlns:a16="http://schemas.microsoft.com/office/drawing/2014/main" id="{3FF9D170-09F2-3C3F-B394-2D619C506C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4892" y="1813090"/>
            <a:ext cx="4136762" cy="3933732"/>
          </a:xfrm>
        </p:spPr>
      </p:pic>
      <p:sp>
        <p:nvSpPr>
          <p:cNvPr id="6" name="TextBox 5">
            <a:extLst>
              <a:ext uri="{FF2B5EF4-FFF2-40B4-BE49-F238E27FC236}">
                <a16:creationId xmlns:a16="http://schemas.microsoft.com/office/drawing/2014/main" id="{2D81D255-3F09-F53B-D3E3-2427323C443A}"/>
              </a:ext>
            </a:extLst>
          </p:cNvPr>
          <p:cNvSpPr txBox="1"/>
          <p:nvPr/>
        </p:nvSpPr>
        <p:spPr>
          <a:xfrm>
            <a:off x="732693" y="5927839"/>
            <a:ext cx="9196754" cy="646331"/>
          </a:xfrm>
          <a:prstGeom prst="rect">
            <a:avLst/>
          </a:prstGeom>
          <a:noFill/>
        </p:spPr>
        <p:txBody>
          <a:bodyPr wrap="square">
            <a:spAutoFit/>
          </a:bodyPr>
          <a:lstStyle/>
          <a:p>
            <a:r>
              <a:rPr lang="en-US" b="0" i="0" dirty="0">
                <a:solidFill>
                  <a:srgbClr val="212121"/>
                </a:solidFill>
                <a:effectLst/>
                <a:latin typeface="BlinkMacSystemFont"/>
              </a:rPr>
              <a:t>Amador XF et al. Awareness of illness in schizophrenia and schizoaffective and mood disorders. Arch Gen Psychiatry. 1994 Oct;51(10):826-36. </a:t>
            </a:r>
            <a:endParaRPr lang="en-US" dirty="0"/>
          </a:p>
        </p:txBody>
      </p:sp>
      <p:sp>
        <p:nvSpPr>
          <p:cNvPr id="4" name="TextBox 3">
            <a:extLst>
              <a:ext uri="{FF2B5EF4-FFF2-40B4-BE49-F238E27FC236}">
                <a16:creationId xmlns:a16="http://schemas.microsoft.com/office/drawing/2014/main" id="{D001CE6A-EA73-3B3F-4B4F-D49C0011B8A3}"/>
              </a:ext>
            </a:extLst>
          </p:cNvPr>
          <p:cNvSpPr txBox="1"/>
          <p:nvPr/>
        </p:nvSpPr>
        <p:spPr>
          <a:xfrm>
            <a:off x="6096000" y="2071796"/>
            <a:ext cx="5081954" cy="3416320"/>
          </a:xfrm>
          <a:prstGeom prst="rect">
            <a:avLst/>
          </a:prstGeom>
          <a:noFill/>
        </p:spPr>
        <p:txBody>
          <a:bodyPr wrap="square">
            <a:spAutoFit/>
          </a:bodyPr>
          <a:lstStyle/>
          <a:p>
            <a:r>
              <a:rPr lang="en-US" sz="2400" b="1" dirty="0"/>
              <a:t>Neurobiology </a:t>
            </a:r>
          </a:p>
          <a:p>
            <a:endParaRPr lang="en-US" sz="2400" b="1" dirty="0"/>
          </a:p>
          <a:p>
            <a:pPr marL="742950" lvl="1" indent="-285750">
              <a:buFont typeface="Arial" panose="020B0604020202020204" pitchFamily="34" charset="0"/>
              <a:buChar char="•"/>
            </a:pPr>
            <a:r>
              <a:rPr lang="en-US" sz="2400" dirty="0"/>
              <a:t>Moderate to strong correlation between executive (frontal lobe) dysfunction and poor insight</a:t>
            </a:r>
          </a:p>
          <a:p>
            <a:pPr lvl="1"/>
            <a:r>
              <a:rPr lang="en-US" sz="2400" dirty="0"/>
              <a:t> </a:t>
            </a:r>
          </a:p>
          <a:p>
            <a:pPr marL="742950" lvl="1" indent="-285750">
              <a:buFont typeface="Arial" panose="020B0604020202020204" pitchFamily="34" charset="0"/>
              <a:buChar char="•"/>
            </a:pPr>
            <a:r>
              <a:rPr lang="en-US" sz="2400" dirty="0"/>
              <a:t>Brain structural abnormalities</a:t>
            </a:r>
          </a:p>
          <a:p>
            <a:pPr marL="1200150" lvl="2" indent="-285750">
              <a:buFont typeface="Arial" panose="020B0604020202020204" pitchFamily="34" charset="0"/>
              <a:buChar char="•"/>
            </a:pPr>
            <a:r>
              <a:rPr lang="en-US" sz="2400" dirty="0"/>
              <a:t>Reduced gray matter in the prefrontal cortex  </a:t>
            </a:r>
          </a:p>
        </p:txBody>
      </p:sp>
    </p:spTree>
    <p:extLst>
      <p:ext uri="{BB962C8B-B14F-4D97-AF65-F5344CB8AC3E}">
        <p14:creationId xmlns:p14="http://schemas.microsoft.com/office/powerpoint/2010/main" val="2888381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C7BA-1DE6-1250-F2EC-EC85CD682F13}"/>
              </a:ext>
            </a:extLst>
          </p:cNvPr>
          <p:cNvSpPr>
            <a:spLocks noGrp="1"/>
          </p:cNvSpPr>
          <p:nvPr>
            <p:ph type="title"/>
          </p:nvPr>
        </p:nvSpPr>
        <p:spPr>
          <a:xfrm>
            <a:off x="702527" y="546410"/>
            <a:ext cx="10651273" cy="1144278"/>
          </a:xfrm>
        </p:spPr>
        <p:txBody>
          <a:bodyPr>
            <a:normAutofit fontScale="90000"/>
          </a:bodyPr>
          <a:lstStyle/>
          <a:p>
            <a:r>
              <a:rPr lang="en-US" dirty="0"/>
              <a:t>DSM-5-TR Schizophrenia and </a:t>
            </a:r>
            <a:br>
              <a:rPr lang="en-US" dirty="0"/>
            </a:br>
            <a:r>
              <a:rPr lang="en-US" dirty="0"/>
              <a:t>Other psychotic disorders Published in 2022</a:t>
            </a:r>
          </a:p>
        </p:txBody>
      </p:sp>
      <p:sp>
        <p:nvSpPr>
          <p:cNvPr id="3" name="Content Placeholder 2">
            <a:extLst>
              <a:ext uri="{FF2B5EF4-FFF2-40B4-BE49-F238E27FC236}">
                <a16:creationId xmlns:a16="http://schemas.microsoft.com/office/drawing/2014/main" id="{96BED9B3-3E0D-391D-F54C-D06BE854C365}"/>
              </a:ext>
            </a:extLst>
          </p:cNvPr>
          <p:cNvSpPr>
            <a:spLocks noGrp="1"/>
          </p:cNvSpPr>
          <p:nvPr>
            <p:ph idx="1"/>
          </p:nvPr>
        </p:nvSpPr>
        <p:spPr/>
        <p:txBody>
          <a:bodyPr/>
          <a:lstStyle/>
          <a:p>
            <a:r>
              <a:rPr lang="en-US" dirty="0"/>
              <a:t>“Unawareness of illness” is a symptom of schizophrenia itself rather than a coping strategy. It is comparable to the lack of awareness of neurological deficits following brain damage termed anosognosia. </a:t>
            </a:r>
          </a:p>
          <a:p>
            <a:r>
              <a:rPr lang="en-US" dirty="0"/>
              <a:t>Includes unawareness of symptoms and may be present through the entire course of schizophrenia. </a:t>
            </a:r>
          </a:p>
          <a:p>
            <a:r>
              <a:rPr lang="en-US" dirty="0"/>
              <a:t>This symptom is the most common predictor of non-adherence to treatment. It has been found to predict higher relapse rates, increased number of involuntary treatments, poorer psychosocial function, and a poor course of illness (Lysaker et al. 2018).</a:t>
            </a:r>
          </a:p>
        </p:txBody>
      </p:sp>
    </p:spTree>
    <p:extLst>
      <p:ext uri="{BB962C8B-B14F-4D97-AF65-F5344CB8AC3E}">
        <p14:creationId xmlns:p14="http://schemas.microsoft.com/office/powerpoint/2010/main" val="4099239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159F-BA88-4D2A-5FF2-7D8F4BD8653E}"/>
              </a:ext>
            </a:extLst>
          </p:cNvPr>
          <p:cNvSpPr>
            <a:spLocks noGrp="1"/>
          </p:cNvSpPr>
          <p:nvPr>
            <p:ph type="title"/>
          </p:nvPr>
        </p:nvSpPr>
        <p:spPr>
          <a:xfrm>
            <a:off x="2468048" y="1419720"/>
            <a:ext cx="10515600" cy="1325563"/>
          </a:xfrm>
        </p:spPr>
        <p:txBody>
          <a:bodyPr/>
          <a:lstStyle/>
          <a:p>
            <a:r>
              <a:rPr lang="en-US" b="1" dirty="0"/>
              <a:t>Therapeutic alliance is key </a:t>
            </a:r>
            <a:br>
              <a:rPr lang="en-US" dirty="0"/>
            </a:br>
            <a:endParaRPr lang="en-US" dirty="0"/>
          </a:p>
        </p:txBody>
      </p:sp>
      <p:sp>
        <p:nvSpPr>
          <p:cNvPr id="3" name="Content Placeholder 2">
            <a:extLst>
              <a:ext uri="{FF2B5EF4-FFF2-40B4-BE49-F238E27FC236}">
                <a16:creationId xmlns:a16="http://schemas.microsoft.com/office/drawing/2014/main" id="{5FDA6748-7DEE-C130-B741-FCCE326FB6F3}"/>
              </a:ext>
            </a:extLst>
          </p:cNvPr>
          <p:cNvSpPr>
            <a:spLocks noGrp="1"/>
          </p:cNvSpPr>
          <p:nvPr>
            <p:ph idx="1"/>
          </p:nvPr>
        </p:nvSpPr>
        <p:spPr>
          <a:xfrm>
            <a:off x="569259" y="2884068"/>
            <a:ext cx="10515600" cy="2175669"/>
          </a:xfrm>
        </p:spPr>
        <p:txBody>
          <a:bodyPr>
            <a:normAutofit/>
          </a:bodyPr>
          <a:lstStyle/>
          <a:p>
            <a:pPr marL="457200" lvl="1" indent="0" algn="ctr">
              <a:buNone/>
            </a:pPr>
            <a:r>
              <a:rPr lang="en-US" sz="3200" dirty="0"/>
              <a:t>We never win on the strength of our argument.</a:t>
            </a:r>
          </a:p>
          <a:p>
            <a:pPr marL="457200" lvl="1" indent="0" algn="ctr">
              <a:buNone/>
            </a:pPr>
            <a:r>
              <a:rPr lang="en-US" sz="3200" dirty="0"/>
              <a:t>We win on the strength of our relationship!  </a:t>
            </a:r>
          </a:p>
        </p:txBody>
      </p:sp>
    </p:spTree>
    <p:extLst>
      <p:ext uri="{BB962C8B-B14F-4D97-AF65-F5344CB8AC3E}">
        <p14:creationId xmlns:p14="http://schemas.microsoft.com/office/powerpoint/2010/main" val="354650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26D1-CB31-F4BC-7E66-62884CD48784}"/>
              </a:ext>
            </a:extLst>
          </p:cNvPr>
          <p:cNvSpPr>
            <a:spLocks noGrp="1"/>
          </p:cNvSpPr>
          <p:nvPr>
            <p:ph type="title"/>
          </p:nvPr>
        </p:nvSpPr>
        <p:spPr>
          <a:xfrm>
            <a:off x="838200" y="365125"/>
            <a:ext cx="7242313" cy="1325563"/>
          </a:xfrm>
        </p:spPr>
        <p:txBody>
          <a:bodyPr/>
          <a:lstStyle/>
          <a:p>
            <a:r>
              <a:rPr lang="en-US" dirty="0"/>
              <a:t>Common presentations- course of illness</a:t>
            </a:r>
          </a:p>
        </p:txBody>
      </p:sp>
      <p:sp>
        <p:nvSpPr>
          <p:cNvPr id="3" name="Content Placeholder 2">
            <a:extLst>
              <a:ext uri="{FF2B5EF4-FFF2-40B4-BE49-F238E27FC236}">
                <a16:creationId xmlns:a16="http://schemas.microsoft.com/office/drawing/2014/main" id="{13E44216-4147-50F0-2F8F-92C646233C9E}"/>
              </a:ext>
            </a:extLst>
          </p:cNvPr>
          <p:cNvSpPr>
            <a:spLocks noGrp="1"/>
          </p:cNvSpPr>
          <p:nvPr>
            <p:ph idx="1"/>
          </p:nvPr>
        </p:nvSpPr>
        <p:spPr/>
        <p:txBody>
          <a:bodyPr>
            <a:normAutofit/>
          </a:bodyPr>
          <a:lstStyle/>
          <a:p>
            <a:r>
              <a:rPr lang="en-US" dirty="0"/>
              <a:t>First break psychosis (late teens to late 20’s)</a:t>
            </a:r>
          </a:p>
          <a:p>
            <a:pPr lvl="1"/>
            <a:r>
              <a:rPr lang="en-US" dirty="0"/>
              <a:t>Opportunity to build initial relationship with mental health system</a:t>
            </a:r>
          </a:p>
          <a:p>
            <a:pPr lvl="1"/>
            <a:r>
              <a:rPr lang="en-US" dirty="0"/>
              <a:t>Often have family system in place</a:t>
            </a:r>
          </a:p>
          <a:p>
            <a:pPr lvl="1"/>
            <a:r>
              <a:rPr lang="en-US" dirty="0"/>
              <a:t>Best likelihood for longitudinal symptom recovery</a:t>
            </a:r>
          </a:p>
          <a:p>
            <a:pPr lvl="1"/>
            <a:r>
              <a:rPr lang="en-US" dirty="0"/>
              <a:t>First episode clinics</a:t>
            </a:r>
          </a:p>
          <a:p>
            <a:pPr lvl="1"/>
            <a:r>
              <a:rPr lang="en-US" dirty="0"/>
              <a:t>Family and patient teaching, anticipatory guidance</a:t>
            </a:r>
          </a:p>
          <a:p>
            <a:r>
              <a:rPr lang="en-US" dirty="0"/>
              <a:t>First decade</a:t>
            </a:r>
          </a:p>
          <a:p>
            <a:pPr lvl="1"/>
            <a:r>
              <a:rPr lang="en-US" dirty="0"/>
              <a:t>May still have family involvement</a:t>
            </a:r>
          </a:p>
          <a:p>
            <a:pPr lvl="1"/>
            <a:r>
              <a:rPr lang="en-US" dirty="0"/>
              <a:t>May have system level involvement</a:t>
            </a:r>
          </a:p>
          <a:p>
            <a:pPr lvl="1"/>
            <a:r>
              <a:rPr lang="en-US" dirty="0"/>
              <a:t>More likely to seek independence, balancing dependence</a:t>
            </a:r>
          </a:p>
          <a:p>
            <a:endParaRPr lang="en-US" dirty="0"/>
          </a:p>
        </p:txBody>
      </p:sp>
    </p:spTree>
    <p:extLst>
      <p:ext uri="{BB962C8B-B14F-4D97-AF65-F5344CB8AC3E}">
        <p14:creationId xmlns:p14="http://schemas.microsoft.com/office/powerpoint/2010/main" val="269153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6174-62FA-774F-052B-91CB6E08D9E1}"/>
              </a:ext>
            </a:extLst>
          </p:cNvPr>
          <p:cNvSpPr>
            <a:spLocks noGrp="1"/>
          </p:cNvSpPr>
          <p:nvPr>
            <p:ph type="title"/>
          </p:nvPr>
        </p:nvSpPr>
        <p:spPr>
          <a:xfrm>
            <a:off x="838200" y="365125"/>
            <a:ext cx="7957930" cy="1325563"/>
          </a:xfrm>
        </p:spPr>
        <p:txBody>
          <a:bodyPr/>
          <a:lstStyle/>
          <a:p>
            <a:r>
              <a:rPr lang="en-US" dirty="0"/>
              <a:t>Common presentations- course of illness</a:t>
            </a:r>
          </a:p>
        </p:txBody>
      </p:sp>
      <p:sp>
        <p:nvSpPr>
          <p:cNvPr id="3" name="Content Placeholder 2">
            <a:extLst>
              <a:ext uri="{FF2B5EF4-FFF2-40B4-BE49-F238E27FC236}">
                <a16:creationId xmlns:a16="http://schemas.microsoft.com/office/drawing/2014/main" id="{BD75332C-DE71-4F47-F438-63CCD77902D1}"/>
              </a:ext>
            </a:extLst>
          </p:cNvPr>
          <p:cNvSpPr>
            <a:spLocks noGrp="1"/>
          </p:cNvSpPr>
          <p:nvPr>
            <p:ph idx="1"/>
          </p:nvPr>
        </p:nvSpPr>
        <p:spPr/>
        <p:txBody>
          <a:bodyPr/>
          <a:lstStyle/>
          <a:p>
            <a:r>
              <a:rPr lang="en-US" dirty="0"/>
              <a:t>‘Middle Age’ (Mid 30’s-Late 50’s)</a:t>
            </a:r>
          </a:p>
          <a:p>
            <a:pPr lvl="1"/>
            <a:r>
              <a:rPr lang="en-US" dirty="0"/>
              <a:t>Family may be less present</a:t>
            </a:r>
          </a:p>
          <a:p>
            <a:pPr lvl="1"/>
            <a:r>
              <a:rPr lang="en-US" dirty="0"/>
              <a:t>May have DMH involvement</a:t>
            </a:r>
          </a:p>
          <a:p>
            <a:pPr lvl="1"/>
            <a:r>
              <a:rPr lang="en-US" dirty="0"/>
              <a:t>Depending on severity of illness, goals may be symptom reversal vs symptom control</a:t>
            </a:r>
          </a:p>
          <a:p>
            <a:r>
              <a:rPr lang="en-US" dirty="0"/>
              <a:t>Late Stages: (Late 50’s or early 60’s-onward)</a:t>
            </a:r>
          </a:p>
          <a:p>
            <a:pPr lvl="1"/>
            <a:r>
              <a:rPr lang="en-US" dirty="0"/>
              <a:t>Greater impairment, longer course of psychotic episodes, more vulnerable neural substrate</a:t>
            </a:r>
          </a:p>
          <a:p>
            <a:pPr lvl="1"/>
            <a:r>
              <a:rPr lang="en-US" dirty="0"/>
              <a:t>Higher risk of longer term care, dementia, poorer ADLs/IADLs</a:t>
            </a:r>
          </a:p>
          <a:p>
            <a:pPr lvl="1"/>
            <a:r>
              <a:rPr lang="en-US" dirty="0"/>
              <a:t>Depending on severity of illness, goals may be symptom reversal vs </a:t>
            </a:r>
            <a:r>
              <a:rPr lang="en-US" u="sng" dirty="0"/>
              <a:t>symptom control</a:t>
            </a:r>
          </a:p>
          <a:p>
            <a:pPr lvl="1"/>
            <a:endParaRPr lang="en-US" dirty="0"/>
          </a:p>
          <a:p>
            <a:endParaRPr lang="en-US" dirty="0"/>
          </a:p>
        </p:txBody>
      </p:sp>
    </p:spTree>
    <p:extLst>
      <p:ext uri="{BB962C8B-B14F-4D97-AF65-F5344CB8AC3E}">
        <p14:creationId xmlns:p14="http://schemas.microsoft.com/office/powerpoint/2010/main" val="178694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9A7E10-A735-1647-EA52-7FEFB3F40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C6426-E793-708C-6DC2-617355574D16}"/>
              </a:ext>
            </a:extLst>
          </p:cNvPr>
          <p:cNvSpPr>
            <a:spLocks noGrp="1"/>
          </p:cNvSpPr>
          <p:nvPr>
            <p:ph type="title"/>
          </p:nvPr>
        </p:nvSpPr>
        <p:spPr/>
        <p:txBody>
          <a:bodyPr/>
          <a:lstStyle/>
          <a:p>
            <a:r>
              <a:rPr lang="en-US" dirty="0"/>
              <a:t>Levels of outpatient need</a:t>
            </a:r>
          </a:p>
        </p:txBody>
      </p:sp>
      <p:sp>
        <p:nvSpPr>
          <p:cNvPr id="3" name="Content Placeholder 2">
            <a:extLst>
              <a:ext uri="{FF2B5EF4-FFF2-40B4-BE49-F238E27FC236}">
                <a16:creationId xmlns:a16="http://schemas.microsoft.com/office/drawing/2014/main" id="{FD2FC6B1-576C-309B-B335-B22B8A8431AD}"/>
              </a:ext>
            </a:extLst>
          </p:cNvPr>
          <p:cNvSpPr>
            <a:spLocks noGrp="1"/>
          </p:cNvSpPr>
          <p:nvPr>
            <p:ph idx="1"/>
          </p:nvPr>
        </p:nvSpPr>
        <p:spPr/>
        <p:txBody>
          <a:bodyPr>
            <a:normAutofit/>
          </a:bodyPr>
          <a:lstStyle/>
          <a:p>
            <a:r>
              <a:rPr lang="en-US" dirty="0"/>
              <a:t>Ability to do Activities of Daily Living</a:t>
            </a:r>
          </a:p>
          <a:p>
            <a:pPr lvl="1"/>
            <a:r>
              <a:rPr lang="en-US" dirty="0"/>
              <a:t>Bathing, Dressing, Eating</a:t>
            </a:r>
          </a:p>
          <a:p>
            <a:r>
              <a:rPr lang="en-US" dirty="0"/>
              <a:t>Ability to do Instrumental Activities of Daily Living</a:t>
            </a:r>
          </a:p>
          <a:p>
            <a:pPr lvl="1"/>
            <a:r>
              <a:rPr lang="en-US" dirty="0"/>
              <a:t>Finances, Cooking, Transportation</a:t>
            </a:r>
          </a:p>
          <a:p>
            <a:r>
              <a:rPr lang="en-US" dirty="0"/>
              <a:t>Ability to navigate healthcare system</a:t>
            </a:r>
          </a:p>
          <a:p>
            <a:pPr lvl="1"/>
            <a:r>
              <a:rPr lang="en-US" dirty="0"/>
              <a:t>medications, appointments</a:t>
            </a:r>
          </a:p>
          <a:p>
            <a:r>
              <a:rPr lang="en-US" dirty="0"/>
              <a:t>Ability to safely navigate society interpersonally</a:t>
            </a:r>
          </a:p>
          <a:p>
            <a:pPr lvl="1"/>
            <a:r>
              <a:rPr lang="en-US" dirty="0"/>
              <a:t>Relationships, organizations, employment</a:t>
            </a:r>
          </a:p>
        </p:txBody>
      </p:sp>
    </p:spTree>
    <p:extLst>
      <p:ext uri="{BB962C8B-B14F-4D97-AF65-F5344CB8AC3E}">
        <p14:creationId xmlns:p14="http://schemas.microsoft.com/office/powerpoint/2010/main" val="3941732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D1EB-083E-2161-085B-C8E6D58B43D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Coordinated Specialty Care</a:t>
            </a:r>
          </a:p>
        </p:txBody>
      </p:sp>
      <p:pic>
        <p:nvPicPr>
          <p:cNvPr id="2050" name="Picture 2" descr="Five components of the coordinated specialty care model: Psychiatric assessment and medication, cognitive and behavioral psychotherapy, family education and support, Supported employment and education, and assertive case management.">
            <a:extLst>
              <a:ext uri="{FF2B5EF4-FFF2-40B4-BE49-F238E27FC236}">
                <a16:creationId xmlns:a16="http://schemas.microsoft.com/office/drawing/2014/main" id="{03CCF37F-43B4-D7FD-4C1F-DE4B67EFA1E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47" r="11167"/>
          <a:stretch/>
        </p:blipFill>
        <p:spPr bwMode="auto">
          <a:xfrm>
            <a:off x="3529175" y="1432561"/>
            <a:ext cx="5278125" cy="4856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C64C03-2A89-B802-B35F-DBBD413018B6}"/>
              </a:ext>
            </a:extLst>
          </p:cNvPr>
          <p:cNvSpPr txBox="1"/>
          <p:nvPr/>
        </p:nvSpPr>
        <p:spPr>
          <a:xfrm>
            <a:off x="143718" y="5642268"/>
            <a:ext cx="199479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Figure – NIH RAISE-ETP</a:t>
            </a:r>
          </a:p>
        </p:txBody>
      </p:sp>
    </p:spTree>
    <p:extLst>
      <p:ext uri="{BB962C8B-B14F-4D97-AF65-F5344CB8AC3E}">
        <p14:creationId xmlns:p14="http://schemas.microsoft.com/office/powerpoint/2010/main" val="15227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CF41-B6DB-681A-A1BF-D05CDE984E18}"/>
              </a:ext>
            </a:extLst>
          </p:cNvPr>
          <p:cNvSpPr>
            <a:spLocks noGrp="1"/>
          </p:cNvSpPr>
          <p:nvPr>
            <p:ph type="title"/>
          </p:nvPr>
        </p:nvSpPr>
        <p:spPr/>
        <p:txBody>
          <a:bodyPr/>
          <a:lstStyle/>
          <a:p>
            <a:r>
              <a:rPr lang="en-US" dirty="0"/>
              <a:t>Bipolar Disorder</a:t>
            </a:r>
          </a:p>
        </p:txBody>
      </p:sp>
      <p:sp>
        <p:nvSpPr>
          <p:cNvPr id="3" name="Content Placeholder 2">
            <a:extLst>
              <a:ext uri="{FF2B5EF4-FFF2-40B4-BE49-F238E27FC236}">
                <a16:creationId xmlns:a16="http://schemas.microsoft.com/office/drawing/2014/main" id="{F3F98A96-5343-8C1E-FCD1-805FA549D792}"/>
              </a:ext>
            </a:extLst>
          </p:cNvPr>
          <p:cNvSpPr>
            <a:spLocks noGrp="1"/>
          </p:cNvSpPr>
          <p:nvPr>
            <p:ph idx="1"/>
          </p:nvPr>
        </p:nvSpPr>
        <p:spPr>
          <a:xfrm>
            <a:off x="838200" y="1825625"/>
            <a:ext cx="10831286" cy="4351338"/>
          </a:xfrm>
        </p:spPr>
        <p:txBody>
          <a:bodyPr/>
          <a:lstStyle/>
          <a:p>
            <a:r>
              <a:rPr lang="en-US" dirty="0"/>
              <a:t>Mood disorder characterized by</a:t>
            </a:r>
            <a:r>
              <a:rPr lang="en-US" b="1" dirty="0"/>
              <a:t> episodes of depression and elevated mood</a:t>
            </a:r>
          </a:p>
          <a:p>
            <a:r>
              <a:rPr lang="en-US" b="1" dirty="0"/>
              <a:t>Two main types:</a:t>
            </a:r>
          </a:p>
          <a:p>
            <a:pPr lvl="1"/>
            <a:r>
              <a:rPr lang="en-US" b="1" dirty="0"/>
              <a:t>Bipolar I: </a:t>
            </a:r>
            <a:r>
              <a:rPr lang="en-US" dirty="0"/>
              <a:t>Full manic episode (7+ days of DIGFAST or severe enough to require hospitalization) + depressive episodes. Psychotic features common.</a:t>
            </a:r>
          </a:p>
          <a:p>
            <a:pPr lvl="1"/>
            <a:r>
              <a:rPr lang="en-US" b="1" dirty="0"/>
              <a:t>Bipolar II: </a:t>
            </a:r>
            <a:r>
              <a:rPr lang="en-US" dirty="0"/>
              <a:t>Hypomanic (4+ days, noticeable but not severe) + depressive episodes. No psychosis.</a:t>
            </a:r>
            <a:endParaRPr lang="en-US" b="1" dirty="0"/>
          </a:p>
          <a:p>
            <a:r>
              <a:rPr lang="en-US" dirty="0"/>
              <a:t>Manic/hypomanic episodes are the </a:t>
            </a:r>
            <a:r>
              <a:rPr lang="en-US" b="1" dirty="0"/>
              <a:t>defining feature</a:t>
            </a:r>
            <a:r>
              <a:rPr lang="en-US" dirty="0"/>
              <a:t>, but depression is the </a:t>
            </a:r>
            <a:r>
              <a:rPr lang="en-US" b="1" dirty="0"/>
              <a:t>most common presentation</a:t>
            </a:r>
            <a:endParaRPr lang="en-US" dirty="0"/>
          </a:p>
          <a:p>
            <a:r>
              <a:rPr lang="en-US" b="1" dirty="0"/>
              <a:t>70-80% of symptomatic time</a:t>
            </a:r>
            <a:r>
              <a:rPr lang="en-US" dirty="0"/>
              <a:t> consists of depressive episodes</a:t>
            </a:r>
          </a:p>
          <a:p>
            <a:endParaRPr lang="en-US" dirty="0"/>
          </a:p>
        </p:txBody>
      </p:sp>
    </p:spTree>
    <p:extLst>
      <p:ext uri="{BB962C8B-B14F-4D97-AF65-F5344CB8AC3E}">
        <p14:creationId xmlns:p14="http://schemas.microsoft.com/office/powerpoint/2010/main" val="167288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D916CD-2D28-EF46-8D38-FF9D686DC1D6}"/>
              </a:ext>
            </a:extLst>
          </p:cNvPr>
          <p:cNvPicPr>
            <a:picLocks noChangeAspect="1"/>
          </p:cNvPicPr>
          <p:nvPr/>
        </p:nvPicPr>
        <p:blipFill>
          <a:blip r:embed="rId3"/>
          <a:stretch>
            <a:fillRect/>
          </a:stretch>
        </p:blipFill>
        <p:spPr>
          <a:xfrm>
            <a:off x="410495" y="1751175"/>
            <a:ext cx="8266947" cy="3699459"/>
          </a:xfrm>
          <a:prstGeom prst="rect">
            <a:avLst/>
          </a:prstGeom>
        </p:spPr>
      </p:pic>
      <p:sp>
        <p:nvSpPr>
          <p:cNvPr id="3" name="TextBox 2">
            <a:extLst>
              <a:ext uri="{FF2B5EF4-FFF2-40B4-BE49-F238E27FC236}">
                <a16:creationId xmlns:a16="http://schemas.microsoft.com/office/drawing/2014/main" id="{7AB02A6A-292E-EC4A-89F1-4F6361A197BA}"/>
              </a:ext>
            </a:extLst>
          </p:cNvPr>
          <p:cNvSpPr txBox="1"/>
          <p:nvPr/>
        </p:nvSpPr>
        <p:spPr>
          <a:xfrm>
            <a:off x="4940200" y="5511122"/>
            <a:ext cx="3737242" cy="300082"/>
          </a:xfrm>
          <a:prstGeom prst="rect">
            <a:avLst/>
          </a:prstGeom>
          <a:noFill/>
        </p:spPr>
        <p:txBody>
          <a:bodyPr wrap="none" rtlCol="0">
            <a:spAutoFit/>
          </a:bodyPr>
          <a:lstStyle/>
          <a:p>
            <a:r>
              <a:rPr lang="en-US" sz="1350" dirty="0"/>
              <a:t>Vieta et al. Nature Reviews Disease Primer 2018</a:t>
            </a:r>
          </a:p>
        </p:txBody>
      </p:sp>
      <p:sp>
        <p:nvSpPr>
          <p:cNvPr id="4" name="Title 3">
            <a:extLst>
              <a:ext uri="{FF2B5EF4-FFF2-40B4-BE49-F238E27FC236}">
                <a16:creationId xmlns:a16="http://schemas.microsoft.com/office/drawing/2014/main" id="{5573CB01-341F-EF42-BAB6-35A8C1A76F14}"/>
              </a:ext>
            </a:extLst>
          </p:cNvPr>
          <p:cNvSpPr>
            <a:spLocks noGrp="1"/>
          </p:cNvSpPr>
          <p:nvPr>
            <p:ph type="title"/>
          </p:nvPr>
        </p:nvSpPr>
        <p:spPr/>
        <p:txBody>
          <a:bodyPr/>
          <a:lstStyle/>
          <a:p>
            <a:r>
              <a:rPr lang="en-US" dirty="0"/>
              <a:t>Bipolar I</a:t>
            </a:r>
          </a:p>
        </p:txBody>
      </p:sp>
      <p:sp>
        <p:nvSpPr>
          <p:cNvPr id="6" name="TextBox 5">
            <a:extLst>
              <a:ext uri="{FF2B5EF4-FFF2-40B4-BE49-F238E27FC236}">
                <a16:creationId xmlns:a16="http://schemas.microsoft.com/office/drawing/2014/main" id="{764D8544-54ED-DC97-C9C9-4E4D85D9F6AD}"/>
              </a:ext>
            </a:extLst>
          </p:cNvPr>
          <p:cNvSpPr txBox="1"/>
          <p:nvPr/>
        </p:nvSpPr>
        <p:spPr>
          <a:xfrm>
            <a:off x="8853905" y="2228032"/>
            <a:ext cx="3193715" cy="2585323"/>
          </a:xfrm>
          <a:prstGeom prst="rect">
            <a:avLst/>
          </a:prstGeom>
          <a:noFill/>
        </p:spPr>
        <p:txBody>
          <a:bodyPr wrap="square">
            <a:spAutoFit/>
          </a:bodyPr>
          <a:lstStyle/>
          <a:p>
            <a:r>
              <a:rPr lang="en-US" b="1" dirty="0"/>
              <a:t>Mania:</a:t>
            </a:r>
          </a:p>
          <a:p>
            <a:pPr marL="285750" indent="-285750">
              <a:buFont typeface="Arial" panose="020B0604020202020204" pitchFamily="34" charset="0"/>
              <a:buChar char="•"/>
            </a:pPr>
            <a:r>
              <a:rPr lang="en-US" dirty="0"/>
              <a:t>“I haven’t slept in three days and am going to solve world hunger”</a:t>
            </a:r>
          </a:p>
          <a:p>
            <a:pPr marL="285750" indent="-285750">
              <a:buFont typeface="Arial" panose="020B0604020202020204" pitchFamily="34" charset="0"/>
              <a:buChar char="•"/>
            </a:pPr>
            <a:r>
              <a:rPr lang="en-US" dirty="0"/>
              <a:t>Cannot function at work </a:t>
            </a:r>
          </a:p>
          <a:p>
            <a:pPr marL="285750" indent="-285750">
              <a:buFont typeface="Arial" panose="020B0604020202020204" pitchFamily="34" charset="0"/>
              <a:buChar char="•"/>
            </a:pPr>
            <a:r>
              <a:rPr lang="en-US" dirty="0"/>
              <a:t>May have psychotic features</a:t>
            </a:r>
          </a:p>
          <a:p>
            <a:pPr marL="285750" indent="-285750">
              <a:buFont typeface="Arial" panose="020B0604020202020204" pitchFamily="34" charset="0"/>
              <a:buChar char="•"/>
            </a:pPr>
            <a:r>
              <a:rPr lang="en-US" dirty="0"/>
              <a:t>Often requires hospitalization</a:t>
            </a:r>
          </a:p>
        </p:txBody>
      </p:sp>
    </p:spTree>
    <p:extLst>
      <p:ext uri="{BB962C8B-B14F-4D97-AF65-F5344CB8AC3E}">
        <p14:creationId xmlns:p14="http://schemas.microsoft.com/office/powerpoint/2010/main" val="92145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3A791A-1613-854A-A528-8AC36AD92634}"/>
              </a:ext>
            </a:extLst>
          </p:cNvPr>
          <p:cNvPicPr>
            <a:picLocks noChangeAspect="1"/>
          </p:cNvPicPr>
          <p:nvPr/>
        </p:nvPicPr>
        <p:blipFill>
          <a:blip r:embed="rId3"/>
          <a:stretch>
            <a:fillRect/>
          </a:stretch>
        </p:blipFill>
        <p:spPr>
          <a:xfrm>
            <a:off x="409074" y="1679983"/>
            <a:ext cx="7899400" cy="3850957"/>
          </a:xfrm>
          <a:prstGeom prst="rect">
            <a:avLst/>
          </a:prstGeom>
        </p:spPr>
      </p:pic>
      <p:sp>
        <p:nvSpPr>
          <p:cNvPr id="13" name="TextBox 12">
            <a:extLst>
              <a:ext uri="{FF2B5EF4-FFF2-40B4-BE49-F238E27FC236}">
                <a16:creationId xmlns:a16="http://schemas.microsoft.com/office/drawing/2014/main" id="{336BF531-04EE-6E42-B5FB-CD6960A4B1A7}"/>
              </a:ext>
            </a:extLst>
          </p:cNvPr>
          <p:cNvSpPr txBox="1"/>
          <p:nvPr/>
        </p:nvSpPr>
        <p:spPr>
          <a:xfrm>
            <a:off x="4571232" y="5546982"/>
            <a:ext cx="3737242" cy="300082"/>
          </a:xfrm>
          <a:prstGeom prst="rect">
            <a:avLst/>
          </a:prstGeom>
          <a:noFill/>
        </p:spPr>
        <p:txBody>
          <a:bodyPr wrap="none" rtlCol="0">
            <a:spAutoFit/>
          </a:bodyPr>
          <a:lstStyle/>
          <a:p>
            <a:r>
              <a:rPr lang="en-US" sz="1350" dirty="0"/>
              <a:t>Vieta et al. Nature Reviews Disease Primer 2018</a:t>
            </a:r>
          </a:p>
        </p:txBody>
      </p:sp>
      <p:sp>
        <p:nvSpPr>
          <p:cNvPr id="2" name="Title 1">
            <a:extLst>
              <a:ext uri="{FF2B5EF4-FFF2-40B4-BE49-F238E27FC236}">
                <a16:creationId xmlns:a16="http://schemas.microsoft.com/office/drawing/2014/main" id="{17ADFF64-A85B-0141-B024-FE4D136D0460}"/>
              </a:ext>
            </a:extLst>
          </p:cNvPr>
          <p:cNvSpPr>
            <a:spLocks noGrp="1"/>
          </p:cNvSpPr>
          <p:nvPr>
            <p:ph type="title"/>
          </p:nvPr>
        </p:nvSpPr>
        <p:spPr/>
        <p:txBody>
          <a:bodyPr/>
          <a:lstStyle/>
          <a:p>
            <a:r>
              <a:rPr lang="en-US" dirty="0"/>
              <a:t>Bipolar II</a:t>
            </a:r>
          </a:p>
        </p:txBody>
      </p:sp>
      <p:sp>
        <p:nvSpPr>
          <p:cNvPr id="5" name="TextBox 4">
            <a:extLst>
              <a:ext uri="{FF2B5EF4-FFF2-40B4-BE49-F238E27FC236}">
                <a16:creationId xmlns:a16="http://schemas.microsoft.com/office/drawing/2014/main" id="{00019A8D-C9F3-BD9C-E045-8CDA8EE6CCF8}"/>
              </a:ext>
            </a:extLst>
          </p:cNvPr>
          <p:cNvSpPr txBox="1"/>
          <p:nvPr/>
        </p:nvSpPr>
        <p:spPr>
          <a:xfrm>
            <a:off x="8502314" y="2280715"/>
            <a:ext cx="3527359" cy="2585323"/>
          </a:xfrm>
          <a:prstGeom prst="rect">
            <a:avLst/>
          </a:prstGeom>
          <a:noFill/>
        </p:spPr>
        <p:txBody>
          <a:bodyPr wrap="square">
            <a:spAutoFit/>
          </a:bodyPr>
          <a:lstStyle/>
          <a:p>
            <a:r>
              <a:rPr lang="en-US" b="1" dirty="0"/>
              <a:t>Hypomania:</a:t>
            </a:r>
          </a:p>
          <a:p>
            <a:pPr marL="285750" indent="-285750">
              <a:buFont typeface="Arial" panose="020B0604020202020204" pitchFamily="34" charset="0"/>
              <a:buChar char="•"/>
            </a:pPr>
            <a:r>
              <a:rPr lang="en-US" dirty="0"/>
              <a:t>Coworkers notice: “Wow, Sarah is really on fire this week!”</a:t>
            </a:r>
          </a:p>
          <a:p>
            <a:pPr marL="285750" indent="-285750">
              <a:buFont typeface="Arial" panose="020B0604020202020204" pitchFamily="34" charset="0"/>
              <a:buChar char="•"/>
            </a:pPr>
            <a:r>
              <a:rPr lang="en-US" dirty="0"/>
              <a:t>Patient feels great, productive, creative</a:t>
            </a:r>
          </a:p>
          <a:p>
            <a:pPr marL="285750" indent="-285750">
              <a:buFont typeface="Arial" panose="020B0604020202020204" pitchFamily="34" charset="0"/>
              <a:buChar char="•"/>
            </a:pPr>
            <a:r>
              <a:rPr lang="en-US" dirty="0"/>
              <a:t>Sleeping 5 hours instead of 8</a:t>
            </a:r>
          </a:p>
          <a:p>
            <a:pPr marL="285750" indent="-285750">
              <a:buFont typeface="Arial" panose="020B0604020202020204" pitchFamily="34" charset="0"/>
              <a:buChar char="•"/>
            </a:pPr>
            <a:r>
              <a:rPr lang="en-US" dirty="0"/>
              <a:t>Still going to work, paying bills, functioning in life</a:t>
            </a:r>
          </a:p>
        </p:txBody>
      </p:sp>
    </p:spTree>
    <p:extLst>
      <p:ext uri="{BB962C8B-B14F-4D97-AF65-F5344CB8AC3E}">
        <p14:creationId xmlns:p14="http://schemas.microsoft.com/office/powerpoint/2010/main" val="386192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B65FD7-5794-E642-8E40-923F78CE095D}"/>
              </a:ext>
            </a:extLst>
          </p:cNvPr>
          <p:cNvPicPr>
            <a:picLocks noChangeAspect="1"/>
          </p:cNvPicPr>
          <p:nvPr/>
        </p:nvPicPr>
        <p:blipFill>
          <a:blip r:embed="rId2"/>
          <a:stretch>
            <a:fillRect/>
          </a:stretch>
        </p:blipFill>
        <p:spPr>
          <a:xfrm>
            <a:off x="2550694" y="1389110"/>
            <a:ext cx="6569242" cy="4844164"/>
          </a:xfrm>
          <a:prstGeom prst="rect">
            <a:avLst/>
          </a:prstGeom>
        </p:spPr>
      </p:pic>
      <p:sp>
        <p:nvSpPr>
          <p:cNvPr id="3" name="Title 2">
            <a:extLst>
              <a:ext uri="{FF2B5EF4-FFF2-40B4-BE49-F238E27FC236}">
                <a16:creationId xmlns:a16="http://schemas.microsoft.com/office/drawing/2014/main" id="{7B67E196-0088-2448-9A5B-B5C54C0685B5}"/>
              </a:ext>
            </a:extLst>
          </p:cNvPr>
          <p:cNvSpPr>
            <a:spLocks noGrp="1"/>
          </p:cNvSpPr>
          <p:nvPr>
            <p:ph type="title"/>
          </p:nvPr>
        </p:nvSpPr>
        <p:spPr/>
        <p:txBody>
          <a:bodyPr>
            <a:normAutofit/>
          </a:bodyPr>
          <a:lstStyle/>
          <a:p>
            <a:r>
              <a:rPr lang="en-US" dirty="0"/>
              <a:t>Prescribing trends</a:t>
            </a:r>
          </a:p>
        </p:txBody>
      </p:sp>
      <p:sp>
        <p:nvSpPr>
          <p:cNvPr id="6" name="TextBox 5">
            <a:extLst>
              <a:ext uri="{FF2B5EF4-FFF2-40B4-BE49-F238E27FC236}">
                <a16:creationId xmlns:a16="http://schemas.microsoft.com/office/drawing/2014/main" id="{9B8F104A-8037-4146-A598-5C29CF5C394E}"/>
              </a:ext>
            </a:extLst>
          </p:cNvPr>
          <p:cNvSpPr txBox="1"/>
          <p:nvPr/>
        </p:nvSpPr>
        <p:spPr>
          <a:xfrm>
            <a:off x="9374607" y="5725443"/>
            <a:ext cx="2592803" cy="507831"/>
          </a:xfrm>
          <a:prstGeom prst="rect">
            <a:avLst/>
          </a:prstGeom>
          <a:noFill/>
        </p:spPr>
        <p:txBody>
          <a:bodyPr wrap="square" rtlCol="0">
            <a:spAutoFit/>
          </a:bodyPr>
          <a:lstStyle/>
          <a:p>
            <a:r>
              <a:rPr lang="en-US" sz="1350" dirty="0"/>
              <a:t>Rhee, </a:t>
            </a:r>
            <a:r>
              <a:rPr lang="en-US" sz="1350" dirty="0" err="1"/>
              <a:t>Olfson</a:t>
            </a:r>
            <a:r>
              <a:rPr lang="en-US" sz="1350" dirty="0"/>
              <a:t>, Nierenberg, Wilkerson. AJP 2020</a:t>
            </a:r>
          </a:p>
        </p:txBody>
      </p:sp>
    </p:spTree>
    <p:extLst>
      <p:ext uri="{BB962C8B-B14F-4D97-AF65-F5344CB8AC3E}">
        <p14:creationId xmlns:p14="http://schemas.microsoft.com/office/powerpoint/2010/main" val="240266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25D5-0173-8B45-64DF-1B21337427A7}"/>
              </a:ext>
            </a:extLst>
          </p:cNvPr>
          <p:cNvSpPr>
            <a:spLocks noGrp="1"/>
          </p:cNvSpPr>
          <p:nvPr>
            <p:ph type="title"/>
          </p:nvPr>
        </p:nvSpPr>
        <p:spPr/>
        <p:txBody>
          <a:bodyPr/>
          <a:lstStyle/>
          <a:p>
            <a:r>
              <a:rPr lang="en-US" dirty="0"/>
              <a:t>Epidemiology of Schizophrenia</a:t>
            </a:r>
          </a:p>
        </p:txBody>
      </p:sp>
      <p:sp>
        <p:nvSpPr>
          <p:cNvPr id="3" name="Content Placeholder 2">
            <a:extLst>
              <a:ext uri="{FF2B5EF4-FFF2-40B4-BE49-F238E27FC236}">
                <a16:creationId xmlns:a16="http://schemas.microsoft.com/office/drawing/2014/main" id="{C5F758A3-03DA-1407-8F52-C5257EBBFC02}"/>
              </a:ext>
            </a:extLst>
          </p:cNvPr>
          <p:cNvSpPr>
            <a:spLocks noGrp="1"/>
          </p:cNvSpPr>
          <p:nvPr>
            <p:ph idx="1"/>
          </p:nvPr>
        </p:nvSpPr>
        <p:spPr/>
        <p:txBody>
          <a:bodyPr>
            <a:normAutofit fontScale="92500" lnSpcReduction="20000"/>
          </a:bodyPr>
          <a:lstStyle/>
          <a:p>
            <a:r>
              <a:rPr lang="en-US" dirty="0"/>
              <a:t>Life prevalence of 1%</a:t>
            </a:r>
          </a:p>
          <a:p>
            <a:r>
              <a:rPr lang="en-US" dirty="0"/>
              <a:t>Male to female ratio: 1.4/1</a:t>
            </a:r>
          </a:p>
          <a:p>
            <a:r>
              <a:rPr lang="en-US" dirty="0"/>
              <a:t>Average age of onset 16-25 years old</a:t>
            </a:r>
          </a:p>
          <a:p>
            <a:pPr lvl="1"/>
            <a:r>
              <a:rPr lang="en-US" dirty="0"/>
              <a:t>Earlier in men, later in women </a:t>
            </a:r>
          </a:p>
          <a:p>
            <a:r>
              <a:rPr lang="en-US" dirty="0"/>
              <a:t>Genetic factors</a:t>
            </a:r>
          </a:p>
          <a:p>
            <a:pPr lvl="1"/>
            <a:r>
              <a:rPr lang="en-US" dirty="0"/>
              <a:t>Overall genetic heritability is 65-80% </a:t>
            </a:r>
          </a:p>
          <a:p>
            <a:pPr lvl="1"/>
            <a:r>
              <a:rPr lang="en-US" dirty="0"/>
              <a:t>Not a single gene disorder, more than 100 different loci are identified</a:t>
            </a:r>
          </a:p>
          <a:p>
            <a:pPr lvl="1"/>
            <a:r>
              <a:rPr lang="en-US" dirty="0"/>
              <a:t>Advanced paternal age (&gt;45 </a:t>
            </a:r>
            <a:r>
              <a:rPr lang="en-US" dirty="0" err="1"/>
              <a:t>yo</a:t>
            </a:r>
            <a:r>
              <a:rPr lang="en-US" dirty="0"/>
              <a:t>, 2x risk, &gt;50yo, 3x risk for schizophrenia) </a:t>
            </a:r>
          </a:p>
          <a:p>
            <a:r>
              <a:rPr lang="en-US" dirty="0"/>
              <a:t>Environmental factors – viral exposure in gestation, starvation in prenatal period</a:t>
            </a:r>
          </a:p>
          <a:p>
            <a:r>
              <a:rPr lang="en-US" dirty="0"/>
              <a:t>Social factors</a:t>
            </a:r>
            <a:r>
              <a:rPr lang="en-US" baseline="30000" dirty="0"/>
              <a:t>1</a:t>
            </a:r>
            <a:r>
              <a:rPr lang="en-US" dirty="0"/>
              <a:t>- immigration, sexual trauma, bullying, major social stressors (losses/transitions)</a:t>
            </a:r>
          </a:p>
        </p:txBody>
      </p:sp>
      <p:sp>
        <p:nvSpPr>
          <p:cNvPr id="5" name="TextBox 4">
            <a:extLst>
              <a:ext uri="{FF2B5EF4-FFF2-40B4-BE49-F238E27FC236}">
                <a16:creationId xmlns:a16="http://schemas.microsoft.com/office/drawing/2014/main" id="{2CF75CB9-5380-A49E-E389-5487B7EED2B9}"/>
              </a:ext>
            </a:extLst>
          </p:cNvPr>
          <p:cNvSpPr txBox="1"/>
          <p:nvPr/>
        </p:nvSpPr>
        <p:spPr>
          <a:xfrm>
            <a:off x="7050318" y="5942568"/>
            <a:ext cx="6093618" cy="369332"/>
          </a:xfrm>
          <a:prstGeom prst="rect">
            <a:avLst/>
          </a:prstGeom>
          <a:noFill/>
        </p:spPr>
        <p:txBody>
          <a:bodyPr wrap="square">
            <a:spAutoFit/>
          </a:bodyPr>
          <a:lstStyle/>
          <a:p>
            <a:r>
              <a:rPr lang="en-US" dirty="0"/>
              <a:t>1. McGrath JJ et al. Am J Psychiatry 2011;168;1235.</a:t>
            </a:r>
          </a:p>
        </p:txBody>
      </p:sp>
    </p:spTree>
    <p:extLst>
      <p:ext uri="{BB962C8B-B14F-4D97-AF65-F5344CB8AC3E}">
        <p14:creationId xmlns:p14="http://schemas.microsoft.com/office/powerpoint/2010/main" val="425632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Morbidity and mortality</a:t>
            </a:r>
          </a:p>
        </p:txBody>
      </p:sp>
      <p:sp>
        <p:nvSpPr>
          <p:cNvPr id="2" name="Content Placeholder 1"/>
          <p:cNvSpPr>
            <a:spLocks noGrp="1"/>
          </p:cNvSpPr>
          <p:nvPr>
            <p:ph idx="4294967295"/>
          </p:nvPr>
        </p:nvSpPr>
        <p:spPr>
          <a:xfrm>
            <a:off x="644434" y="1676401"/>
            <a:ext cx="10903132" cy="4449763"/>
          </a:xfrm>
        </p:spPr>
        <p:txBody>
          <a:bodyPr>
            <a:normAutofit/>
          </a:bodyPr>
          <a:lstStyle/>
          <a:p>
            <a:r>
              <a:rPr lang="en-US" dirty="0"/>
              <a:t>Schizophrenia is associated with a 20 year decrease in life expectancy</a:t>
            </a:r>
            <a:r>
              <a:rPr lang="en-US" baseline="30000" dirty="0"/>
              <a:t>1 </a:t>
            </a:r>
            <a:r>
              <a:rPr lang="en-US" dirty="0"/>
              <a:t>and a 4 fold increase in mortality</a:t>
            </a:r>
            <a:r>
              <a:rPr lang="en-US" baseline="30000" dirty="0"/>
              <a:t>2</a:t>
            </a:r>
          </a:p>
          <a:p>
            <a:pPr lvl="1"/>
            <a:r>
              <a:rPr lang="en-US" dirty="0"/>
              <a:t>Premature mortality is due to cardiovascular </a:t>
            </a:r>
            <a:r>
              <a:rPr lang="en-US" dirty="0" err="1"/>
              <a:t>dz</a:t>
            </a:r>
            <a:r>
              <a:rPr lang="en-US" dirty="0"/>
              <a:t>, respiratory </a:t>
            </a:r>
            <a:r>
              <a:rPr lang="en-US" dirty="0" err="1"/>
              <a:t>dz</a:t>
            </a:r>
            <a:r>
              <a:rPr lang="en-US" dirty="0"/>
              <a:t>, infections and cancers</a:t>
            </a:r>
            <a:r>
              <a:rPr lang="en-US" baseline="30000" dirty="0"/>
              <a:t>3</a:t>
            </a:r>
          </a:p>
          <a:p>
            <a:r>
              <a:rPr lang="en-US" dirty="0"/>
              <a:t>Even in first episode psychosis (FEP), cardiac and metabolic abnormalities are present early on</a:t>
            </a:r>
            <a:r>
              <a:rPr lang="en-US" baseline="30000" dirty="0"/>
              <a:t>4</a:t>
            </a:r>
          </a:p>
          <a:p>
            <a:r>
              <a:rPr lang="en-US" dirty="0"/>
              <a:t>Related to underlying illness, unhealthy lifestyle, antipsychotic meds, inadequate medical care</a:t>
            </a:r>
          </a:p>
        </p:txBody>
      </p:sp>
      <p:sp>
        <p:nvSpPr>
          <p:cNvPr id="4" name="TextBox 3"/>
          <p:cNvSpPr txBox="1"/>
          <p:nvPr/>
        </p:nvSpPr>
        <p:spPr>
          <a:xfrm>
            <a:off x="644434" y="5704114"/>
            <a:ext cx="10023566" cy="646331"/>
          </a:xfrm>
          <a:prstGeom prst="rect">
            <a:avLst/>
          </a:prstGeom>
          <a:noFill/>
        </p:spPr>
        <p:txBody>
          <a:bodyPr wrap="square" rtlCol="0">
            <a:spAutoFit/>
          </a:bodyPr>
          <a:lstStyle/>
          <a:p>
            <a:r>
              <a:rPr lang="en-US" dirty="0"/>
              <a:t>1. </a:t>
            </a:r>
            <a:r>
              <a:rPr lang="en-US" dirty="0" err="1"/>
              <a:t>Druss</a:t>
            </a:r>
            <a:r>
              <a:rPr lang="en-US" dirty="0"/>
              <a:t> et al. Med Care 2011;599-604. 2. </a:t>
            </a:r>
            <a:r>
              <a:rPr lang="en-US" dirty="0" err="1"/>
              <a:t>Revier</a:t>
            </a:r>
            <a:r>
              <a:rPr lang="en-US" dirty="0"/>
              <a:t> at al. J </a:t>
            </a:r>
            <a:r>
              <a:rPr lang="en-US" dirty="0" err="1"/>
              <a:t>Nerv</a:t>
            </a:r>
            <a:r>
              <a:rPr lang="en-US" dirty="0"/>
              <a:t> </a:t>
            </a:r>
            <a:r>
              <a:rPr lang="en-US" dirty="0" err="1"/>
              <a:t>Ment</a:t>
            </a:r>
            <a:r>
              <a:rPr lang="en-US" dirty="0"/>
              <a:t> </a:t>
            </a:r>
            <a:r>
              <a:rPr lang="en-US" dirty="0" err="1"/>
              <a:t>Dis</a:t>
            </a:r>
            <a:r>
              <a:rPr lang="en-US" dirty="0"/>
              <a:t> 2015;379-386. 3. </a:t>
            </a:r>
            <a:r>
              <a:rPr lang="en-US" dirty="0" err="1"/>
              <a:t>Olfson</a:t>
            </a:r>
            <a:r>
              <a:rPr lang="en-US" dirty="0"/>
              <a:t> et al. JAMA Psychiatry 2015;1172-1181. 4. </a:t>
            </a:r>
            <a:r>
              <a:rPr lang="en-US" dirty="0" err="1"/>
              <a:t>Correll</a:t>
            </a:r>
            <a:r>
              <a:rPr lang="en-US" dirty="0"/>
              <a:t> et al. JAMA Psychiatry 2014;1350-1363.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36A7-6BDF-D6F7-8E5B-AA8246BD3A76}"/>
              </a:ext>
            </a:extLst>
          </p:cNvPr>
          <p:cNvSpPr>
            <a:spLocks noGrp="1"/>
          </p:cNvSpPr>
          <p:nvPr>
            <p:ph type="title"/>
          </p:nvPr>
        </p:nvSpPr>
        <p:spPr/>
        <p:txBody>
          <a:bodyPr/>
          <a:lstStyle/>
          <a:p>
            <a:r>
              <a:rPr lang="en-US" dirty="0"/>
              <a:t>DSM 5 diagnostic criteria: Schizophrenia</a:t>
            </a:r>
          </a:p>
        </p:txBody>
      </p:sp>
      <p:sp>
        <p:nvSpPr>
          <p:cNvPr id="3" name="Content Placeholder 2">
            <a:extLst>
              <a:ext uri="{FF2B5EF4-FFF2-40B4-BE49-F238E27FC236}">
                <a16:creationId xmlns:a16="http://schemas.microsoft.com/office/drawing/2014/main" id="{FC6E3DD6-7DF1-9489-EA1C-4F15FB951F95}"/>
              </a:ext>
            </a:extLst>
          </p:cNvPr>
          <p:cNvSpPr>
            <a:spLocks noGrp="1"/>
          </p:cNvSpPr>
          <p:nvPr>
            <p:ph idx="1"/>
          </p:nvPr>
        </p:nvSpPr>
        <p:spPr/>
        <p:txBody>
          <a:bodyPr>
            <a:normAutofit fontScale="92500"/>
          </a:bodyPr>
          <a:lstStyle/>
          <a:p>
            <a:r>
              <a:rPr lang="en-US" dirty="0"/>
              <a:t>Two or more symptoms for one month (at least one *):</a:t>
            </a:r>
          </a:p>
          <a:p>
            <a:pPr lvl="1"/>
            <a:r>
              <a:rPr lang="en-US" b="1" dirty="0"/>
              <a:t>*Delusions</a:t>
            </a:r>
            <a:r>
              <a:rPr lang="en-US" dirty="0"/>
              <a:t>: fixed, false beliefs</a:t>
            </a:r>
          </a:p>
          <a:p>
            <a:pPr lvl="2"/>
            <a:r>
              <a:rPr lang="en-US" dirty="0"/>
              <a:t>Delusions of grandeur, control, persecution, somatic </a:t>
            </a:r>
          </a:p>
          <a:p>
            <a:pPr lvl="1"/>
            <a:r>
              <a:rPr lang="en-US" b="1" dirty="0"/>
              <a:t>*Hallucinations</a:t>
            </a:r>
          </a:p>
          <a:p>
            <a:pPr lvl="2"/>
            <a:r>
              <a:rPr lang="en-US" dirty="0"/>
              <a:t>Classically auditory</a:t>
            </a:r>
          </a:p>
          <a:p>
            <a:pPr lvl="1"/>
            <a:r>
              <a:rPr lang="en-US" b="1" dirty="0"/>
              <a:t>*Disorganized speech</a:t>
            </a:r>
            <a:r>
              <a:rPr lang="en-US" dirty="0"/>
              <a:t>: tangentiality, loosening of associations, word salad</a:t>
            </a:r>
          </a:p>
          <a:p>
            <a:pPr lvl="1"/>
            <a:r>
              <a:rPr lang="en-US" b="1" dirty="0"/>
              <a:t>Disorganized or catatonic behavior</a:t>
            </a:r>
            <a:r>
              <a:rPr lang="en-US" dirty="0"/>
              <a:t>: odd, irrational, purposeless activity</a:t>
            </a:r>
          </a:p>
          <a:p>
            <a:pPr lvl="1"/>
            <a:r>
              <a:rPr lang="en-US" b="1" dirty="0"/>
              <a:t>Negative symptoms </a:t>
            </a:r>
          </a:p>
          <a:p>
            <a:pPr lvl="2"/>
            <a:r>
              <a:rPr lang="en-US" dirty="0"/>
              <a:t>The A’s:  Affect (blunted), Alogia, Asociality, Avolition, Anhedonia</a:t>
            </a:r>
          </a:p>
          <a:p>
            <a:r>
              <a:rPr lang="en-US" dirty="0"/>
              <a:t>Decreased level of functioning in one or more major area </a:t>
            </a:r>
          </a:p>
          <a:p>
            <a:r>
              <a:rPr lang="en-US" dirty="0"/>
              <a:t>At least 6 months duration</a:t>
            </a:r>
          </a:p>
        </p:txBody>
      </p:sp>
    </p:spTree>
    <p:extLst>
      <p:ext uri="{BB962C8B-B14F-4D97-AF65-F5344CB8AC3E}">
        <p14:creationId xmlns:p14="http://schemas.microsoft.com/office/powerpoint/2010/main" val="10859545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idges_ PPT template" id="{A3BE0DF7-872F-401F-A2C8-44733975127C}" vid="{8479AC2C-9515-42D9-8400-23C171C9C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7552b67-71e3-4a32-bccd-162f47bea6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BF8D4B9DDA564A9A2143268BDFD4F6" ma:contentTypeVersion="17" ma:contentTypeDescription="Create a new document." ma:contentTypeScope="" ma:versionID="a72470a821fc91f3a59705e2fef5a80e">
  <xsd:schema xmlns:xsd="http://www.w3.org/2001/XMLSchema" xmlns:xs="http://www.w3.org/2001/XMLSchema" xmlns:p="http://schemas.microsoft.com/office/2006/metadata/properties" xmlns:ns1="http://schemas.microsoft.com/sharepoint/v3" xmlns:ns3="d7552b67-71e3-4a32-bccd-162f47bea669" xmlns:ns4="5520ca94-f4a5-475b-bf69-e6bd9e93acad" targetNamespace="http://schemas.microsoft.com/office/2006/metadata/properties" ma:root="true" ma:fieldsID="af04161074c8050fe0f3b582d2f88390" ns1:_="" ns3:_="" ns4:_="">
    <xsd:import namespace="http://schemas.microsoft.com/sharepoint/v3"/>
    <xsd:import namespace="d7552b67-71e3-4a32-bccd-162f47bea669"/>
    <xsd:import namespace="5520ca94-f4a5-475b-bf69-e6bd9e93ac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52b67-71e3-4a32-bccd-162f47bea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0ca94-f4a5-475b-bf69-e6bd9e93ac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0E088B-3B37-4756-86A2-E150D6AD63B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7552b67-71e3-4a32-bccd-162f47bea669"/>
    <ds:schemaRef ds:uri="http://schemas.microsoft.com/sharepoint/v3"/>
    <ds:schemaRef ds:uri="5520ca94-f4a5-475b-bf69-e6bd9e93acad"/>
    <ds:schemaRef ds:uri="http://www.w3.org/XML/1998/namespace"/>
    <ds:schemaRef ds:uri="http://purl.org/dc/dcmitype/"/>
  </ds:schemaRefs>
</ds:datastoreItem>
</file>

<file path=customXml/itemProps2.xml><?xml version="1.0" encoding="utf-8"?>
<ds:datastoreItem xmlns:ds="http://schemas.openxmlformats.org/officeDocument/2006/customXml" ds:itemID="{17713C11-9D94-481A-80FF-81C2A830B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552b67-71e3-4a32-bccd-162f47bea669"/>
    <ds:schemaRef ds:uri="5520ca94-f4a5-475b-bf69-e6bd9e93a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31FCDD-8F36-4320-A6B2-F49E6614F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1784</TotalTime>
  <Words>3018</Words>
  <Application>Microsoft Office PowerPoint</Application>
  <PresentationFormat>Widescreen</PresentationFormat>
  <Paragraphs>317</Paragraphs>
  <Slides>29</Slides>
  <Notes>16</Notes>
  <HiddenSlides>14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BlinkMacSystemFont</vt:lpstr>
      <vt:lpstr>Calibri</vt:lpstr>
      <vt:lpstr>Symbol</vt:lpstr>
      <vt:lpstr>Wingdings</vt:lpstr>
      <vt:lpstr>1_Office Theme</vt:lpstr>
      <vt:lpstr>Bipolar Disorder and Psychosis</vt:lpstr>
      <vt:lpstr>Bipolar Disorder: prevalence and mortality</vt:lpstr>
      <vt:lpstr>Bipolar Disorder</vt:lpstr>
      <vt:lpstr>Bipolar I</vt:lpstr>
      <vt:lpstr>Bipolar II</vt:lpstr>
      <vt:lpstr>Prescribing trends</vt:lpstr>
      <vt:lpstr>Epidemiology of Schizophrenia</vt:lpstr>
      <vt:lpstr>Morbidity and mortality</vt:lpstr>
      <vt:lpstr>DSM 5 diagnostic criteria: Schizophrenia</vt:lpstr>
      <vt:lpstr>Cognitive symptoms </vt:lpstr>
      <vt:lpstr>Course of Cognitive Development from Infancy to Early Adulthood  in the Psychosis Spectrum  </vt:lpstr>
      <vt:lpstr>Stages of illness </vt:lpstr>
      <vt:lpstr>Medication Non-adherence</vt:lpstr>
      <vt:lpstr>Psychotic Disorders spectrum</vt:lpstr>
      <vt:lpstr>PowerPoint Presentation</vt:lpstr>
      <vt:lpstr>Bipolar Disorder/ Manic Symptoms</vt:lpstr>
      <vt:lpstr>Recognizing Psychosis: 5 Domains of abnormalities </vt:lpstr>
      <vt:lpstr>PowerPoint Presentation</vt:lpstr>
      <vt:lpstr>PowerPoint Presentation</vt:lpstr>
      <vt:lpstr>PowerPoint Presentation</vt:lpstr>
      <vt:lpstr>Treatment-resistant schizophrenia</vt:lpstr>
      <vt:lpstr>Anosognosia </vt:lpstr>
      <vt:lpstr>Percentage of patients with  schizophrenia  with unawareness of mental  disorder </vt:lpstr>
      <vt:lpstr>DSM-5-TR Schizophrenia and  Other psychotic disorders Published in 2022</vt:lpstr>
      <vt:lpstr>Therapeutic alliance is key  </vt:lpstr>
      <vt:lpstr>Common presentations- course of illness</vt:lpstr>
      <vt:lpstr>Common presentations- course of illness</vt:lpstr>
      <vt:lpstr>Levels of outpatient need</vt:lpstr>
      <vt:lpstr>Coordinated Specialty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Fowler, Alexandra D.</dc:creator>
  <cp:lastModifiedBy>Althoff, Rob</cp:lastModifiedBy>
  <cp:revision>73</cp:revision>
  <dcterms:created xsi:type="dcterms:W3CDTF">2022-10-06T16:48:33Z</dcterms:created>
  <dcterms:modified xsi:type="dcterms:W3CDTF">2026-04-10T01:18:19Z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0x010100FDBF8D4B9DDA564A9A2143268BDFD4F6</vt:lpwstr>
  </property>
</Properties>
</file>