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2.xml" ContentType="application/vnd.openxmlformats-officedocument.them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webextensions/webextension2.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56" r:id="rId5"/>
    <p:sldId id="258" r:id="rId6"/>
    <p:sldId id="268" r:id="rId7"/>
    <p:sldId id="269" r:id="rId8"/>
    <p:sldId id="270" r:id="rId9"/>
    <p:sldId id="271" r:id="rId10"/>
    <p:sldId id="272" r:id="rId11"/>
    <p:sldId id="259" r:id="rId12"/>
    <p:sldId id="260" r:id="rId13"/>
    <p:sldId id="263" r:id="rId14"/>
    <p:sldId id="300" r:id="rId15"/>
    <p:sldId id="273" r:id="rId16"/>
    <p:sldId id="274" r:id="rId17"/>
    <p:sldId id="290" r:id="rId18"/>
    <p:sldId id="291" r:id="rId19"/>
    <p:sldId id="292" r:id="rId20"/>
    <p:sldId id="293" r:id="rId21"/>
    <p:sldId id="408" r:id="rId22"/>
    <p:sldId id="294" r:id="rId23"/>
    <p:sldId id="296" r:id="rId24"/>
    <p:sldId id="410" r:id="rId25"/>
    <p:sldId id="411" r:id="rId26"/>
    <p:sldId id="409" r:id="rId27"/>
    <p:sldId id="298" r:id="rId28"/>
    <p:sldId id="412" r:id="rId29"/>
    <p:sldId id="299"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2EC4F9"/>
    <a:srgbClr val="F4740A"/>
    <a:srgbClr val="1D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CA99D-B51C-47F7-A629-EBED9D55D2AC}" v="16" dt="2026-04-10T16:14:4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off, Rob" userId="d3a6be77-a378-406d-b453-a7f650687276" providerId="ADAL" clId="{C842A7B1-731E-4E69-B917-C99BCA532959}"/>
    <pc:docChg chg="custSel addSld delSld modSld sldOrd">
      <pc:chgData name="Althoff, Rob" userId="d3a6be77-a378-406d-b453-a7f650687276" providerId="ADAL" clId="{C842A7B1-731E-4E69-B917-C99BCA532959}" dt="2026-04-10T00:19:42.757" v="99"/>
      <pc:docMkLst>
        <pc:docMk/>
      </pc:docMkLst>
      <pc:sldChg chg="del">
        <pc:chgData name="Althoff, Rob" userId="d3a6be77-a378-406d-b453-a7f650687276" providerId="ADAL" clId="{C842A7B1-731E-4E69-B917-C99BCA532959}" dt="2026-04-10T00:16:59.625" v="96" actId="47"/>
        <pc:sldMkLst>
          <pc:docMk/>
          <pc:sldMk cId="92151488" sldId="265"/>
        </pc:sldMkLst>
      </pc:sldChg>
      <pc:sldChg chg="add setBg">
        <pc:chgData name="Althoff, Rob" userId="d3a6be77-a378-406d-b453-a7f650687276" providerId="ADAL" clId="{C842A7B1-731E-4E69-B917-C99BCA532959}" dt="2026-04-10T00:17:33.071" v="98"/>
        <pc:sldMkLst>
          <pc:docMk/>
          <pc:sldMk cId="1776498373" sldId="296"/>
        </pc:sldMkLst>
      </pc:sldChg>
      <pc:sldChg chg="add setBg">
        <pc:chgData name="Althoff, Rob" userId="d3a6be77-a378-406d-b453-a7f650687276" providerId="ADAL" clId="{C842A7B1-731E-4E69-B917-C99BCA532959}" dt="2026-04-10T00:19:42.757" v="99"/>
        <pc:sldMkLst>
          <pc:docMk/>
          <pc:sldMk cId="491747163" sldId="298"/>
        </pc:sldMkLst>
      </pc:sldChg>
      <pc:sldChg chg="add setBg">
        <pc:chgData name="Althoff, Rob" userId="d3a6be77-a378-406d-b453-a7f650687276" providerId="ADAL" clId="{C842A7B1-731E-4E69-B917-C99BCA532959}" dt="2026-04-10T00:19:42.757" v="99"/>
        <pc:sldMkLst>
          <pc:docMk/>
          <pc:sldMk cId="613064347" sldId="299"/>
        </pc:sldMkLst>
      </pc:sldChg>
      <pc:sldChg chg="del">
        <pc:chgData name="Althoff, Rob" userId="d3a6be77-a378-406d-b453-a7f650687276" providerId="ADAL" clId="{C842A7B1-731E-4E69-B917-C99BCA532959}" dt="2026-04-10T00:17:29.600" v="97" actId="47"/>
        <pc:sldMkLst>
          <pc:docMk/>
          <pc:sldMk cId="3864906306" sldId="301"/>
        </pc:sldMkLst>
      </pc:sldChg>
      <pc:sldChg chg="delSp add del mod delAnim">
        <pc:chgData name="Althoff, Rob" userId="d3a6be77-a378-406d-b453-a7f650687276" providerId="ADAL" clId="{C842A7B1-731E-4E69-B917-C99BCA532959}" dt="2026-04-10T00:16:32.756" v="95" actId="47"/>
        <pc:sldMkLst>
          <pc:docMk/>
          <pc:sldMk cId="3081149504" sldId="350"/>
        </pc:sldMkLst>
        <pc:picChg chg="del">
          <ac:chgData name="Althoff, Rob" userId="d3a6be77-a378-406d-b453-a7f650687276" providerId="ADAL" clId="{C842A7B1-731E-4E69-B917-C99BCA532959}" dt="2026-04-10T00:16:19.755" v="92" actId="21"/>
          <ac:picMkLst>
            <pc:docMk/>
            <pc:sldMk cId="3081149504" sldId="350"/>
            <ac:picMk id="2" creationId="{1BCEBE8F-E718-D0AD-F622-4353B73F1CA3}"/>
          </ac:picMkLst>
        </pc:picChg>
      </pc:sldChg>
      <pc:sldChg chg="modSp new del mod ord">
        <pc:chgData name="Althoff, Rob" userId="d3a6be77-a378-406d-b453-a7f650687276" providerId="ADAL" clId="{C842A7B1-731E-4E69-B917-C99BCA532959}" dt="2026-04-09T23:17:36.784" v="88" actId="2696"/>
        <pc:sldMkLst>
          <pc:docMk/>
          <pc:sldMk cId="805836538" sldId="409"/>
        </pc:sldMkLst>
      </pc:sldChg>
      <pc:sldChg chg="addSp modSp add mod modAnim">
        <pc:chgData name="Althoff, Rob" userId="d3a6be77-a378-406d-b453-a7f650687276" providerId="ADAL" clId="{C842A7B1-731E-4E69-B917-C99BCA532959}" dt="2026-04-10T00:16:29.335" v="94" actId="14100"/>
        <pc:sldMkLst>
          <pc:docMk/>
          <pc:sldMk cId="1197468627" sldId="409"/>
        </pc:sldMkLst>
        <pc:graphicFrameChg chg="mod">
          <ac:chgData name="Althoff, Rob" userId="d3a6be77-a378-406d-b453-a7f650687276" providerId="ADAL" clId="{C842A7B1-731E-4E69-B917-C99BCA532959}" dt="2026-04-10T00:16:29.335" v="94" actId="14100"/>
          <ac:graphicFrameMkLst>
            <pc:docMk/>
            <pc:sldMk cId="1197468627" sldId="409"/>
            <ac:graphicFrameMk id="5" creationId="{7563FA2D-7E73-F62B-C3BD-EDC6299DAB1A}"/>
          </ac:graphicFrameMkLst>
        </pc:graphicFrameChg>
        <pc:picChg chg="add mod">
          <ac:chgData name="Althoff, Rob" userId="d3a6be77-a378-406d-b453-a7f650687276" providerId="ADAL" clId="{C842A7B1-731E-4E69-B917-C99BCA532959}" dt="2026-04-10T00:16:22.978" v="93"/>
          <ac:picMkLst>
            <pc:docMk/>
            <pc:sldMk cId="1197468627" sldId="409"/>
            <ac:picMk id="2" creationId="{1BCEBE8F-E718-D0AD-F622-4353B73F1CA3}"/>
          </ac:picMkLst>
        </pc:picChg>
      </pc:sldChg>
      <pc:sldChg chg="add setBg">
        <pc:chgData name="Althoff, Rob" userId="d3a6be77-a378-406d-b453-a7f650687276" providerId="ADAL" clId="{C842A7B1-731E-4E69-B917-C99BCA532959}" dt="2026-04-10T00:17:33.071" v="98"/>
        <pc:sldMkLst>
          <pc:docMk/>
          <pc:sldMk cId="0" sldId="410"/>
        </pc:sldMkLst>
      </pc:sldChg>
      <pc:sldChg chg="add setBg">
        <pc:chgData name="Althoff, Rob" userId="d3a6be77-a378-406d-b453-a7f650687276" providerId="ADAL" clId="{C842A7B1-731E-4E69-B917-C99BCA532959}" dt="2026-04-10T00:17:33.071" v="98"/>
        <pc:sldMkLst>
          <pc:docMk/>
          <pc:sldMk cId="3932071693" sldId="411"/>
        </pc:sldMkLst>
      </pc:sldChg>
      <pc:sldChg chg="add setBg">
        <pc:chgData name="Althoff, Rob" userId="d3a6be77-a378-406d-b453-a7f650687276" providerId="ADAL" clId="{C842A7B1-731E-4E69-B917-C99BCA532959}" dt="2026-04-10T00:19:42.757" v="99"/>
        <pc:sldMkLst>
          <pc:docMk/>
          <pc:sldMk cId="1409023532" sldId="4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6D23E-2B70-4C4B-9B59-3FD5C111A31A}"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65413-EDAD-4C9B-BCB3-A7B817D1686C}" type="slidenum">
              <a:rPr lang="en-US" smtClean="0"/>
              <a:t>‹#›</a:t>
            </a:fld>
            <a:endParaRPr lang="en-US"/>
          </a:p>
        </p:txBody>
      </p:sp>
    </p:spTree>
    <p:extLst>
      <p:ext uri="{BB962C8B-B14F-4D97-AF65-F5344CB8AC3E}">
        <p14:creationId xmlns:p14="http://schemas.microsoft.com/office/powerpoint/2010/main" val="145154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you slice it, any age, any gender, if you’re given the choice, anxiety is always the most common psychiatric disorder. most pervasive mental illness</a:t>
            </a:r>
          </a:p>
          <a:p>
            <a:r>
              <a:rPr lang="en-US" dirty="0"/>
              <a:t>Inside out 2</a:t>
            </a:r>
          </a:p>
          <a:p>
            <a:r>
              <a:rPr lang="en-US" dirty="0"/>
              <a:t>Fear circuitry - </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20</a:t>
            </a:fld>
            <a:endParaRPr lang="en-US"/>
          </a:p>
        </p:txBody>
      </p:sp>
    </p:spTree>
    <p:extLst>
      <p:ext uri="{BB962C8B-B14F-4D97-AF65-F5344CB8AC3E}">
        <p14:creationId xmlns:p14="http://schemas.microsoft.com/office/powerpoint/2010/main" val="279443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9f99a92e1c_0_2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9f99a92e1c_0_2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Mean age of onset of 6yo, among the 1</a:t>
            </a:r>
            <a:r>
              <a:rPr lang="en-US" sz="2400" baseline="30000" dirty="0"/>
              <a:t>st</a:t>
            </a:r>
            <a:r>
              <a:rPr lang="en-US" sz="2400" dirty="0"/>
              <a:t> psychiatric conditions to emerge, precede or put at risk for other MH disorders</a:t>
            </a:r>
          </a:p>
          <a:p>
            <a:endParaRPr lang="en-US" sz="2400" dirty="0"/>
          </a:p>
          <a:p>
            <a:r>
              <a:rPr lang="en-US" sz="2400" dirty="0"/>
              <a:t>Development of anxiety linked with…during certain development periods</a:t>
            </a:r>
          </a:p>
          <a:p>
            <a:pPr lvl="1"/>
            <a:r>
              <a:rPr lang="en-US" sz="2000" dirty="0"/>
              <a:t>Neurobiology</a:t>
            </a:r>
          </a:p>
          <a:p>
            <a:pPr lvl="1"/>
            <a:r>
              <a:rPr lang="en-US" sz="2000" dirty="0"/>
              <a:t>Temperament – behavioral inhibition (parenting styles matter here)</a:t>
            </a:r>
          </a:p>
          <a:p>
            <a:pPr lvl="1"/>
            <a:r>
              <a:rPr lang="en-US" sz="2000" dirty="0"/>
              <a:t>Psychological factors (e.g., fear learning)</a:t>
            </a:r>
          </a:p>
          <a:p>
            <a:pPr lvl="1"/>
            <a:r>
              <a:rPr lang="en-US" sz="2000" dirty="0"/>
              <a:t>Parent factors – parent w/ d/o higher risk</a:t>
            </a:r>
          </a:p>
          <a:p>
            <a:r>
              <a:rPr lang="en-US" sz="2400" dirty="0"/>
              <a:t>Cognitive risk factors</a:t>
            </a:r>
          </a:p>
          <a:p>
            <a:pPr lvl="1"/>
            <a:r>
              <a:rPr lang="en-US" sz="2000" dirty="0"/>
              <a:t>Threat bias</a:t>
            </a:r>
          </a:p>
          <a:p>
            <a:pPr lvl="1"/>
            <a:r>
              <a:rPr lang="en-US" sz="2000" dirty="0"/>
              <a:t>Learned behaviors (Avoidance) </a:t>
            </a:r>
          </a:p>
          <a:p>
            <a:pPr lvl="1"/>
            <a:r>
              <a:rPr lang="en-US" sz="2000" dirty="0"/>
              <a:t>Intolerance of uncertainty (cognitive bias that determines how an individual perceives and reacts to uncertain situations)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genetically really closely related to social anxiety and separation anxiety.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control and avoidance </a:t>
            </a:r>
          </a:p>
          <a:p>
            <a:endParaRPr lang="en-US" dirty="0"/>
          </a:p>
          <a:p>
            <a:r>
              <a:rPr lang="en-US" dirty="0"/>
              <a:t>panic distinct</a:t>
            </a:r>
          </a:p>
          <a:p>
            <a:r>
              <a:rPr lang="en-US" dirty="0" err="1"/>
              <a:t>ocd</a:t>
            </a:r>
            <a:r>
              <a:rPr lang="en-US" dirty="0"/>
              <a:t> distinct</a:t>
            </a:r>
          </a:p>
          <a:p>
            <a:endParaRPr lang="en-US" dirty="0"/>
          </a:p>
          <a:p>
            <a:r>
              <a:rPr lang="en-US" dirty="0"/>
              <a:t>common to all anxiety:</a:t>
            </a:r>
          </a:p>
          <a:p>
            <a:pPr marL="0" lvl="0" indent="0" algn="l" rtl="0">
              <a:lnSpc>
                <a:spcPct val="115000"/>
              </a:lnSpc>
              <a:spcBef>
                <a:spcPts val="0"/>
              </a:spcBef>
              <a:spcAft>
                <a:spcPts val="0"/>
              </a:spcAft>
              <a:buNone/>
            </a:pPr>
            <a:r>
              <a:rPr lang="en-US" dirty="0">
                <a:solidFill>
                  <a:schemeClr val="dk1"/>
                </a:solidFill>
              </a:rPr>
              <a:t>Hypervigilant - chronically scanning environment - external and internal - for anything different. </a:t>
            </a:r>
          </a:p>
          <a:p>
            <a:pPr marL="0" lvl="0" indent="0" algn="l" rtl="0">
              <a:lnSpc>
                <a:spcPct val="115000"/>
              </a:lnSpc>
              <a:spcBef>
                <a:spcPts val="0"/>
              </a:spcBef>
              <a:spcAft>
                <a:spcPts val="0"/>
              </a:spcAft>
              <a:buNone/>
            </a:pPr>
            <a:r>
              <a:rPr lang="en-US" dirty="0">
                <a:solidFill>
                  <a:schemeClr val="dk1"/>
                </a:solidFill>
              </a:rPr>
              <a:t>Reactivity to novel situations - Constantly looking for something that is new, and </a:t>
            </a:r>
          </a:p>
          <a:p>
            <a:pPr marL="0" lvl="0" indent="0" algn="l" rtl="0">
              <a:lnSpc>
                <a:spcPct val="115000"/>
              </a:lnSpc>
              <a:spcBef>
                <a:spcPts val="0"/>
              </a:spcBef>
              <a:spcAft>
                <a:spcPts val="0"/>
              </a:spcAft>
              <a:buNone/>
            </a:pPr>
            <a:r>
              <a:rPr lang="en-US" dirty="0">
                <a:solidFill>
                  <a:schemeClr val="dk1"/>
                </a:solidFill>
              </a:rPr>
              <a:t>Biased interpretation of experiences as threatening - have a threat bias. </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ADHD kid might say new things is cool. Anxious kid might see normal new exp and say not for me - I’m going to avoid, it might go bad. </a:t>
            </a:r>
          </a:p>
          <a:p>
            <a:pPr marL="0" lvl="0" indent="0" algn="l" rtl="0">
              <a:lnSpc>
                <a:spcPct val="115000"/>
              </a:lnSpc>
              <a:spcBef>
                <a:spcPts val="0"/>
              </a:spcBef>
              <a:spcAft>
                <a:spcPts val="0"/>
              </a:spcAft>
              <a:buNone/>
            </a:pPr>
            <a:r>
              <a:rPr lang="en-US" dirty="0">
                <a:solidFill>
                  <a:schemeClr val="dk1"/>
                </a:solidFill>
              </a:rPr>
              <a:t>Scanning, reacting, and perceiving the world as threatening, so avoid. Triggered are </a:t>
            </a:r>
            <a:r>
              <a:rPr lang="en-US" dirty="0" err="1">
                <a:solidFill>
                  <a:schemeClr val="dk1"/>
                </a:solidFill>
              </a:rPr>
              <a:t>nl</a:t>
            </a:r>
            <a:r>
              <a:rPr lang="en-US" dirty="0">
                <a:solidFill>
                  <a:schemeClr val="dk1"/>
                </a:solidFill>
              </a:rPr>
              <a:t> developmental exp, so when can’t avoid get catastrophic, temper tantrums. Parents try to make them comfortable, accommodating fearfulness. Then youngster doesn’t get chance to develop coping strategies through trial and failure, which is how we learn.</a:t>
            </a:r>
          </a:p>
          <a:p>
            <a:pPr marL="0" lvl="0" indent="0" algn="l" rtl="0">
              <a:lnSpc>
                <a:spcPct val="115000"/>
              </a:lnSpc>
              <a:spcBef>
                <a:spcPts val="0"/>
              </a:spcBef>
              <a:spcAft>
                <a:spcPts val="0"/>
              </a:spcAft>
              <a:buNone/>
            </a:pPr>
            <a:r>
              <a:rPr lang="en-US" dirty="0">
                <a:solidFill>
                  <a:schemeClr val="dk1"/>
                </a:solidFill>
              </a:rPr>
              <a:t>(my add: biased interpretation of experiences as threatening and/or catastrophic if they do not go as planned</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Avoidant coping</a:t>
            </a:r>
          </a:p>
          <a:p>
            <a:pPr marL="0" lvl="0" indent="0" algn="l" rtl="0">
              <a:lnSpc>
                <a:spcPct val="115000"/>
              </a:lnSpc>
              <a:spcBef>
                <a:spcPts val="0"/>
              </a:spcBef>
              <a:spcAft>
                <a:spcPts val="0"/>
              </a:spcAft>
              <a:buNone/>
            </a:pPr>
            <a:r>
              <a:rPr lang="en-US" dirty="0">
                <a:solidFill>
                  <a:schemeClr val="dk1"/>
                </a:solidFill>
              </a:rPr>
              <a:t>Catastrophic reactions</a:t>
            </a:r>
          </a:p>
          <a:p>
            <a:pPr marL="0" lvl="0" indent="0" algn="l" rtl="0">
              <a:lnSpc>
                <a:spcPct val="115000"/>
              </a:lnSpc>
              <a:spcBef>
                <a:spcPts val="0"/>
              </a:spcBef>
              <a:spcAft>
                <a:spcPts val="0"/>
              </a:spcAft>
              <a:buNone/>
            </a:pPr>
            <a:r>
              <a:rPr lang="en-US" dirty="0">
                <a:solidFill>
                  <a:schemeClr val="dk1"/>
                </a:solidFill>
              </a:rPr>
              <a:t>parental accommodation</a:t>
            </a:r>
          </a:p>
          <a:p>
            <a:pPr marL="0" lvl="0" indent="0" algn="l" rtl="0">
              <a:lnSpc>
                <a:spcPct val="115000"/>
              </a:lnSpc>
              <a:spcBef>
                <a:spcPts val="0"/>
              </a:spcBef>
              <a:spcAft>
                <a:spcPts val="0"/>
              </a:spcAft>
              <a:buNone/>
            </a:pPr>
            <a:r>
              <a:rPr lang="en-US" dirty="0">
                <a:solidFill>
                  <a:schemeClr val="dk1"/>
                </a:solidFill>
              </a:rPr>
              <a:t>midline physical symptoms</a:t>
            </a:r>
          </a:p>
          <a:p>
            <a:endParaRPr lang="en-US" dirty="0"/>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22</a:t>
            </a:fld>
            <a:endParaRPr lang="en-US"/>
          </a:p>
        </p:txBody>
      </p:sp>
    </p:spTree>
    <p:extLst>
      <p:ext uri="{BB962C8B-B14F-4D97-AF65-F5344CB8AC3E}">
        <p14:creationId xmlns:p14="http://schemas.microsoft.com/office/powerpoint/2010/main" val="670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people you are pretty certain don’t have anxiety, you’re right</a:t>
            </a:r>
          </a:p>
          <a:p>
            <a:r>
              <a:rPr lang="en-US" dirty="0"/>
              <a:t>when you’re not sure, your gut might not </a:t>
            </a:r>
            <a:r>
              <a:rPr lang="en-US"/>
              <a:t>be enough.</a:t>
            </a: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24</a:t>
            </a:fld>
            <a:endParaRPr lang="en-US"/>
          </a:p>
        </p:txBody>
      </p:sp>
    </p:spTree>
    <p:extLst>
      <p:ext uri="{BB962C8B-B14F-4D97-AF65-F5344CB8AC3E}">
        <p14:creationId xmlns:p14="http://schemas.microsoft.com/office/powerpoint/2010/main" val="113347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Four Questions on the PHQ-4:</a:t>
            </a:r>
          </a:p>
          <a:p>
            <a:r>
              <a:rPr lang="en-US" b="1" dirty="0"/>
              <a:t>Anxiety Symptoms:</a:t>
            </a:r>
            <a:endParaRPr lang="en-US" dirty="0"/>
          </a:p>
          <a:p>
            <a:pPr>
              <a:buFont typeface="+mj-lt"/>
              <a:buAutoNum type="arabicPeriod"/>
            </a:pPr>
            <a:r>
              <a:rPr lang="en-US" b="1" dirty="0"/>
              <a:t>Feeling Nervous, Anxious, or On Edge:</a:t>
            </a:r>
            <a:endParaRPr lang="en-US" dirty="0"/>
          </a:p>
          <a:p>
            <a:pPr marL="742950" lvl="1" indent="-285750">
              <a:buFont typeface="+mj-lt"/>
              <a:buAutoNum type="arabicPeriod"/>
            </a:pPr>
            <a:r>
              <a:rPr lang="en-US" dirty="0"/>
              <a:t>"Feeling nervous, anxious, or on edge?"</a:t>
            </a:r>
          </a:p>
          <a:p>
            <a:pPr>
              <a:buFont typeface="+mj-lt"/>
              <a:buAutoNum type="arabicPeriod"/>
            </a:pPr>
            <a:r>
              <a:rPr lang="en-US" b="1" dirty="0"/>
              <a:t>Not Being Able to Stop or Control Worrying:</a:t>
            </a:r>
            <a:endParaRPr lang="en-US" dirty="0"/>
          </a:p>
          <a:p>
            <a:pPr marL="742950" lvl="1" indent="-285750">
              <a:buFont typeface="+mj-lt"/>
              <a:buAutoNum type="arabicPeriod"/>
            </a:pPr>
            <a:r>
              <a:rPr lang="en-US" dirty="0"/>
              <a:t>"Not being able to stop or control worrying?"</a:t>
            </a:r>
          </a:p>
          <a:p>
            <a:r>
              <a:rPr lang="en-US" b="1" dirty="0"/>
              <a:t>Depression Symptoms:</a:t>
            </a:r>
            <a:endParaRPr lang="en-US" dirty="0"/>
          </a:p>
          <a:p>
            <a:pPr>
              <a:buFont typeface="+mj-lt"/>
              <a:buAutoNum type="arabicPeriod" startAt="3"/>
            </a:pPr>
            <a:r>
              <a:rPr lang="en-US" b="1" dirty="0"/>
              <a:t>Little Interest or Pleasure in Doing Things:</a:t>
            </a:r>
            <a:endParaRPr lang="en-US" dirty="0"/>
          </a:p>
          <a:p>
            <a:pPr marL="742950" lvl="1" indent="-285750">
              <a:buFont typeface="+mj-lt"/>
              <a:buAutoNum type="arabicPeriod" startAt="3"/>
            </a:pPr>
            <a:r>
              <a:rPr lang="en-US" dirty="0"/>
              <a:t>"Little interest or pleasure in doing things?"</a:t>
            </a:r>
          </a:p>
          <a:p>
            <a:pPr>
              <a:buFont typeface="+mj-lt"/>
              <a:buAutoNum type="arabicPeriod" startAt="3"/>
            </a:pPr>
            <a:r>
              <a:rPr lang="en-US" b="1" dirty="0"/>
              <a:t>Feeling Down, Depressed, or Hopeless:</a:t>
            </a:r>
            <a:endParaRPr lang="en-US" dirty="0"/>
          </a:p>
          <a:p>
            <a:pPr marL="742950" lvl="1" indent="-285750">
              <a:buFont typeface="+mj-lt"/>
              <a:buAutoNum type="arabicPeriod" startAt="3"/>
            </a:pPr>
            <a:r>
              <a:rPr lang="en-US" dirty="0"/>
              <a:t>"Feeling down, depressed, or hopeless?"</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25</a:t>
            </a:fld>
            <a:endParaRPr lang="en-US"/>
          </a:p>
        </p:txBody>
      </p:sp>
    </p:spTree>
    <p:extLst>
      <p:ext uri="{BB962C8B-B14F-4D97-AF65-F5344CB8AC3E}">
        <p14:creationId xmlns:p14="http://schemas.microsoft.com/office/powerpoint/2010/main" val="344304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69B-C031-31F5-EFA4-F135481C6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A256E-B4B8-C6E2-23C4-87D557DB2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green and black logo&#10;&#10;AI-generated content may be incorrect.">
            <a:extLst>
              <a:ext uri="{FF2B5EF4-FFF2-40B4-BE49-F238E27FC236}">
                <a16:creationId xmlns:a16="http://schemas.microsoft.com/office/drawing/2014/main" id="{76E96D02-9745-80EE-1DAF-0C146AB1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Tree>
    <p:extLst>
      <p:ext uri="{BB962C8B-B14F-4D97-AF65-F5344CB8AC3E}">
        <p14:creationId xmlns:p14="http://schemas.microsoft.com/office/powerpoint/2010/main" val="1407095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46-95A7-2A4F-9818-B889AD59C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AA737-3674-A7FE-8475-D35CC1A72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67A50F-023C-672C-3801-D1020ED93EAB}"/>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7" name="Slide Number Placeholder 5">
            <a:extLst>
              <a:ext uri="{FF2B5EF4-FFF2-40B4-BE49-F238E27FC236}">
                <a16:creationId xmlns:a16="http://schemas.microsoft.com/office/drawing/2014/main" id="{83D3D0ED-C7AD-0EF6-9129-AE5B6451E54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1022241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52B4B-290E-EB17-A9A8-891FE01F1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F6F35-6D7C-5D05-6B6F-AFBD175C0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88B5330-880F-C38D-C880-FF493A8A52CF}"/>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D5A7B440-F217-094D-D104-B49C09201DB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8436161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51E-D80A-3516-F25C-ADB882A0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E2810-D1A1-A8D2-99D7-00A7692F8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een and black logo&#10;&#10;AI-generated content may be incorrect.">
            <a:extLst>
              <a:ext uri="{FF2B5EF4-FFF2-40B4-BE49-F238E27FC236}">
                <a16:creationId xmlns:a16="http://schemas.microsoft.com/office/drawing/2014/main" id="{211F218C-B46F-78D9-9194-DCBD4A24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7CD10745-6F5E-7F27-F328-1A876946CCC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AEE6638E-38AE-5B31-4234-C17FC755F5B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2857729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6AB3-7A7B-C97F-B9FC-C917E36F6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F7F24-7D80-71EA-4196-31FD5FDDD8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green and black logo&#10;&#10;AI-generated content may be incorrect.">
            <a:extLst>
              <a:ext uri="{FF2B5EF4-FFF2-40B4-BE49-F238E27FC236}">
                <a16:creationId xmlns:a16="http://schemas.microsoft.com/office/drawing/2014/main" id="{3EE22647-6629-E870-D7F4-7912F754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E9FA578A-6A07-AB8E-FCD8-4D66DD40C6B9}"/>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C44E95C0-0B66-CB3D-D251-8859CD6EE1E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7792482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F5F8-A374-D2B2-80CF-E9DF7B6C6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88B8E-5561-C242-50C2-549C1EE9B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8FF61-072A-7413-2461-8FC12B6F2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een and black logo&#10;&#10;AI-generated content may be incorrect.">
            <a:extLst>
              <a:ext uri="{FF2B5EF4-FFF2-40B4-BE49-F238E27FC236}">
                <a16:creationId xmlns:a16="http://schemas.microsoft.com/office/drawing/2014/main" id="{9052649C-63FA-94C4-62B7-F882077C4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02DABBCC-C129-1ECD-0FCE-F28880F92AB4}"/>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D74B7650-BEA7-4E81-9D64-72A512E9EB1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283302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640-0CAB-33FB-1038-877CCD871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1D50F-02A4-B245-9282-345065D1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F9FCE-C192-28C1-E324-162E1A376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FAA92-34E3-68AF-AE38-16E73DC0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E3FC-F7CD-EB93-ACB6-B7D3CD646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green and black logo&#10;&#10;AI-generated content may be incorrect.">
            <a:extLst>
              <a:ext uri="{FF2B5EF4-FFF2-40B4-BE49-F238E27FC236}">
                <a16:creationId xmlns:a16="http://schemas.microsoft.com/office/drawing/2014/main" id="{DEAA2F8F-6036-D726-BE08-8BF10507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4" name="Date Placeholder 3">
            <a:extLst>
              <a:ext uri="{FF2B5EF4-FFF2-40B4-BE49-F238E27FC236}">
                <a16:creationId xmlns:a16="http://schemas.microsoft.com/office/drawing/2014/main" id="{2AA0A0EF-FE2B-98A3-3C5E-FF0987BA0E3B}"/>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5" name="Slide Number Placeholder 5">
            <a:extLst>
              <a:ext uri="{FF2B5EF4-FFF2-40B4-BE49-F238E27FC236}">
                <a16:creationId xmlns:a16="http://schemas.microsoft.com/office/drawing/2014/main" id="{AA94B5CA-ECB3-6A2F-C55F-D6C2D8C8262B}"/>
              </a:ext>
            </a:extLst>
          </p:cNvPr>
          <p:cNvSpPr>
            <a:spLocks noGrp="1"/>
          </p:cNvSpPr>
          <p:nvPr>
            <p:ph type="sldNum" sz="quarter" idx="11"/>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6293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C50-91BD-0D24-FB2B-BB29C85CA1B0}"/>
              </a:ext>
            </a:extLst>
          </p:cNvPr>
          <p:cNvSpPr>
            <a:spLocks noGrp="1"/>
          </p:cNvSpPr>
          <p:nvPr>
            <p:ph type="title"/>
          </p:nvPr>
        </p:nvSpPr>
        <p:spPr/>
        <p:txBody>
          <a:bodyPr/>
          <a:lstStyle/>
          <a:p>
            <a:r>
              <a:rPr lang="en-US"/>
              <a:t>Click to edit Master title style</a:t>
            </a:r>
          </a:p>
        </p:txBody>
      </p:sp>
      <p:pic>
        <p:nvPicPr>
          <p:cNvPr id="6" name="Picture 5" descr="A green and black logo&#10;&#10;AI-generated content may be incorrect.">
            <a:extLst>
              <a:ext uri="{FF2B5EF4-FFF2-40B4-BE49-F238E27FC236}">
                <a16:creationId xmlns:a16="http://schemas.microsoft.com/office/drawing/2014/main" id="{64A7668B-4BCF-2147-2A31-6B74B022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0" name="Date Placeholder 3">
            <a:extLst>
              <a:ext uri="{FF2B5EF4-FFF2-40B4-BE49-F238E27FC236}">
                <a16:creationId xmlns:a16="http://schemas.microsoft.com/office/drawing/2014/main" id="{9561230F-359A-6A4E-10B8-4CC6CA2129F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A31A2967-8DA7-8BF1-6600-15DB4E614174}"/>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746387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black logo&#10;&#10;AI-generated content may be incorrect.">
            <a:extLst>
              <a:ext uri="{FF2B5EF4-FFF2-40B4-BE49-F238E27FC236}">
                <a16:creationId xmlns:a16="http://schemas.microsoft.com/office/drawing/2014/main" id="{AB7D1C91-2278-911B-8A4E-B7B60A380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9" name="Date Placeholder 3">
            <a:extLst>
              <a:ext uri="{FF2B5EF4-FFF2-40B4-BE49-F238E27FC236}">
                <a16:creationId xmlns:a16="http://schemas.microsoft.com/office/drawing/2014/main" id="{41CF2258-1319-776F-2C5A-0FD691EDC4AE}"/>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A10DAE93-3BC1-7F4A-4200-A06EDCF8BBCB}"/>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08953832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AA-36BE-0170-5EEA-A944938D7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B83D4-182C-9BB5-748E-F3BF8FAC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82BFD-866F-FD8F-974C-B7100129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E7597F97-3C55-DBFA-33EE-3CE0D0C9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4D8B9CAC-1A79-A2EA-C320-570A9F76FEA2}"/>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BDBECCAB-A9F8-A12F-1B3F-9AE4EB1666F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1243721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B1-6EE0-FABC-A185-A62686CA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3DDF5-BC9A-293F-FB98-C06D53823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CE6C6D-5E2C-2574-49D9-12E16CD94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BFB4EE82-F7DE-E026-57CE-D856DF8C6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6" name="Date Placeholder 3">
            <a:extLst>
              <a:ext uri="{FF2B5EF4-FFF2-40B4-BE49-F238E27FC236}">
                <a16:creationId xmlns:a16="http://schemas.microsoft.com/office/drawing/2014/main" id="{A894A750-192F-DFFE-48C8-E84ACD5D5A1D}"/>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BDC98E9E-EF4E-2F41-CE5E-931B2617DA2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2497807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101E-9236-E445-F6C0-A752CB58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F39A0-03B3-47CB-3DBA-A438C969A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41551-BC80-2878-803B-90534B794EBC}"/>
              </a:ext>
            </a:extLst>
          </p:cNvPr>
          <p:cNvSpPr/>
          <p:nvPr/>
        </p:nvSpPr>
        <p:spPr>
          <a:xfrm>
            <a:off x="0" y="6357887"/>
            <a:ext cx="12192000" cy="501649"/>
          </a:xfrm>
          <a:prstGeom prst="rect">
            <a:avLst/>
          </a:prstGeom>
          <a:solidFill>
            <a:srgbClr val="388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54180C07-D94C-1FC1-9EFB-4979F19004DD}"/>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4/10/2026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3EEABD98-B164-BA25-963D-489C4FEC179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
        <p:nvSpPr>
          <p:cNvPr id="11" name="TextBox 10">
            <a:extLst>
              <a:ext uri="{FF2B5EF4-FFF2-40B4-BE49-F238E27FC236}">
                <a16:creationId xmlns:a16="http://schemas.microsoft.com/office/drawing/2014/main" id="{E93E26B0-E977-EE55-464D-D1DC6DC8E55F}"/>
              </a:ext>
            </a:extLst>
          </p:cNvPr>
          <p:cNvSpPr txBox="1"/>
          <p:nvPr/>
        </p:nvSpPr>
        <p:spPr>
          <a:xfrm>
            <a:off x="3642966" y="6423719"/>
            <a:ext cx="4906067" cy="369332"/>
          </a:xfrm>
          <a:prstGeom prst="rect">
            <a:avLst/>
          </a:prstGeom>
          <a:noFill/>
        </p:spPr>
        <p:txBody>
          <a:bodyPr wrap="square">
            <a:spAutoFit/>
          </a:bodyPr>
          <a:lstStyle/>
          <a:p>
            <a:r>
              <a:rPr lang="en-US" baseline="0" dirty="0">
                <a:solidFill>
                  <a:schemeClr val="bg1"/>
                </a:solidFill>
              </a:rPr>
              <a:t>clarksonregional.com/bridges-to-mental-health</a:t>
            </a:r>
          </a:p>
        </p:txBody>
      </p:sp>
    </p:spTree>
    <p:extLst>
      <p:ext uri="{BB962C8B-B14F-4D97-AF65-F5344CB8AC3E}">
        <p14:creationId xmlns:p14="http://schemas.microsoft.com/office/powerpoint/2010/main" val="1544089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Z0duv3d3M54?feature=oembed" TargetMode="Externa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png"/><Relationship Id="rId4" Type="http://schemas.microsoft.com/office/2011/relationships/webextension" Target="../webextensions/webextension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rPr lang="en-US" b="1" dirty="0"/>
              <a:t>Anxiety and the Neuroscience of the Fear Response</a:t>
            </a:r>
            <a:endParaRPr lang="en-US" dirty="0"/>
          </a:p>
        </p:txBody>
      </p:sp>
      <p:sp>
        <p:nvSpPr>
          <p:cNvPr id="8" name="Text Placeholder 2">
            <a:extLst>
              <a:ext uri="{FF2B5EF4-FFF2-40B4-BE49-F238E27FC236}">
                <a16:creationId xmlns:a16="http://schemas.microsoft.com/office/drawing/2014/main" id="{CB9420B2-895A-22F9-D2E2-C6C278938968}"/>
              </a:ext>
            </a:extLst>
          </p:cNvPr>
          <p:cNvSpPr>
            <a:spLocks noGrp="1"/>
          </p:cNvSpPr>
          <p:nvPr>
            <p:ph type="body" idx="1"/>
          </p:nvPr>
        </p:nvSpPr>
        <p:spPr>
          <a:xfrm>
            <a:off x="831850" y="4589463"/>
            <a:ext cx="10515600" cy="1500187"/>
          </a:xfrm>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Rapid Response to Stress</a:t>
            </a:r>
          </a:p>
        </p:txBody>
      </p:sp>
      <p:sp>
        <p:nvSpPr>
          <p:cNvPr id="6" name="Content Placeholder 5"/>
          <p:cNvSpPr>
            <a:spLocks noGrp="1"/>
          </p:cNvSpPr>
          <p:nvPr>
            <p:ph idx="1"/>
          </p:nvPr>
        </p:nvSpPr>
        <p:spPr/>
        <p:txBody>
          <a:bodyPr/>
          <a:lstStyle/>
          <a:p>
            <a:r>
              <a:rPr lang="en-US" dirty="0"/>
              <a:t>Adrenal medulla releases epinephrine and norepinephrine</a:t>
            </a:r>
          </a:p>
          <a:p>
            <a:r>
              <a:rPr lang="en-US" dirty="0"/>
              <a:t>These increase heart rate, increase blood pressure, dilate pupils, increase respiratory rate, increase glucose use by the muscle, increase awareness</a:t>
            </a:r>
          </a:p>
          <a:p>
            <a:r>
              <a:rPr lang="en-US" dirty="0"/>
              <a:t>Fight, Flight, or Freeze</a:t>
            </a:r>
          </a:p>
          <a:p>
            <a:r>
              <a:rPr lang="en-US" dirty="0"/>
              <a:t>This occurs within seconds</a:t>
            </a:r>
          </a:p>
        </p:txBody>
      </p:sp>
    </p:spTree>
    <p:extLst>
      <p:ext uri="{BB962C8B-B14F-4D97-AF65-F5344CB8AC3E}">
        <p14:creationId xmlns:p14="http://schemas.microsoft.com/office/powerpoint/2010/main" val="15903212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normAutofit/>
          </a:bodyPr>
          <a:lstStyle/>
          <a:p>
            <a:pPr>
              <a:defRPr/>
            </a:pPr>
            <a:r>
              <a:rPr lang="en-US" sz="4000" dirty="0"/>
              <a:t>Features of Anxiety</a:t>
            </a:r>
            <a:br>
              <a:rPr lang="en-US" sz="4000" dirty="0"/>
            </a:br>
            <a:r>
              <a:rPr lang="en-US" sz="4000" dirty="0"/>
              <a:t>Sympathetic Nervous System</a:t>
            </a:r>
          </a:p>
        </p:txBody>
      </p:sp>
      <p:sp>
        <p:nvSpPr>
          <p:cNvPr id="10243" name="Rectangle 4"/>
          <p:cNvSpPr>
            <a:spLocks noGrp="1" noChangeArrowheads="1"/>
          </p:cNvSpPr>
          <p:nvPr>
            <p:ph idx="1"/>
          </p:nvPr>
        </p:nvSpPr>
        <p:spPr/>
        <p:txBody>
          <a:bodyPr>
            <a:normAutofit/>
          </a:bodyPr>
          <a:lstStyle/>
          <a:p>
            <a:pPr eaLnBrk="1" hangingPunct="1"/>
            <a:r>
              <a:rPr lang="en-US" altLang="en-US" sz="3600"/>
              <a:t>Pupil dilation</a:t>
            </a:r>
          </a:p>
          <a:p>
            <a:pPr eaLnBrk="1" hangingPunct="1"/>
            <a:r>
              <a:rPr lang="en-US" altLang="en-US" sz="3600"/>
              <a:t>Muscle contraction</a:t>
            </a:r>
          </a:p>
          <a:p>
            <a:pPr eaLnBrk="1" hangingPunct="1"/>
            <a:r>
              <a:rPr lang="en-US" altLang="en-US" sz="3600"/>
              <a:t>Increased HR</a:t>
            </a:r>
          </a:p>
          <a:p>
            <a:pPr eaLnBrk="1" hangingPunct="1"/>
            <a:r>
              <a:rPr lang="en-US" altLang="en-US" sz="3600"/>
              <a:t>Decreased GI mobility</a:t>
            </a:r>
          </a:p>
          <a:p>
            <a:pPr eaLnBrk="1" hangingPunct="1"/>
            <a:r>
              <a:rPr lang="en-US" altLang="en-US" sz="3600"/>
              <a:t>Decreased libido</a:t>
            </a:r>
          </a:p>
          <a:p>
            <a:pPr eaLnBrk="1" hangingPunct="1"/>
            <a:r>
              <a:rPr lang="en-US" altLang="en-US" sz="3600"/>
              <a:t>Increased vigilance</a:t>
            </a:r>
          </a:p>
          <a:p>
            <a:pPr eaLnBrk="1" hangingPunct="1"/>
            <a:endParaRPr lang="en-US" altLang="en-US" sz="3600"/>
          </a:p>
        </p:txBody>
      </p:sp>
      <p:sp>
        <p:nvSpPr>
          <p:cNvPr id="10244" name="Rectangle 5"/>
          <p:cNvSpPr>
            <a:spLocks noGrp="1" noChangeArrowheads="1"/>
          </p:cNvSpPr>
          <p:nvPr>
            <p:ph sz="half" idx="4294967295"/>
          </p:nvPr>
        </p:nvSpPr>
        <p:spPr>
          <a:xfrm>
            <a:off x="8158163" y="1600200"/>
            <a:ext cx="4033837" cy="4525963"/>
          </a:xfrm>
        </p:spPr>
        <p:txBody>
          <a:bodyPr>
            <a:normAutofit/>
          </a:bodyPr>
          <a:lstStyle/>
          <a:p>
            <a:pPr eaLnBrk="1" hangingPunct="1"/>
            <a:r>
              <a:rPr lang="en-US" altLang="en-US" sz="3600"/>
              <a:t>Subjective feelings of danger, threat</a:t>
            </a:r>
          </a:p>
          <a:p>
            <a:pPr eaLnBrk="1" hangingPunct="1"/>
            <a:r>
              <a:rPr lang="en-US" altLang="en-US" sz="3600"/>
              <a:t>Urge to flee</a:t>
            </a:r>
          </a:p>
        </p:txBody>
      </p:sp>
    </p:spTree>
    <p:extLst>
      <p:ext uri="{BB962C8B-B14F-4D97-AF65-F5344CB8AC3E}">
        <p14:creationId xmlns:p14="http://schemas.microsoft.com/office/powerpoint/2010/main" val="172172496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dirty="0"/>
              <a:t>Learning Theory</a:t>
            </a:r>
          </a:p>
        </p:txBody>
      </p:sp>
      <p:sp>
        <p:nvSpPr>
          <p:cNvPr id="14339" name="Content Placeholder 2"/>
          <p:cNvSpPr>
            <a:spLocks noGrp="1"/>
          </p:cNvSpPr>
          <p:nvPr>
            <p:ph idx="1"/>
          </p:nvPr>
        </p:nvSpPr>
        <p:spPr>
          <a:xfrm>
            <a:off x="1960418" y="5181600"/>
            <a:ext cx="8229600" cy="1066800"/>
          </a:xfrm>
        </p:spPr>
        <p:txBody>
          <a:bodyPr>
            <a:normAutofit/>
          </a:bodyPr>
          <a:lstStyle/>
          <a:p>
            <a:pPr eaLnBrk="1" hangingPunct="1"/>
            <a:r>
              <a:rPr lang="en-US" altLang="en-US" sz="1800" dirty="0"/>
              <a:t>Anxiety disorder theory often involves principles of learning</a:t>
            </a:r>
          </a:p>
          <a:p>
            <a:pPr lvl="1" eaLnBrk="1" hangingPunct="1"/>
            <a:r>
              <a:rPr lang="en-US" altLang="en-US" sz="1800" u="sng" dirty="0"/>
              <a:t>Classical conditioning</a:t>
            </a:r>
            <a:r>
              <a:rPr lang="en-US" altLang="en-US" sz="1800" dirty="0"/>
              <a:t>: pairing of unconditioned and conditioned stimulus</a:t>
            </a:r>
          </a:p>
          <a:p>
            <a:pPr lvl="1" eaLnBrk="1" hangingPunct="1"/>
            <a:r>
              <a:rPr lang="en-US" altLang="en-US" sz="1800" u="sng" dirty="0"/>
              <a:t>Operant Conditioning</a:t>
            </a:r>
            <a:r>
              <a:rPr lang="en-US" altLang="en-US" sz="1800" dirty="0"/>
              <a:t>:  OCD example</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886" y="1676400"/>
            <a:ext cx="50784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88093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p:txBody>
          <a:bodyPr/>
          <a:lstStyle/>
          <a:p>
            <a:pPr>
              <a:defRPr/>
            </a:pPr>
            <a:r>
              <a:rPr lang="en-US" dirty="0"/>
              <a:t>Anxiety Sensitivity</a:t>
            </a:r>
          </a:p>
        </p:txBody>
      </p:sp>
      <p:sp>
        <p:nvSpPr>
          <p:cNvPr id="33795" name="Rectangle 3"/>
          <p:cNvSpPr>
            <a:spLocks noGrp="1" noChangeArrowheads="1"/>
          </p:cNvSpPr>
          <p:nvPr>
            <p:ph idx="1"/>
          </p:nvPr>
        </p:nvSpPr>
        <p:spPr/>
        <p:txBody>
          <a:bodyPr/>
          <a:lstStyle/>
          <a:p>
            <a:pPr eaLnBrk="1" hangingPunct="1"/>
            <a:r>
              <a:rPr lang="en-US" altLang="en-US" sz="3200"/>
              <a:t>Exaggerated response to physiological alterations associated with anxiety and fear</a:t>
            </a:r>
          </a:p>
          <a:p>
            <a:pPr eaLnBrk="1" hangingPunct="1"/>
            <a:r>
              <a:rPr lang="en-US" altLang="en-US" sz="3200"/>
              <a:t>Initiates positive feedback loop which leads to more anxiety and fear</a:t>
            </a:r>
          </a:p>
          <a:p>
            <a:pPr eaLnBrk="1" hangingPunct="1"/>
            <a:r>
              <a:rPr lang="en-US" altLang="en-US" sz="3200"/>
              <a:t>Cognitive bias towards threat</a:t>
            </a:r>
          </a:p>
          <a:p>
            <a:pPr eaLnBrk="1" hangingPunct="1"/>
            <a:r>
              <a:rPr lang="en-US" altLang="en-US" sz="3200"/>
              <a:t>Temperamentally based</a:t>
            </a:r>
          </a:p>
          <a:p>
            <a:pPr eaLnBrk="1" hangingPunct="1"/>
            <a:r>
              <a:rPr lang="en-US" altLang="en-US" sz="3200"/>
              <a:t>Target of psychotherapy</a:t>
            </a:r>
          </a:p>
          <a:p>
            <a:pPr eaLnBrk="1" hangingPunct="1"/>
            <a:endParaRPr lang="en-US" altLang="en-US"/>
          </a:p>
        </p:txBody>
      </p:sp>
    </p:spTree>
    <p:extLst>
      <p:ext uri="{BB962C8B-B14F-4D97-AF65-F5344CB8AC3E}">
        <p14:creationId xmlns:p14="http://schemas.microsoft.com/office/powerpoint/2010/main" val="382783861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Resilience</a:t>
            </a:r>
          </a:p>
        </p:txBody>
      </p:sp>
      <p:pic>
        <p:nvPicPr>
          <p:cNvPr id="2050" name="Picture 2" descr="https://upload.wikimedia.org/wikipedia/commons/thumb/1/1e/HebbianYerkesDodson.svg/765px-HebbianYerkesDods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775896"/>
            <a:ext cx="7286625" cy="4143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96314" y="6004480"/>
            <a:ext cx="2619692" cy="369332"/>
          </a:xfrm>
          <a:prstGeom prst="rect">
            <a:avLst/>
          </a:prstGeom>
          <a:noFill/>
        </p:spPr>
        <p:txBody>
          <a:bodyPr wrap="none" rtlCol="0">
            <a:spAutoFit/>
          </a:bodyPr>
          <a:lstStyle/>
          <a:p>
            <a:r>
              <a:rPr lang="en-US" dirty="0"/>
              <a:t>Yerkes and Dodson (1908)</a:t>
            </a:r>
          </a:p>
        </p:txBody>
      </p:sp>
    </p:spTree>
    <p:extLst>
      <p:ext uri="{BB962C8B-B14F-4D97-AF65-F5344CB8AC3E}">
        <p14:creationId xmlns:p14="http://schemas.microsoft.com/office/powerpoint/2010/main" val="18903021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Inoculation</a:t>
            </a:r>
          </a:p>
        </p:txBody>
      </p:sp>
      <p:sp>
        <p:nvSpPr>
          <p:cNvPr id="3" name="Content Placeholder 2"/>
          <p:cNvSpPr>
            <a:spLocks noGrp="1"/>
          </p:cNvSpPr>
          <p:nvPr>
            <p:ph idx="1"/>
          </p:nvPr>
        </p:nvSpPr>
        <p:spPr/>
        <p:txBody>
          <a:bodyPr>
            <a:normAutofit/>
          </a:bodyPr>
          <a:lstStyle/>
          <a:p>
            <a:pPr algn="just"/>
            <a:r>
              <a:rPr lang="en-US" dirty="0"/>
              <a:t>Squirrel monkeys exposed to repeated, short maternal separations show some immediate signs of distress, which are slowly reduced over time. </a:t>
            </a:r>
          </a:p>
          <a:p>
            <a:pPr algn="just"/>
            <a:r>
              <a:rPr lang="en-US" dirty="0"/>
              <a:t>These monkeys show diminished HPA activation in response to subsequent acute stressors and are better able to regulate negative emotional arousal to later acute stressors.</a:t>
            </a:r>
          </a:p>
        </p:txBody>
      </p:sp>
    </p:spTree>
    <p:extLst>
      <p:ext uri="{BB962C8B-B14F-4D97-AF65-F5344CB8AC3E}">
        <p14:creationId xmlns:p14="http://schemas.microsoft.com/office/powerpoint/2010/main" val="5621078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Three concepts that people perceive </a:t>
            </a:r>
            <a:br>
              <a:rPr lang="en-US" sz="3600" dirty="0"/>
            </a:br>
            <a:r>
              <a:rPr lang="en-US" sz="3600" dirty="0"/>
              <a:t>as resulting from stressful life events</a:t>
            </a:r>
          </a:p>
        </p:txBody>
      </p:sp>
      <p:sp>
        <p:nvSpPr>
          <p:cNvPr id="3" name="Content Placeholder 2"/>
          <p:cNvSpPr>
            <a:spLocks noGrp="1"/>
          </p:cNvSpPr>
          <p:nvPr>
            <p:ph idx="1"/>
          </p:nvPr>
        </p:nvSpPr>
        <p:spPr/>
        <p:txBody>
          <a:bodyPr/>
          <a:lstStyle/>
          <a:p>
            <a:r>
              <a:rPr lang="en-US" dirty="0"/>
              <a:t>Changes in self-concept</a:t>
            </a:r>
          </a:p>
          <a:p>
            <a:r>
              <a:rPr lang="en-US" dirty="0"/>
              <a:t>Relationships with social networks</a:t>
            </a:r>
          </a:p>
          <a:p>
            <a:r>
              <a:rPr lang="en-US" dirty="0"/>
              <a:t>Personal growth and life priorities</a:t>
            </a:r>
          </a:p>
        </p:txBody>
      </p:sp>
    </p:spTree>
    <p:extLst>
      <p:ext uri="{BB962C8B-B14F-4D97-AF65-F5344CB8AC3E}">
        <p14:creationId xmlns:p14="http://schemas.microsoft.com/office/powerpoint/2010/main" val="239597056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1028" name="Picture 4" descr="https://i.ytimg.com/vi/1gpXMGit4P8/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86" y="223381"/>
            <a:ext cx="6502227" cy="3657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0.media.dorkly.cvcdn.com/31/89/8fb326aff80d7fbddd2b19f7c8712f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384" y="986169"/>
            <a:ext cx="66865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vignette2.wikia.nocookie.net/starwars/images/3/3e/Han_luke_stormarmor.png/revision/latest?cb=201303120123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5721" y="1718544"/>
            <a:ext cx="6396151" cy="33672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hotos.imageevent.com/afap/wallpapers/movies/starwarsanewhope/Luke%20Skywal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3154" y="2305800"/>
            <a:ext cx="5559117" cy="3150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fa.admin.srv.e-makers.fr/images/uploads/objectitemPicture/833/picture/SWfinal_845x485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98" y="2888673"/>
            <a:ext cx="5405018" cy="310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65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6A75-168C-F650-6CAD-4E679CB20E5B}"/>
              </a:ext>
            </a:extLst>
          </p:cNvPr>
          <p:cNvSpPr>
            <a:spLocks noGrp="1"/>
          </p:cNvSpPr>
          <p:nvPr>
            <p:ph type="title"/>
          </p:nvPr>
        </p:nvSpPr>
        <p:spPr/>
        <p:txBody>
          <a:bodyPr/>
          <a:lstStyle/>
          <a:p>
            <a:endParaRPr lang="en-US"/>
          </a:p>
        </p:txBody>
      </p:sp>
      <p:pic>
        <p:nvPicPr>
          <p:cNvPr id="1026" name="Picture 2" descr="Picture of Rey (Star Wars)">
            <a:extLst>
              <a:ext uri="{FF2B5EF4-FFF2-40B4-BE49-F238E27FC236}">
                <a16:creationId xmlns:a16="http://schemas.microsoft.com/office/drawing/2014/main" id="{8A9F7894-E2D4-2695-44E9-5B62995BA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6200"/>
            <a:ext cx="258847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F9F2EB-EFBD-BFB1-4820-E978A4B87C2C}"/>
              </a:ext>
            </a:extLst>
          </p:cNvPr>
          <p:cNvPicPr>
            <a:picLocks noChangeAspect="1"/>
          </p:cNvPicPr>
          <p:nvPr/>
        </p:nvPicPr>
        <p:blipFill>
          <a:blip r:embed="rId4"/>
          <a:stretch>
            <a:fillRect/>
          </a:stretch>
        </p:blipFill>
        <p:spPr>
          <a:xfrm>
            <a:off x="2514600" y="1143000"/>
            <a:ext cx="4328160" cy="2705100"/>
          </a:xfrm>
          <a:prstGeom prst="rect">
            <a:avLst/>
          </a:prstGeom>
        </p:spPr>
      </p:pic>
      <p:pic>
        <p:nvPicPr>
          <p:cNvPr id="5" name="Picture 4">
            <a:extLst>
              <a:ext uri="{FF2B5EF4-FFF2-40B4-BE49-F238E27FC236}">
                <a16:creationId xmlns:a16="http://schemas.microsoft.com/office/drawing/2014/main" id="{C2CD6821-0D42-A296-6F96-635CEF4FA374}"/>
              </a:ext>
            </a:extLst>
          </p:cNvPr>
          <p:cNvPicPr>
            <a:picLocks noChangeAspect="1"/>
          </p:cNvPicPr>
          <p:nvPr/>
        </p:nvPicPr>
        <p:blipFill>
          <a:blip r:embed="rId5"/>
          <a:stretch>
            <a:fillRect/>
          </a:stretch>
        </p:blipFill>
        <p:spPr>
          <a:xfrm>
            <a:off x="4088998" y="1405128"/>
            <a:ext cx="2984500" cy="3810000"/>
          </a:xfrm>
          <a:prstGeom prst="rect">
            <a:avLst/>
          </a:prstGeom>
        </p:spPr>
      </p:pic>
      <p:pic>
        <p:nvPicPr>
          <p:cNvPr id="6" name="Picture 5">
            <a:extLst>
              <a:ext uri="{FF2B5EF4-FFF2-40B4-BE49-F238E27FC236}">
                <a16:creationId xmlns:a16="http://schemas.microsoft.com/office/drawing/2014/main" id="{707F2EA9-B86A-7B30-4415-1A440253C7F1}"/>
              </a:ext>
            </a:extLst>
          </p:cNvPr>
          <p:cNvPicPr>
            <a:picLocks noChangeAspect="1"/>
          </p:cNvPicPr>
          <p:nvPr/>
        </p:nvPicPr>
        <p:blipFill>
          <a:blip r:embed="rId6"/>
          <a:stretch>
            <a:fillRect/>
          </a:stretch>
        </p:blipFill>
        <p:spPr>
          <a:xfrm>
            <a:off x="4678681" y="2728722"/>
            <a:ext cx="4842933" cy="2724150"/>
          </a:xfrm>
          <a:prstGeom prst="rect">
            <a:avLst/>
          </a:prstGeom>
        </p:spPr>
      </p:pic>
      <p:pic>
        <p:nvPicPr>
          <p:cNvPr id="7" name="Picture 6">
            <a:extLst>
              <a:ext uri="{FF2B5EF4-FFF2-40B4-BE49-F238E27FC236}">
                <a16:creationId xmlns:a16="http://schemas.microsoft.com/office/drawing/2014/main" id="{3C88FA98-7332-DD3F-5093-D839D2B0C8FF}"/>
              </a:ext>
            </a:extLst>
          </p:cNvPr>
          <p:cNvPicPr>
            <a:picLocks noChangeAspect="1"/>
          </p:cNvPicPr>
          <p:nvPr/>
        </p:nvPicPr>
        <p:blipFill>
          <a:blip r:embed="rId7"/>
          <a:stretch>
            <a:fillRect/>
          </a:stretch>
        </p:blipFill>
        <p:spPr>
          <a:xfrm>
            <a:off x="5809393" y="3848101"/>
            <a:ext cx="4514850" cy="2257425"/>
          </a:xfrm>
          <a:prstGeom prst="rect">
            <a:avLst/>
          </a:prstGeom>
        </p:spPr>
      </p:pic>
    </p:spTree>
    <p:extLst>
      <p:ext uri="{BB962C8B-B14F-4D97-AF65-F5344CB8AC3E}">
        <p14:creationId xmlns:p14="http://schemas.microsoft.com/office/powerpoint/2010/main" val="274345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7" name="Picture 2" descr="http://www.frontiersin.org/files/Articles/40165/fnbeh-07-00039-HTML/image_m/fnbeh-07-00039-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1" y="1371600"/>
            <a:ext cx="4749800" cy="4390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981200" y="228600"/>
            <a:ext cx="8229600" cy="1143000"/>
          </a:xfrm>
        </p:spPr>
        <p:txBody>
          <a:bodyPr/>
          <a:lstStyle/>
          <a:p>
            <a:r>
              <a:rPr lang="en-US" dirty="0"/>
              <a:t>Circuits of Resilience</a:t>
            </a:r>
          </a:p>
        </p:txBody>
      </p:sp>
      <p:sp>
        <p:nvSpPr>
          <p:cNvPr id="9" name="Rectangle 8"/>
          <p:cNvSpPr/>
          <p:nvPr/>
        </p:nvSpPr>
        <p:spPr>
          <a:xfrm>
            <a:off x="4869324" y="5961138"/>
            <a:ext cx="2681953" cy="369332"/>
          </a:xfrm>
          <a:prstGeom prst="rect">
            <a:avLst/>
          </a:prstGeom>
        </p:spPr>
        <p:txBody>
          <a:bodyPr wrap="none">
            <a:spAutoFit/>
          </a:bodyPr>
          <a:lstStyle/>
          <a:p>
            <a:r>
              <a:rPr lang="en-US" dirty="0"/>
              <a:t>van der </a:t>
            </a:r>
            <a:r>
              <a:rPr lang="en-US" dirty="0" err="1"/>
              <a:t>Werff</a:t>
            </a:r>
            <a:r>
              <a:rPr lang="en-US" dirty="0"/>
              <a:t> et al (2013)</a:t>
            </a:r>
          </a:p>
        </p:txBody>
      </p:sp>
      <p:sp>
        <p:nvSpPr>
          <p:cNvPr id="10" name="Rectangle 9"/>
          <p:cNvSpPr/>
          <p:nvPr/>
        </p:nvSpPr>
        <p:spPr>
          <a:xfrm>
            <a:off x="3588352" y="4279366"/>
            <a:ext cx="1600200" cy="8509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625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Response</a:t>
            </a:r>
          </a:p>
        </p:txBody>
      </p:sp>
      <p:sp>
        <p:nvSpPr>
          <p:cNvPr id="3" name="Content Placeholder 2"/>
          <p:cNvSpPr>
            <a:spLocks noGrp="1"/>
          </p:cNvSpPr>
          <p:nvPr>
            <p:ph idx="1"/>
          </p:nvPr>
        </p:nvSpPr>
        <p:spPr/>
        <p:txBody>
          <a:bodyPr>
            <a:normAutofit/>
          </a:bodyPr>
          <a:lstStyle/>
          <a:p>
            <a:r>
              <a:rPr lang="en-US" dirty="0"/>
              <a:t>“Men are disturbed not by things, but by the views which they take of them.”  - Epictetus, Greek philosopher</a:t>
            </a:r>
          </a:p>
          <a:p>
            <a:r>
              <a:rPr lang="en-US" dirty="0"/>
              <a:t>“It is not what happens to you that matters, but how you take it” - Hans </a:t>
            </a:r>
            <a:r>
              <a:rPr lang="en-US" dirty="0" err="1"/>
              <a:t>Selye</a:t>
            </a:r>
            <a:r>
              <a:rPr lang="en-US" dirty="0"/>
              <a:t>, father of modern endocrinology</a:t>
            </a:r>
          </a:p>
        </p:txBody>
      </p:sp>
    </p:spTree>
    <p:extLst>
      <p:ext uri="{BB962C8B-B14F-4D97-AF65-F5344CB8AC3E}">
        <p14:creationId xmlns:p14="http://schemas.microsoft.com/office/powerpoint/2010/main" val="196784676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normAutofit/>
          </a:bodyPr>
          <a:lstStyle/>
          <a:p>
            <a:pPr>
              <a:defRPr/>
            </a:pPr>
            <a:r>
              <a:rPr lang="en-US" dirty="0"/>
              <a:t>Prevalence of Adult Anxiety Disorders</a:t>
            </a:r>
          </a:p>
        </p:txBody>
      </p:sp>
      <p:pic>
        <p:nvPicPr>
          <p:cNvPr id="2048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23992" y="1690688"/>
            <a:ext cx="10944015" cy="4021180"/>
          </a:xfrm>
        </p:spPr>
      </p:pic>
      <p:sp>
        <p:nvSpPr>
          <p:cNvPr id="20484" name="Text Box 4"/>
          <p:cNvSpPr txBox="1">
            <a:spLocks noChangeArrowheads="1"/>
          </p:cNvSpPr>
          <p:nvPr/>
        </p:nvSpPr>
        <p:spPr bwMode="auto">
          <a:xfrm>
            <a:off x="4106068" y="5848905"/>
            <a:ext cx="397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t>From Kessler et al., Arch Gen Psych, 2005</a:t>
            </a:r>
          </a:p>
        </p:txBody>
      </p:sp>
    </p:spTree>
    <p:extLst>
      <p:ext uri="{BB962C8B-B14F-4D97-AF65-F5344CB8AC3E}">
        <p14:creationId xmlns:p14="http://schemas.microsoft.com/office/powerpoint/2010/main" val="177649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261552" y="216844"/>
            <a:ext cx="10515600" cy="1325563"/>
          </a:xfrm>
          <a:prstGeom prst="rect">
            <a:avLst/>
          </a:prstGeom>
        </p:spPr>
        <p:txBody>
          <a:bodyPr spcFirstLastPara="1" vert="horz" wrap="square" lIns="91433" tIns="45700" rIns="91433" bIns="45700" rtlCol="0" anchor="ctr" anchorCtr="0">
            <a:normAutofit/>
          </a:bodyPr>
          <a:lstStyle/>
          <a:p>
            <a:pPr algn="ctr">
              <a:spcBef>
                <a:spcPts val="0"/>
              </a:spcBef>
            </a:pPr>
            <a:r>
              <a:rPr lang="en" dirty="0"/>
              <a:t>Anxiety and OCD Typical Age of Onset</a:t>
            </a:r>
            <a:endParaRPr dirty="0"/>
          </a:p>
        </p:txBody>
      </p:sp>
      <p:pic>
        <p:nvPicPr>
          <p:cNvPr id="261" name="Google Shape;261;p45"/>
          <p:cNvPicPr preferRelativeResize="0"/>
          <p:nvPr/>
        </p:nvPicPr>
        <p:blipFill rotWithShape="1">
          <a:blip r:embed="rId3">
            <a:alphaModFix/>
          </a:blip>
          <a:srcRect l="2410" r="4139" b="15490"/>
          <a:stretch/>
        </p:blipFill>
        <p:spPr>
          <a:xfrm>
            <a:off x="620600" y="2449968"/>
            <a:ext cx="11072432" cy="3109833"/>
          </a:xfrm>
          <a:prstGeom prst="rect">
            <a:avLst/>
          </a:prstGeom>
          <a:noFill/>
          <a:ln>
            <a:noFill/>
          </a:ln>
        </p:spPr>
      </p:pic>
      <p:sp>
        <p:nvSpPr>
          <p:cNvPr id="262" name="Google Shape;262;p45"/>
          <p:cNvSpPr txBox="1"/>
          <p:nvPr/>
        </p:nvSpPr>
        <p:spPr>
          <a:xfrm>
            <a:off x="112367" y="2449967"/>
            <a:ext cx="610000" cy="492402"/>
          </a:xfrm>
          <a:prstGeom prst="rect">
            <a:avLst/>
          </a:prstGeom>
          <a:noFill/>
          <a:ln>
            <a:noFill/>
          </a:ln>
        </p:spPr>
        <p:txBody>
          <a:bodyPr spcFirstLastPara="1" wrap="square" lIns="121900" tIns="121900" rIns="121900" bIns="121900" anchor="t" anchorCtr="0">
            <a:spAutoFit/>
          </a:bodyPr>
          <a:lstStyle/>
          <a:p>
            <a:r>
              <a:rPr lang="en" sz="1600" dirty="0">
                <a:solidFill>
                  <a:schemeClr val="dk1"/>
                </a:solidFill>
                <a:latin typeface="Calibri"/>
                <a:ea typeface="Calibri"/>
                <a:cs typeface="Calibri"/>
                <a:sym typeface="Calibri"/>
              </a:rPr>
              <a:t>age</a:t>
            </a:r>
            <a:endParaRPr sz="16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989" y="365125"/>
            <a:ext cx="11007811" cy="1325563"/>
          </a:xfrm>
        </p:spPr>
        <p:txBody>
          <a:bodyPr>
            <a:normAutofit/>
          </a:bodyPr>
          <a:lstStyle/>
          <a:p>
            <a:pPr>
              <a:defRPr/>
            </a:pPr>
            <a:r>
              <a:rPr lang="en-US" dirty="0"/>
              <a:t>Anxiety Disorders Often Occur Together</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315" y="1470826"/>
            <a:ext cx="5425858" cy="488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p:cNvSpPr txBox="1">
            <a:spLocks noChangeArrowheads="1"/>
          </p:cNvSpPr>
          <p:nvPr/>
        </p:nvSpPr>
        <p:spPr bwMode="auto">
          <a:xfrm>
            <a:off x="8567411" y="5714500"/>
            <a:ext cx="272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dirty="0"/>
              <a:t>Strawn et al., 2012</a:t>
            </a:r>
          </a:p>
        </p:txBody>
      </p:sp>
    </p:spTree>
    <p:extLst>
      <p:ext uri="{BB962C8B-B14F-4D97-AF65-F5344CB8AC3E}">
        <p14:creationId xmlns:p14="http://schemas.microsoft.com/office/powerpoint/2010/main" val="393207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Object 4">
                <a:extLst>
                  <a:ext uri="{FF2B5EF4-FFF2-40B4-BE49-F238E27FC236}">
                    <a16:creationId xmlns:a16="http://schemas.microsoft.com/office/drawing/2014/main" id="{7563FA2D-7E73-F62B-C3BD-EDC6299DAB1A}"/>
                  </a:ext>
                </a:extLst>
              </p:cNvPr>
              <p:cNvGraphicFramePr>
                <a:graphicFrameLocks noGrp="1"/>
              </p:cNvGraphicFramePr>
              <p:nvPr>
                <p:extLst>
                  <p:ext uri="{D42A27DB-BD31-4B8C-83A1-F6EECF244321}">
                    <p14:modId xmlns:p14="http://schemas.microsoft.com/office/powerpoint/2010/main" val="3853153464"/>
                  </p:ext>
                </p:extLst>
              </p:nvPr>
            </p:nvGraphicFramePr>
            <p:xfrm>
              <a:off x="7200148" y="-1338"/>
              <a:ext cx="4980532" cy="6866036"/>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5" name="Object 4">
                <a:extLst>
                  <a:ext uri="{FF2B5EF4-FFF2-40B4-BE49-F238E27FC236}">
                    <a16:creationId xmlns:a16="http://schemas.microsoft.com/office/drawing/2014/main" id="{7563FA2D-7E73-F62B-C3BD-EDC6299DAB1A}"/>
                  </a:ext>
                </a:extLst>
              </p:cNvPr>
              <p:cNvPicPr>
                <a:picLocks noGrp="1" noRot="1" noChangeAspect="1" noMove="1" noResize="1" noEditPoints="1" noAdjustHandles="1" noChangeArrowheads="1" noChangeShapeType="1"/>
              </p:cNvPicPr>
              <p:nvPr/>
            </p:nvPicPr>
            <p:blipFill>
              <a:blip r:embed="rId5"/>
              <a:stretch>
                <a:fillRect/>
              </a:stretch>
            </p:blipFill>
            <p:spPr>
              <a:xfrm>
                <a:off x="7200148" y="-1338"/>
                <a:ext cx="4980532" cy="6866036"/>
              </a:xfrm>
              <a:prstGeom prst="rect">
                <a:avLst/>
              </a:prstGeom>
            </p:spPr>
          </p:pic>
        </mc:Fallback>
      </mc:AlternateContent>
      <p:pic>
        <p:nvPicPr>
          <p:cNvPr id="2" name="Online Media 3" title="Ted Lasso: Ted's First Panic Attack">
            <a:hlinkClick r:id="" action="ppaction://media"/>
            <a:extLst>
              <a:ext uri="{FF2B5EF4-FFF2-40B4-BE49-F238E27FC236}">
                <a16:creationId xmlns:a16="http://schemas.microsoft.com/office/drawing/2014/main" id="{1BCEBE8F-E718-D0AD-F622-4353B73F1CA3}"/>
              </a:ext>
            </a:extLst>
          </p:cNvPr>
          <p:cNvPicPr>
            <a:picLocks noRot="1" noChangeAspect="1"/>
          </p:cNvPicPr>
          <p:nvPr>
            <a:videoFile r:link="rId2"/>
          </p:nvPr>
        </p:nvPicPr>
        <p:blipFill>
          <a:blip r:embed="rId6"/>
          <a:stretch>
            <a:fillRect/>
          </a:stretch>
        </p:blipFill>
        <p:spPr>
          <a:xfrm>
            <a:off x="-19369" y="1205894"/>
            <a:ext cx="7219517" cy="4079028"/>
          </a:xfrm>
          <a:prstGeom prst="rect">
            <a:avLst/>
          </a:prstGeom>
        </p:spPr>
      </p:pic>
    </p:spTree>
    <p:custDataLst>
      <p:tags r:id="rId1"/>
    </p:custDataLst>
    <p:extLst>
      <p:ext uri="{BB962C8B-B14F-4D97-AF65-F5344CB8AC3E}">
        <p14:creationId xmlns:p14="http://schemas.microsoft.com/office/powerpoint/2010/main" val="11974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Assessment Instruments</a:t>
            </a:r>
          </a:p>
        </p:txBody>
      </p:sp>
      <p:sp>
        <p:nvSpPr>
          <p:cNvPr id="3" name="Content Placeholder 2"/>
          <p:cNvSpPr>
            <a:spLocks noGrp="1"/>
          </p:cNvSpPr>
          <p:nvPr>
            <p:ph idx="1"/>
          </p:nvPr>
        </p:nvSpPr>
        <p:spPr/>
        <p:txBody>
          <a:bodyPr>
            <a:normAutofit/>
          </a:bodyPr>
          <a:lstStyle/>
          <a:p>
            <a:r>
              <a:rPr lang="en-US" dirty="0"/>
              <a:t>In primary care sensitivity to detecting cases is low (44.5%) whereas general practitioners’ ability to correctly identify </a:t>
            </a:r>
            <a:r>
              <a:rPr lang="en-US" dirty="0" err="1"/>
              <a:t>noncases</a:t>
            </a:r>
            <a:r>
              <a:rPr lang="en-US" dirty="0"/>
              <a:t> as not having the disorder is high (speciﬁcity 90.8%) (</a:t>
            </a:r>
            <a:r>
              <a:rPr lang="en-US" dirty="0" err="1"/>
              <a:t>Olariu</a:t>
            </a:r>
            <a:r>
              <a:rPr lang="en-US" dirty="0"/>
              <a:t> et al, 2015)</a:t>
            </a:r>
          </a:p>
          <a:p>
            <a:r>
              <a:rPr lang="en-US" dirty="0"/>
              <a:t>This is consistent with results for depression (sensitivity 50.1%; specificity 81.3%) Mitchell et al 2009</a:t>
            </a:r>
          </a:p>
          <a:p>
            <a:r>
              <a:rPr lang="en-US" dirty="0"/>
              <a:t>The percentage of under recognition is even higher when diagnoses are unassisted by instrumentation, with a drop of almost 50% in sensitivity levels with respect to assisted diagnoses</a:t>
            </a:r>
          </a:p>
          <a:p>
            <a:endParaRPr lang="en-US" dirty="0"/>
          </a:p>
        </p:txBody>
      </p:sp>
    </p:spTree>
    <p:extLst>
      <p:ext uri="{BB962C8B-B14F-4D97-AF65-F5344CB8AC3E}">
        <p14:creationId xmlns:p14="http://schemas.microsoft.com/office/powerpoint/2010/main" val="491747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Anxiety Assessment </a:t>
            </a:r>
            <a:r>
              <a:rPr lang="en-US" dirty="0"/>
              <a:t>Instruments</a:t>
            </a:r>
          </a:p>
        </p:txBody>
      </p:sp>
      <p:sp>
        <p:nvSpPr>
          <p:cNvPr id="8" name="Content Placeholder 7"/>
          <p:cNvSpPr>
            <a:spLocks noGrp="1"/>
          </p:cNvSpPr>
          <p:nvPr>
            <p:ph idx="1"/>
          </p:nvPr>
        </p:nvSpPr>
        <p:spPr>
          <a:xfrm>
            <a:off x="3352800" y="1905001"/>
            <a:ext cx="6858000" cy="4525963"/>
          </a:xfrm>
        </p:spPr>
        <p:txBody>
          <a:bodyPr>
            <a:normAutofit fontScale="85000" lnSpcReduction="20000"/>
          </a:bodyPr>
          <a:lstStyle/>
          <a:p>
            <a:r>
              <a:rPr lang="en-US" dirty="0"/>
              <a:t>Patient Health Questionnaire-4 (PHQ-4)</a:t>
            </a:r>
          </a:p>
          <a:p>
            <a:r>
              <a:rPr lang="en-US" dirty="0"/>
              <a:t>Hospital Anxiety and Depression Scale (HADS) *</a:t>
            </a:r>
          </a:p>
          <a:p>
            <a:r>
              <a:rPr lang="en-US" dirty="0"/>
              <a:t>Beck Anxiety Inventory (BAI) *</a:t>
            </a:r>
          </a:p>
          <a:p>
            <a:r>
              <a:rPr lang="en-US" dirty="0"/>
              <a:t>Generalized Anxiety Disorder-7 (GAD-7) *</a:t>
            </a:r>
          </a:p>
          <a:p>
            <a:r>
              <a:rPr lang="en-US" dirty="0"/>
              <a:t>State Trait Anxiety Inventory (STAI) *</a:t>
            </a:r>
          </a:p>
          <a:p>
            <a:r>
              <a:rPr lang="en-US" dirty="0"/>
              <a:t>Mood and Anxiety Symptoms Question. (MASQ)</a:t>
            </a:r>
          </a:p>
          <a:p>
            <a:r>
              <a:rPr lang="en-US" dirty="0"/>
              <a:t>Anxiety Screening Question. (ASQ-15)</a:t>
            </a:r>
          </a:p>
          <a:p>
            <a:r>
              <a:rPr lang="en-US" dirty="0"/>
              <a:t>Anxiety Disorders Diagnostic Question. (ADDQ)</a:t>
            </a:r>
          </a:p>
          <a:p>
            <a:r>
              <a:rPr lang="en-US" dirty="0" err="1"/>
              <a:t>Zung</a:t>
            </a:r>
            <a:r>
              <a:rPr lang="en-US" dirty="0"/>
              <a:t> Anxiety Scale *</a:t>
            </a:r>
          </a:p>
          <a:p>
            <a:r>
              <a:rPr lang="en-US" dirty="0"/>
              <a:t>Penn State Worry Questionnaire</a:t>
            </a:r>
          </a:p>
          <a:p>
            <a:r>
              <a:rPr lang="en-US" dirty="0"/>
              <a:t>Adult Behavior Checklist/Adult Self Report</a:t>
            </a:r>
          </a:p>
        </p:txBody>
      </p:sp>
      <p:sp>
        <p:nvSpPr>
          <p:cNvPr id="11" name="Left Brace 10"/>
          <p:cNvSpPr/>
          <p:nvPr/>
        </p:nvSpPr>
        <p:spPr>
          <a:xfrm>
            <a:off x="2819400" y="2781300"/>
            <a:ext cx="457200" cy="1943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2819400" y="2057400"/>
            <a:ext cx="457200"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819400" y="4792664"/>
            <a:ext cx="457200" cy="11509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869620" y="2215634"/>
            <a:ext cx="901209" cy="369332"/>
          </a:xfrm>
          <a:prstGeom prst="rect">
            <a:avLst/>
          </a:prstGeom>
          <a:noFill/>
        </p:spPr>
        <p:txBody>
          <a:bodyPr wrap="none" rtlCol="0">
            <a:spAutoFit/>
          </a:bodyPr>
          <a:lstStyle/>
          <a:p>
            <a:r>
              <a:rPr lang="en-US" dirty="0"/>
              <a:t>2-5 min</a:t>
            </a:r>
          </a:p>
        </p:txBody>
      </p:sp>
      <p:sp>
        <p:nvSpPr>
          <p:cNvPr id="15" name="TextBox 14"/>
          <p:cNvSpPr txBox="1"/>
          <p:nvPr/>
        </p:nvSpPr>
        <p:spPr>
          <a:xfrm>
            <a:off x="1811111" y="3568184"/>
            <a:ext cx="1018227" cy="369332"/>
          </a:xfrm>
          <a:prstGeom prst="rect">
            <a:avLst/>
          </a:prstGeom>
          <a:noFill/>
        </p:spPr>
        <p:txBody>
          <a:bodyPr wrap="none" rtlCol="0">
            <a:spAutoFit/>
          </a:bodyPr>
          <a:lstStyle/>
          <a:p>
            <a:r>
              <a:rPr lang="en-US" dirty="0"/>
              <a:t>5-10 min</a:t>
            </a:r>
          </a:p>
        </p:txBody>
      </p:sp>
      <p:sp>
        <p:nvSpPr>
          <p:cNvPr id="16" name="TextBox 15"/>
          <p:cNvSpPr txBox="1"/>
          <p:nvPr/>
        </p:nvSpPr>
        <p:spPr>
          <a:xfrm>
            <a:off x="1752601" y="5183465"/>
            <a:ext cx="1135247" cy="369332"/>
          </a:xfrm>
          <a:prstGeom prst="rect">
            <a:avLst/>
          </a:prstGeom>
          <a:noFill/>
        </p:spPr>
        <p:txBody>
          <a:bodyPr wrap="none" rtlCol="0">
            <a:spAutoFit/>
          </a:bodyPr>
          <a:lstStyle/>
          <a:p>
            <a:r>
              <a:rPr lang="en-US" dirty="0"/>
              <a:t>10-15 min</a:t>
            </a:r>
          </a:p>
        </p:txBody>
      </p:sp>
      <p:sp>
        <p:nvSpPr>
          <p:cNvPr id="25" name="TextBox 24"/>
          <p:cNvSpPr txBox="1"/>
          <p:nvPr/>
        </p:nvSpPr>
        <p:spPr>
          <a:xfrm>
            <a:off x="9863955" y="6275945"/>
            <a:ext cx="2208169" cy="369332"/>
          </a:xfrm>
          <a:prstGeom prst="rect">
            <a:avLst/>
          </a:prstGeom>
          <a:noFill/>
        </p:spPr>
        <p:txBody>
          <a:bodyPr wrap="none" rtlCol="0">
            <a:spAutoFit/>
          </a:bodyPr>
          <a:lstStyle/>
          <a:p>
            <a:pPr algn="r"/>
            <a:r>
              <a:rPr lang="en-US" dirty="0"/>
              <a:t>Rose &amp; Devine (2014)</a:t>
            </a:r>
          </a:p>
        </p:txBody>
      </p:sp>
    </p:spTree>
    <p:extLst>
      <p:ext uri="{BB962C8B-B14F-4D97-AF65-F5344CB8AC3E}">
        <p14:creationId xmlns:p14="http://schemas.microsoft.com/office/powerpoint/2010/main" val="140902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200400" lvl="7" indent="0">
              <a:buNone/>
            </a:pPr>
            <a:endParaRPr lang="en-US" dirty="0"/>
          </a:p>
          <a:p>
            <a:pPr marL="3200400" lvl="7" indent="0">
              <a:buNone/>
            </a:pPr>
            <a:endParaRPr lang="en-US" dirty="0"/>
          </a:p>
          <a:p>
            <a:pPr marL="3200400" lvl="7" indent="0">
              <a:buNone/>
            </a:pPr>
            <a:endParaRPr lang="en-US" dirty="0"/>
          </a:p>
          <a:p>
            <a:pPr marL="3200400" lvl="7" indent="0">
              <a:buNone/>
            </a:pPr>
            <a:r>
              <a:rPr lang="en-US" sz="4000" dirty="0"/>
              <a:t>Thank you!</a:t>
            </a:r>
          </a:p>
        </p:txBody>
      </p:sp>
    </p:spTree>
    <p:extLst>
      <p:ext uri="{BB962C8B-B14F-4D97-AF65-F5344CB8AC3E}">
        <p14:creationId xmlns:p14="http://schemas.microsoft.com/office/powerpoint/2010/main" val="61306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648" y="1602000"/>
            <a:ext cx="11926704" cy="4122939"/>
          </a:xfrm>
          <a:prstGeom prst="rect">
            <a:avLst/>
          </a:prstGeom>
        </p:spPr>
      </p:pic>
    </p:spTree>
    <p:extLst>
      <p:ext uri="{BB962C8B-B14F-4D97-AF65-F5344CB8AC3E}">
        <p14:creationId xmlns:p14="http://schemas.microsoft.com/office/powerpoint/2010/main" val="296156116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857250"/>
            <a:ext cx="9144000" cy="5143500"/>
          </a:xfrm>
          <a:prstGeom prst="rect">
            <a:avLst/>
          </a:prstGeom>
          <a:solidFill>
            <a:schemeClr val="tx1"/>
          </a:solidFill>
        </p:spPr>
      </p:pic>
    </p:spTree>
    <p:extLst>
      <p:ext uri="{BB962C8B-B14F-4D97-AF65-F5344CB8AC3E}">
        <p14:creationId xmlns:p14="http://schemas.microsoft.com/office/powerpoint/2010/main" val="12517449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88016" y="711989"/>
            <a:ext cx="5415967" cy="54340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16492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DA6E-F96C-4EC8-AABC-55F90A0F1BE3}"/>
              </a:ext>
            </a:extLst>
          </p:cNvPr>
          <p:cNvSpPr>
            <a:spLocks noGrp="1"/>
          </p:cNvSpPr>
          <p:nvPr>
            <p:ph type="title"/>
          </p:nvPr>
        </p:nvSpPr>
        <p:spPr>
          <a:xfrm>
            <a:off x="642731" y="1577861"/>
            <a:ext cx="2388109" cy="3684702"/>
          </a:xfrm>
        </p:spPr>
        <p:txBody>
          <a:bodyPr anchor="b">
            <a:normAutofit/>
          </a:bodyPr>
          <a:lstStyle/>
          <a:p>
            <a:pPr algn="r"/>
            <a:r>
              <a:rPr lang="en-US" sz="3000" dirty="0"/>
              <a:t>It’s not the leopard chasing us anymore...</a:t>
            </a:r>
          </a:p>
        </p:txBody>
      </p:sp>
      <p:pic>
        <p:nvPicPr>
          <p:cNvPr id="9" name="Picture 8"/>
          <p:cNvPicPr>
            <a:picLocks noChangeAspect="1"/>
          </p:cNvPicPr>
          <p:nvPr/>
        </p:nvPicPr>
        <p:blipFill>
          <a:blip r:embed="rId3"/>
          <a:stretch>
            <a:fillRect/>
          </a:stretch>
        </p:blipFill>
        <p:spPr>
          <a:xfrm>
            <a:off x="3272138" y="857250"/>
            <a:ext cx="6133593" cy="5143500"/>
          </a:xfrm>
          <a:prstGeom prst="rect">
            <a:avLst/>
          </a:prstGeom>
        </p:spPr>
      </p:pic>
    </p:spTree>
    <p:extLst>
      <p:ext uri="{BB962C8B-B14F-4D97-AF65-F5344CB8AC3E}">
        <p14:creationId xmlns:p14="http://schemas.microsoft.com/office/powerpoint/2010/main" val="60253759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86025" y="385763"/>
            <a:ext cx="7219950" cy="6086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0085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Stress Response?</a:t>
            </a:r>
          </a:p>
        </p:txBody>
      </p:sp>
      <p:sp>
        <p:nvSpPr>
          <p:cNvPr id="3" name="Content Placeholder 2"/>
          <p:cNvSpPr>
            <a:spLocks noGrp="1"/>
          </p:cNvSpPr>
          <p:nvPr>
            <p:ph idx="1"/>
          </p:nvPr>
        </p:nvSpPr>
        <p:spPr/>
        <p:txBody>
          <a:bodyPr>
            <a:normAutofit/>
          </a:bodyPr>
          <a:lstStyle/>
          <a:p>
            <a:r>
              <a:rPr lang="en-US" dirty="0"/>
              <a:t>Stress is commonly defined as a state of real or perceived threat to homeostasis. </a:t>
            </a:r>
          </a:p>
          <a:p>
            <a:r>
              <a:rPr lang="en-US" dirty="0"/>
              <a:t>Maintenance of homeostasis in the presence of aversive stimuli (stressors) requires activation of a complex range of responses involving the endocrine, nervous, and immune systems, collectively known as the stress response.</a:t>
            </a:r>
          </a:p>
          <a:p>
            <a:pPr marL="0" indent="0" algn="ctr">
              <a:buNone/>
            </a:pPr>
            <a:r>
              <a:rPr lang="en-US" dirty="0"/>
              <a:t>(Smith and Vale, 2006)</a:t>
            </a:r>
          </a:p>
        </p:txBody>
      </p:sp>
    </p:spTree>
    <p:extLst>
      <p:ext uri="{BB962C8B-B14F-4D97-AF65-F5344CB8AC3E}">
        <p14:creationId xmlns:p14="http://schemas.microsoft.com/office/powerpoint/2010/main" val="13564375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Divisions of the Nervous System</a:t>
            </a:r>
          </a:p>
        </p:txBody>
      </p:sp>
      <p:sp>
        <p:nvSpPr>
          <p:cNvPr id="22" name="Content Placeholder 21"/>
          <p:cNvSpPr>
            <a:spLocks noGrp="1"/>
          </p:cNvSpPr>
          <p:nvPr>
            <p:ph idx="1"/>
          </p:nvPr>
        </p:nvSpPr>
        <p:spPr/>
        <p:txBody>
          <a:bodyPr/>
          <a:lstStyle/>
          <a:p>
            <a:endParaRPr lang="en-US"/>
          </a:p>
        </p:txBody>
      </p:sp>
      <p:grpSp>
        <p:nvGrpSpPr>
          <p:cNvPr id="23" name="Group 22"/>
          <p:cNvGrpSpPr>
            <a:grpSpLocks/>
          </p:cNvGrpSpPr>
          <p:nvPr/>
        </p:nvGrpSpPr>
        <p:grpSpPr bwMode="auto">
          <a:xfrm>
            <a:off x="2794000" y="1835150"/>
            <a:ext cx="5956300" cy="871538"/>
            <a:chOff x="800" y="1156"/>
            <a:chExt cx="3752" cy="549"/>
          </a:xfrm>
        </p:grpSpPr>
        <p:sp>
          <p:nvSpPr>
            <p:cNvPr id="24" name="Rectangle 3"/>
            <p:cNvSpPr>
              <a:spLocks noChangeArrowheads="1"/>
            </p:cNvSpPr>
            <p:nvPr/>
          </p:nvSpPr>
          <p:spPr bwMode="auto">
            <a:xfrm>
              <a:off x="800" y="1164"/>
              <a:ext cx="1724" cy="541"/>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3600" b="1">
                  <a:solidFill>
                    <a:srgbClr val="2336B3"/>
                  </a:solidFill>
                </a:rPr>
                <a:t>CNS</a:t>
              </a:r>
              <a:endParaRPr lang="en-US" altLang="en-US"/>
            </a:p>
          </p:txBody>
        </p:sp>
        <p:sp>
          <p:nvSpPr>
            <p:cNvPr id="25" name="Rectangle 5"/>
            <p:cNvSpPr>
              <a:spLocks noChangeArrowheads="1"/>
            </p:cNvSpPr>
            <p:nvPr/>
          </p:nvSpPr>
          <p:spPr bwMode="auto">
            <a:xfrm>
              <a:off x="2828" y="1156"/>
              <a:ext cx="1724" cy="541"/>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3600" b="1">
                  <a:solidFill>
                    <a:srgbClr val="2336B3"/>
                  </a:solidFill>
                </a:rPr>
                <a:t>PNS</a:t>
              </a:r>
              <a:endParaRPr lang="en-US" altLang="en-US"/>
            </a:p>
          </p:txBody>
        </p:sp>
      </p:grpSp>
      <p:grpSp>
        <p:nvGrpSpPr>
          <p:cNvPr id="26" name="Group 23"/>
          <p:cNvGrpSpPr>
            <a:grpSpLocks/>
          </p:cNvGrpSpPr>
          <p:nvPr/>
        </p:nvGrpSpPr>
        <p:grpSpPr bwMode="auto">
          <a:xfrm>
            <a:off x="2563814" y="2805113"/>
            <a:ext cx="2822575" cy="1058862"/>
            <a:chOff x="655" y="1767"/>
            <a:chExt cx="1778" cy="667"/>
          </a:xfrm>
        </p:grpSpPr>
        <p:sp>
          <p:nvSpPr>
            <p:cNvPr id="27" name="Rectangle 6"/>
            <p:cNvSpPr>
              <a:spLocks noChangeArrowheads="1"/>
            </p:cNvSpPr>
            <p:nvPr/>
          </p:nvSpPr>
          <p:spPr bwMode="auto">
            <a:xfrm>
              <a:off x="655" y="2047"/>
              <a:ext cx="717" cy="385"/>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Brain</a:t>
              </a:r>
              <a:endParaRPr lang="en-US" altLang="en-US"/>
            </a:p>
          </p:txBody>
        </p:sp>
        <p:sp>
          <p:nvSpPr>
            <p:cNvPr id="28" name="Rectangle 8"/>
            <p:cNvSpPr>
              <a:spLocks noChangeArrowheads="1"/>
            </p:cNvSpPr>
            <p:nvPr/>
          </p:nvSpPr>
          <p:spPr bwMode="auto">
            <a:xfrm>
              <a:off x="1716" y="2049"/>
              <a:ext cx="717" cy="385"/>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Spinal</a:t>
              </a:r>
            </a:p>
            <a:p>
              <a:pPr algn="ctr"/>
              <a:r>
                <a:rPr lang="en-US" altLang="en-US" sz="2000" b="1">
                  <a:solidFill>
                    <a:srgbClr val="2336B3"/>
                  </a:solidFill>
                </a:rPr>
                <a:t>cord</a:t>
              </a:r>
              <a:endParaRPr lang="en-US" altLang="en-US"/>
            </a:p>
          </p:txBody>
        </p:sp>
        <p:sp>
          <p:nvSpPr>
            <p:cNvPr id="29" name="Line 14"/>
            <p:cNvSpPr>
              <a:spLocks noChangeShapeType="1"/>
            </p:cNvSpPr>
            <p:nvPr/>
          </p:nvSpPr>
          <p:spPr bwMode="auto">
            <a:xfrm flipH="1">
              <a:off x="1101" y="1777"/>
              <a:ext cx="374" cy="22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0"/>
            <p:cNvSpPr>
              <a:spLocks noChangeShapeType="1"/>
            </p:cNvSpPr>
            <p:nvPr/>
          </p:nvSpPr>
          <p:spPr bwMode="auto">
            <a:xfrm>
              <a:off x="1797" y="1767"/>
              <a:ext cx="219" cy="23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 name="Group 24"/>
          <p:cNvGrpSpPr>
            <a:grpSpLocks/>
          </p:cNvGrpSpPr>
          <p:nvPr/>
        </p:nvGrpSpPr>
        <p:grpSpPr bwMode="auto">
          <a:xfrm>
            <a:off x="5849938" y="2782888"/>
            <a:ext cx="3135312" cy="1117600"/>
            <a:chOff x="2725" y="1753"/>
            <a:chExt cx="1975" cy="704"/>
          </a:xfrm>
        </p:grpSpPr>
        <p:sp>
          <p:nvSpPr>
            <p:cNvPr id="32" name="Rectangle 9"/>
            <p:cNvSpPr>
              <a:spLocks noChangeArrowheads="1"/>
            </p:cNvSpPr>
            <p:nvPr/>
          </p:nvSpPr>
          <p:spPr bwMode="auto">
            <a:xfrm>
              <a:off x="2725" y="2070"/>
              <a:ext cx="717" cy="385"/>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Somatic</a:t>
              </a:r>
              <a:endParaRPr lang="en-US" altLang="en-US"/>
            </a:p>
          </p:txBody>
        </p:sp>
        <p:sp>
          <p:nvSpPr>
            <p:cNvPr id="33" name="Rectangle 10"/>
            <p:cNvSpPr>
              <a:spLocks noChangeArrowheads="1"/>
            </p:cNvSpPr>
            <p:nvPr/>
          </p:nvSpPr>
          <p:spPr bwMode="auto">
            <a:xfrm>
              <a:off x="3786" y="2072"/>
              <a:ext cx="914" cy="385"/>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Autonomic</a:t>
              </a:r>
              <a:endParaRPr lang="en-US" altLang="en-US"/>
            </a:p>
          </p:txBody>
        </p:sp>
        <p:sp>
          <p:nvSpPr>
            <p:cNvPr id="34" name="Line 17"/>
            <p:cNvSpPr>
              <a:spLocks noChangeShapeType="1"/>
            </p:cNvSpPr>
            <p:nvPr/>
          </p:nvSpPr>
          <p:spPr bwMode="auto">
            <a:xfrm flipH="1">
              <a:off x="3196" y="1753"/>
              <a:ext cx="343" cy="28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1"/>
            <p:cNvSpPr>
              <a:spLocks noChangeShapeType="1"/>
            </p:cNvSpPr>
            <p:nvPr/>
          </p:nvSpPr>
          <p:spPr bwMode="auto">
            <a:xfrm>
              <a:off x="3961" y="1780"/>
              <a:ext cx="219" cy="23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1"/>
          <p:cNvGrpSpPr>
            <a:grpSpLocks/>
          </p:cNvGrpSpPr>
          <p:nvPr/>
        </p:nvGrpSpPr>
        <p:grpSpPr bwMode="auto">
          <a:xfrm>
            <a:off x="5813425" y="3943350"/>
            <a:ext cx="4567238" cy="1568450"/>
            <a:chOff x="2702" y="2484"/>
            <a:chExt cx="2877" cy="988"/>
          </a:xfrm>
        </p:grpSpPr>
        <p:sp>
          <p:nvSpPr>
            <p:cNvPr id="37" name="Rectangle 11"/>
            <p:cNvSpPr>
              <a:spLocks noChangeArrowheads="1"/>
            </p:cNvSpPr>
            <p:nvPr/>
          </p:nvSpPr>
          <p:spPr bwMode="auto">
            <a:xfrm>
              <a:off x="2702" y="3067"/>
              <a:ext cx="1060" cy="405"/>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Sympathetic</a:t>
              </a:r>
              <a:endParaRPr lang="en-US" altLang="en-US"/>
            </a:p>
          </p:txBody>
        </p:sp>
        <p:sp>
          <p:nvSpPr>
            <p:cNvPr id="38" name="Rectangle 12"/>
            <p:cNvSpPr>
              <a:spLocks noChangeArrowheads="1"/>
            </p:cNvSpPr>
            <p:nvPr/>
          </p:nvSpPr>
          <p:spPr bwMode="auto">
            <a:xfrm>
              <a:off x="4271" y="3066"/>
              <a:ext cx="1308" cy="406"/>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Helvetica" panose="020B0604020202020204" pitchFamily="34" charset="0"/>
                  <a:ea typeface="MS PGothic" panose="020B0600070205080204" pitchFamily="34" charset="-128"/>
                </a:defRPr>
              </a:lvl1pPr>
              <a:lvl2pPr marL="742950" indent="-285750" eaLnBrk="0" hangingPunct="0">
                <a:defRPr sz="1200">
                  <a:solidFill>
                    <a:schemeClr val="tx1"/>
                  </a:solidFill>
                  <a:latin typeface="Helvetica" panose="020B0604020202020204" pitchFamily="34" charset="0"/>
                  <a:ea typeface="MS PGothic" panose="020B0600070205080204" pitchFamily="34" charset="-128"/>
                </a:defRPr>
              </a:lvl2pPr>
              <a:lvl3pPr marL="1143000" indent="-228600" eaLnBrk="0" hangingPunct="0">
                <a:defRPr sz="1200">
                  <a:solidFill>
                    <a:schemeClr val="tx1"/>
                  </a:solidFill>
                  <a:latin typeface="Helvetica" panose="020B0604020202020204" pitchFamily="34" charset="0"/>
                  <a:ea typeface="MS PGothic" panose="020B0600070205080204" pitchFamily="34" charset="-128"/>
                </a:defRPr>
              </a:lvl3pPr>
              <a:lvl4pPr marL="1600200" indent="-228600" eaLnBrk="0" hangingPunct="0">
                <a:defRPr sz="1200">
                  <a:solidFill>
                    <a:schemeClr val="tx1"/>
                  </a:solidFill>
                  <a:latin typeface="Helvetica" panose="020B0604020202020204" pitchFamily="34" charset="0"/>
                  <a:ea typeface="MS PGothic" panose="020B0600070205080204" pitchFamily="34" charset="-128"/>
                </a:defRPr>
              </a:lvl4pPr>
              <a:lvl5pPr marL="2057400" indent="-228600" eaLnBrk="0" hangingPunct="0">
                <a:defRPr sz="1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Helvetica" panose="020B0604020202020204" pitchFamily="34" charset="0"/>
                  <a:ea typeface="MS PGothic" panose="020B0600070205080204" pitchFamily="34" charset="-128"/>
                </a:defRPr>
              </a:lvl9pPr>
            </a:lstStyle>
            <a:p>
              <a:pPr algn="ctr"/>
              <a:r>
                <a:rPr lang="en-US" altLang="en-US" sz="2000" b="1">
                  <a:solidFill>
                    <a:srgbClr val="2336B3"/>
                  </a:solidFill>
                </a:rPr>
                <a:t>Parasympathetic</a:t>
              </a:r>
              <a:endParaRPr lang="en-US" altLang="en-US"/>
            </a:p>
          </p:txBody>
        </p:sp>
        <p:sp>
          <p:nvSpPr>
            <p:cNvPr id="39" name="Line 15"/>
            <p:cNvSpPr>
              <a:spLocks noChangeShapeType="1"/>
            </p:cNvSpPr>
            <p:nvPr/>
          </p:nvSpPr>
          <p:spPr bwMode="auto">
            <a:xfrm flipH="1">
              <a:off x="3427" y="2484"/>
              <a:ext cx="686" cy="53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8"/>
            <p:cNvSpPr>
              <a:spLocks noChangeShapeType="1"/>
            </p:cNvSpPr>
            <p:nvPr/>
          </p:nvSpPr>
          <p:spPr bwMode="auto">
            <a:xfrm>
              <a:off x="4558" y="2501"/>
              <a:ext cx="530" cy="49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887620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L_APP_PRESENTATION_ID" val="02e12951-abd3-451c-ad9b-0bb021ff1e30"/>
  <p:tag name="PHL_APP_ACCESS_URL" val="https://pigeonhole.at/982832/access/59NG3QW32V/p"/>
  <p:tag name="PHL_APP_CURRENT_SESSION_INDEX" val="0"/>
  <p:tag name="PHL_APP_INSERTED_SESSION_IDS" val="[]"/>
</p:tagLst>
</file>

<file path=ppt/tags/tag2.xml><?xml version="1.0" encoding="utf-8"?>
<p:tagLst xmlns:a="http://schemas.openxmlformats.org/drawingml/2006/main" xmlns:r="http://schemas.openxmlformats.org/officeDocument/2006/relationships" xmlns:p="http://schemas.openxmlformats.org/presentationml/2006/main">
  <p:tag name="SESSION_ID" val="76043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dges_ PPT template" id="{A3BE0DF7-872F-401F-A2C8-44733975127C}" vid="{8479AC2C-9515-42D9-8400-23C171C9C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3.png"/></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4E6052D-F681-49DC-A5FF-1E805163135C}">
  <we:reference id="wa200007203" version="1.1.0.0" store="en-US" storeType="OMEX"/>
  <we:alternateReferences>
    <we:reference id="WA200007203" version="1.1.0.0" store="" storeType="OMEX"/>
  </we:alternateReferences>
  <we:properties>
    <we:property name="presentationId" value="&quot;02e12951-abd3-451c-ad9b-0bb021ff1e30&quot;"/>
    <we:property name="workspace" value="&quot;{\&quot;id\&quot;:173738,\&quot;name\&quot;:\&quot;MGHPA Workspace\&quot;,\&quot;type\&quot;:\&quot;team\&quot;}&quot;"/>
    <we:property name="pigeonhole" value="&quot;{\&quot;id\&quot;:982832,\&quot;name\&quot;:\&quot;Bridges to Mental Health Live Training Tenaska Center\&quot;,\&quot;passcode\&quot;:\&quot;TENASKA\&quot;,\&quot;planType\&quot;:\&quot;Pro\&quot;,\&quot;startDate\&quot;:\&quot;2026-04-09\&quot;,\&quot;endDate\&quot;:\&quot;2026-04-12\&quot;,\&quot;timezone\&quot;:\&quot;America/Chicago\&quot;,\&quot;status\&quot;:\&quot;live\&quot;,\&quot;attendeeProfiles\&quot;:true,\&quot;adminPanelLink\&quot;:\&quot;https://pigeonhole.at/982832/access/KB74BP7R69/a\&quot;,\&quot;awaLink\&quot;:\&quot;https://pigeonhole.at/TENASKA\&quot;,\&quot;projectorPanelLink\&quot;:\&quot;https://pigeonhole.at/982832/access/59NG3QW32V/p\&quot;,\&quot;subscriptionId\&quot;:3099,\&quot;pigeonholeType\&quot;:\&quot;event\&quot;}&quot;"/>
    <we:property name="session" value="&quot;{\&quot;id\&quot;:0,\&quot;name\&quot;:\&quot;\&quot;,\&quot;type\&quot;:\&quot;\&quot;,\&quot;pigeonholeId\&quot;:0,\&quot;workspaceId\&quot;:0,\&quot;endDate\&quot;:\&quot;\&quot;}&quot;"/>
  </we:properties>
  <we:bindings/>
  <we:snapshot xmlns:r="http://schemas.openxmlformats.org/officeDocument/2006/relationships"/>
</we:webextension>
</file>

<file path=ppt/webextensions/webextension2.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02e12951-abd3-451c-ad9b-0bb021ff1e30&quot;"/>
    <we:property name="sessionId" value="7604336"/>
    <we:property name="slideId" value="411"/>
    <we:property name="url" value="&quot;https://pigeonhole.at/982832/access/59NG3QW32V/p&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BF8D4B9DDA564A9A2143268BDFD4F6" ma:contentTypeVersion="17" ma:contentTypeDescription="Create a new document." ma:contentTypeScope="" ma:versionID="a72470a821fc91f3a59705e2fef5a80e">
  <xsd:schema xmlns:xsd="http://www.w3.org/2001/XMLSchema" xmlns:xs="http://www.w3.org/2001/XMLSchema" xmlns:p="http://schemas.microsoft.com/office/2006/metadata/properties" xmlns:ns1="http://schemas.microsoft.com/sharepoint/v3" xmlns:ns3="d7552b67-71e3-4a32-bccd-162f47bea669" xmlns:ns4="5520ca94-f4a5-475b-bf69-e6bd9e93acad" targetNamespace="http://schemas.microsoft.com/office/2006/metadata/properties" ma:root="true" ma:fieldsID="af04161074c8050fe0f3b582d2f88390" ns1:_="" ns3:_="" ns4:_="">
    <xsd:import namespace="http://schemas.microsoft.com/sharepoint/v3"/>
    <xsd:import namespace="d7552b67-71e3-4a32-bccd-162f47bea669"/>
    <xsd:import namespace="5520ca94-f4a5-475b-bf69-e6bd9e93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52b67-71e3-4a32-bccd-162f47bea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ca94-f4a5-475b-bf69-e6bd9e93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552b67-71e3-4a32-bccd-162f47bea6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6C7DA-E44B-4A70-9758-FFEA12EAD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552b67-71e3-4a32-bccd-162f47bea669"/>
    <ds:schemaRef ds:uri="5520ca94-f4a5-475b-bf69-e6bd9e93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AE283-7072-4D1F-8B9F-0019259322B1}">
  <ds:schemaRefs>
    <ds:schemaRef ds:uri="http://schemas.openxmlformats.org/package/2006/metadata/core-properties"/>
    <ds:schemaRef ds:uri="http://schemas.microsoft.com/office/2006/documentManagement/types"/>
    <ds:schemaRef ds:uri="5520ca94-f4a5-475b-bf69-e6bd9e93acad"/>
    <ds:schemaRef ds:uri="http://schemas.microsoft.com/office/infopath/2007/PartnerControls"/>
    <ds:schemaRef ds:uri="http://purl.org/dc/elements/1.1/"/>
    <ds:schemaRef ds:uri="http://schemas.microsoft.com/office/2006/metadata/properties"/>
    <ds:schemaRef ds:uri="d7552b67-71e3-4a32-bccd-162f47bea669"/>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CE7DA0FD-F169-4CA6-A201-015E07601A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TotalTime>
  <Words>1017</Words>
  <Application>Microsoft Office PowerPoint</Application>
  <PresentationFormat>Widescreen</PresentationFormat>
  <Paragraphs>134</Paragraphs>
  <Slides>26</Slides>
  <Notes>5</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Calibri</vt:lpstr>
      <vt:lpstr>Office Theme</vt:lpstr>
      <vt:lpstr>Anxiety and the Neuroscience of the Fear Response</vt:lpstr>
      <vt:lpstr>Stress Response</vt:lpstr>
      <vt:lpstr>PowerPoint Presentation</vt:lpstr>
      <vt:lpstr>PowerPoint Presentation</vt:lpstr>
      <vt:lpstr>PowerPoint Presentation</vt:lpstr>
      <vt:lpstr>It’s not the leopard chasing us anymore...</vt:lpstr>
      <vt:lpstr>PowerPoint Presentation</vt:lpstr>
      <vt:lpstr>What is the Stress Response?</vt:lpstr>
      <vt:lpstr>Divisions of the Nervous System</vt:lpstr>
      <vt:lpstr>Rapid Response to Stress</vt:lpstr>
      <vt:lpstr>Features of Anxiety Sympathetic Nervous System</vt:lpstr>
      <vt:lpstr>Learning Theory</vt:lpstr>
      <vt:lpstr>Anxiety Sensitivity</vt:lpstr>
      <vt:lpstr>Stress and Resilience</vt:lpstr>
      <vt:lpstr>Stress Inoculation</vt:lpstr>
      <vt:lpstr>Three concepts that people perceive  as resulting from stressful life events</vt:lpstr>
      <vt:lpstr>PowerPoint Presentation</vt:lpstr>
      <vt:lpstr>PowerPoint Presentation</vt:lpstr>
      <vt:lpstr>Circuits of Resilience</vt:lpstr>
      <vt:lpstr>Prevalence of Adult Anxiety Disorders</vt:lpstr>
      <vt:lpstr>Anxiety and OCD Typical Age of Onset</vt:lpstr>
      <vt:lpstr>Anxiety Disorders Often Occur Together</vt:lpstr>
      <vt:lpstr>PowerPoint Presentation</vt:lpstr>
      <vt:lpstr>Anxiety Assessment Instruments</vt:lpstr>
      <vt:lpstr>Anxiety Assessment Instruments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Alexandra D.</dc:creator>
  <cp:lastModifiedBy>Althoff, Rob</cp:lastModifiedBy>
  <cp:revision>51</cp:revision>
  <dcterms:created xsi:type="dcterms:W3CDTF">2022-10-06T16:48:33Z</dcterms:created>
  <dcterms:modified xsi:type="dcterms:W3CDTF">2026-04-10T16:14:53Z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0x010100FDBF8D4B9DDA564A9A2143268BDFD4F6</vt:lpwstr>
  </property>
</Properties>
</file>