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2.xml" ContentType="application/vnd.openxmlformats-officedocument.them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21"/>
  </p:notesMasterIdLst>
  <p:sldIdLst>
    <p:sldId id="256" r:id="rId5"/>
    <p:sldId id="322" r:id="rId6"/>
    <p:sldId id="324" r:id="rId7"/>
    <p:sldId id="296" r:id="rId8"/>
    <p:sldId id="264" r:id="rId9"/>
    <p:sldId id="304" r:id="rId10"/>
    <p:sldId id="321" r:id="rId11"/>
    <p:sldId id="316" r:id="rId12"/>
    <p:sldId id="314" r:id="rId13"/>
    <p:sldId id="302" r:id="rId14"/>
    <p:sldId id="317" r:id="rId15"/>
    <p:sldId id="318" r:id="rId16"/>
    <p:sldId id="319" r:id="rId17"/>
    <p:sldId id="320" r:id="rId18"/>
    <p:sldId id="325" r:id="rId19"/>
    <p:sldId id="323"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C8BB8A-CB4E-4544-BC58-799BA8220947}" v="23" dt="2026-04-09T23:13:37.84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72" autoAdjust="0"/>
    <p:restoredTop sz="94652" autoAdjust="0"/>
  </p:normalViewPr>
  <p:slideViewPr>
    <p:cSldViewPr snapToGrid="0">
      <p:cViewPr varScale="1">
        <p:scale>
          <a:sx n="59" d="100"/>
          <a:sy n="59" d="100"/>
        </p:scale>
        <p:origin x="772" y="5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thoff, Rob" userId="d3a6be77-a378-406d-b453-a7f650687276" providerId="ADAL" clId="{C842A7B1-731E-4E69-B917-C99BCA532959}"/>
    <pc:docChg chg="custSel addSld delSld modSld sldOrd">
      <pc:chgData name="Althoff, Rob" userId="d3a6be77-a378-406d-b453-a7f650687276" providerId="ADAL" clId="{C842A7B1-731E-4E69-B917-C99BCA532959}" dt="2026-04-10T16:24:05.027" v="766" actId="20577"/>
      <pc:docMkLst>
        <pc:docMk/>
      </pc:docMkLst>
      <pc:sldChg chg="modSp mod">
        <pc:chgData name="Althoff, Rob" userId="d3a6be77-a378-406d-b453-a7f650687276" providerId="ADAL" clId="{C842A7B1-731E-4E69-B917-C99BCA532959}" dt="2026-04-10T16:24:05.027" v="766" actId="20577"/>
        <pc:sldMkLst>
          <pc:docMk/>
          <pc:sldMk cId="1029499899" sldId="256"/>
        </pc:sldMkLst>
        <pc:spChg chg="mod">
          <ac:chgData name="Althoff, Rob" userId="d3a6be77-a378-406d-b453-a7f650687276" providerId="ADAL" clId="{C842A7B1-731E-4E69-B917-C99BCA532959}" dt="2026-04-10T16:24:05.027" v="766" actId="20577"/>
          <ac:spMkLst>
            <pc:docMk/>
            <pc:sldMk cId="1029499899" sldId="256"/>
            <ac:spMk id="2" creationId="{00000000-0000-0000-0000-000000000000}"/>
          </ac:spMkLst>
        </pc:spChg>
      </pc:sldChg>
      <pc:sldChg chg="del">
        <pc:chgData name="Althoff, Rob" userId="d3a6be77-a378-406d-b453-a7f650687276" providerId="ADAL" clId="{C842A7B1-731E-4E69-B917-C99BCA532959}" dt="2026-04-09T22:58:35.365" v="541" actId="47"/>
        <pc:sldMkLst>
          <pc:docMk/>
          <pc:sldMk cId="2877737546" sldId="305"/>
        </pc:sldMkLst>
      </pc:sldChg>
      <pc:sldChg chg="del">
        <pc:chgData name="Althoff, Rob" userId="d3a6be77-a378-406d-b453-a7f650687276" providerId="ADAL" clId="{C842A7B1-731E-4E69-B917-C99BCA532959}" dt="2026-04-09T22:58:50.074" v="544" actId="47"/>
        <pc:sldMkLst>
          <pc:docMk/>
          <pc:sldMk cId="1504367532" sldId="306"/>
        </pc:sldMkLst>
      </pc:sldChg>
      <pc:sldChg chg="del">
        <pc:chgData name="Althoff, Rob" userId="d3a6be77-a378-406d-b453-a7f650687276" providerId="ADAL" clId="{C842A7B1-731E-4E69-B917-C99BCA532959}" dt="2026-04-09T22:58:45.695" v="543" actId="47"/>
        <pc:sldMkLst>
          <pc:docMk/>
          <pc:sldMk cId="572533104" sldId="307"/>
        </pc:sldMkLst>
      </pc:sldChg>
      <pc:sldChg chg="del">
        <pc:chgData name="Althoff, Rob" userId="d3a6be77-a378-406d-b453-a7f650687276" providerId="ADAL" clId="{C842A7B1-731E-4E69-B917-C99BCA532959}" dt="2026-04-09T22:58:37.957" v="542" actId="47"/>
        <pc:sldMkLst>
          <pc:docMk/>
          <pc:sldMk cId="1177578421" sldId="308"/>
        </pc:sldMkLst>
      </pc:sldChg>
      <pc:sldChg chg="del">
        <pc:chgData name="Althoff, Rob" userId="d3a6be77-a378-406d-b453-a7f650687276" providerId="ADAL" clId="{C842A7B1-731E-4E69-B917-C99BCA532959}" dt="2026-04-09T22:58:51.952" v="545" actId="47"/>
        <pc:sldMkLst>
          <pc:docMk/>
          <pc:sldMk cId="2965010940" sldId="309"/>
        </pc:sldMkLst>
      </pc:sldChg>
      <pc:sldChg chg="del">
        <pc:chgData name="Althoff, Rob" userId="d3a6be77-a378-406d-b453-a7f650687276" providerId="ADAL" clId="{C842A7B1-731E-4E69-B917-C99BCA532959}" dt="2026-04-09T22:58:53.449" v="546" actId="47"/>
        <pc:sldMkLst>
          <pc:docMk/>
          <pc:sldMk cId="497781562" sldId="310"/>
        </pc:sldMkLst>
      </pc:sldChg>
      <pc:sldChg chg="del">
        <pc:chgData name="Althoff, Rob" userId="d3a6be77-a378-406d-b453-a7f650687276" providerId="ADAL" clId="{C842A7B1-731E-4E69-B917-C99BCA532959}" dt="2026-04-09T22:58:54.918" v="547" actId="47"/>
        <pc:sldMkLst>
          <pc:docMk/>
          <pc:sldMk cId="3186984005" sldId="311"/>
        </pc:sldMkLst>
      </pc:sldChg>
      <pc:sldChg chg="del">
        <pc:chgData name="Althoff, Rob" userId="d3a6be77-a378-406d-b453-a7f650687276" providerId="ADAL" clId="{C842A7B1-731E-4E69-B917-C99BCA532959}" dt="2026-04-09T22:58:57.363" v="548" actId="47"/>
        <pc:sldMkLst>
          <pc:docMk/>
          <pc:sldMk cId="4053488747" sldId="312"/>
        </pc:sldMkLst>
      </pc:sldChg>
      <pc:sldChg chg="del">
        <pc:chgData name="Althoff, Rob" userId="d3a6be77-a378-406d-b453-a7f650687276" providerId="ADAL" clId="{C842A7B1-731E-4E69-B917-C99BCA532959}" dt="2026-04-09T22:58:59.157" v="549" actId="47"/>
        <pc:sldMkLst>
          <pc:docMk/>
          <pc:sldMk cId="2411328105" sldId="313"/>
        </pc:sldMkLst>
      </pc:sldChg>
      <pc:sldChg chg="del">
        <pc:chgData name="Althoff, Rob" userId="d3a6be77-a378-406d-b453-a7f650687276" providerId="ADAL" clId="{C842A7B1-731E-4E69-B917-C99BCA532959}" dt="2026-04-09T22:59:04.458" v="550" actId="47"/>
        <pc:sldMkLst>
          <pc:docMk/>
          <pc:sldMk cId="1400417399" sldId="315"/>
        </pc:sldMkLst>
      </pc:sldChg>
      <pc:sldChg chg="modSp new mod">
        <pc:chgData name="Althoff, Rob" userId="d3a6be77-a378-406d-b453-a7f650687276" providerId="ADAL" clId="{C842A7B1-731E-4E69-B917-C99BCA532959}" dt="2026-04-09T22:48:36.961" v="267" actId="14100"/>
        <pc:sldMkLst>
          <pc:docMk/>
          <pc:sldMk cId="3026667822" sldId="317"/>
        </pc:sldMkLst>
        <pc:spChg chg="mod">
          <ac:chgData name="Althoff, Rob" userId="d3a6be77-a378-406d-b453-a7f650687276" providerId="ADAL" clId="{C842A7B1-731E-4E69-B917-C99BCA532959}" dt="2026-04-09T22:48:36.961" v="267" actId="14100"/>
          <ac:spMkLst>
            <pc:docMk/>
            <pc:sldMk cId="3026667822" sldId="317"/>
            <ac:spMk id="2" creationId="{80127936-2539-76B5-8149-45C4D9C0668C}"/>
          </ac:spMkLst>
        </pc:spChg>
        <pc:spChg chg="mod">
          <ac:chgData name="Althoff, Rob" userId="d3a6be77-a378-406d-b453-a7f650687276" providerId="ADAL" clId="{C842A7B1-731E-4E69-B917-C99BCA532959}" dt="2026-04-09T22:48:20.290" v="265" actId="27636"/>
          <ac:spMkLst>
            <pc:docMk/>
            <pc:sldMk cId="3026667822" sldId="317"/>
            <ac:spMk id="3" creationId="{9C7A3C74-018B-C867-A5A5-77BE62C65834}"/>
          </ac:spMkLst>
        </pc:spChg>
      </pc:sldChg>
      <pc:sldChg chg="modSp add del mod">
        <pc:chgData name="Althoff, Rob" userId="d3a6be77-a378-406d-b453-a7f650687276" providerId="ADAL" clId="{C842A7B1-731E-4E69-B917-C99BCA532959}" dt="2026-04-09T22:44:44.483" v="111" actId="47"/>
        <pc:sldMkLst>
          <pc:docMk/>
          <pc:sldMk cId="2143976206" sldId="318"/>
        </pc:sldMkLst>
        <pc:spChg chg="mod">
          <ac:chgData name="Althoff, Rob" userId="d3a6be77-a378-406d-b453-a7f650687276" providerId="ADAL" clId="{C842A7B1-731E-4E69-B917-C99BCA532959}" dt="2026-04-09T22:43:42.944" v="95" actId="15"/>
          <ac:spMkLst>
            <pc:docMk/>
            <pc:sldMk cId="2143976206" sldId="318"/>
            <ac:spMk id="3" creationId="{19607ADD-A19E-1579-03C4-3D1B6B4D95FD}"/>
          </ac:spMkLst>
        </pc:spChg>
      </pc:sldChg>
      <pc:sldChg chg="addSp modSp add mod">
        <pc:chgData name="Althoff, Rob" userId="d3a6be77-a378-406d-b453-a7f650687276" providerId="ADAL" clId="{C842A7B1-731E-4E69-B917-C99BCA532959}" dt="2026-04-09T22:47:48.065" v="255" actId="20577"/>
        <pc:sldMkLst>
          <pc:docMk/>
          <pc:sldMk cId="2265506146" sldId="318"/>
        </pc:sldMkLst>
        <pc:spChg chg="mod">
          <ac:chgData name="Althoff, Rob" userId="d3a6be77-a378-406d-b453-a7f650687276" providerId="ADAL" clId="{C842A7B1-731E-4E69-B917-C99BCA532959}" dt="2026-04-09T22:47:40.990" v="231" actId="20577"/>
          <ac:spMkLst>
            <pc:docMk/>
            <pc:sldMk cId="2265506146" sldId="318"/>
            <ac:spMk id="2" creationId="{E0E25C30-A1AC-EA48-023D-F424C4D0EF0C}"/>
          </ac:spMkLst>
        </pc:spChg>
        <pc:spChg chg="mod">
          <ac:chgData name="Althoff, Rob" userId="d3a6be77-a378-406d-b453-a7f650687276" providerId="ADAL" clId="{C842A7B1-731E-4E69-B917-C99BCA532959}" dt="2026-04-09T22:47:48.065" v="255" actId="20577"/>
          <ac:spMkLst>
            <pc:docMk/>
            <pc:sldMk cId="2265506146" sldId="318"/>
            <ac:spMk id="3" creationId="{6BA40198-58B6-F1DE-74FA-AFE851D27F87}"/>
          </ac:spMkLst>
        </pc:spChg>
        <pc:graphicFrameChg chg="add mod">
          <ac:chgData name="Althoff, Rob" userId="d3a6be77-a378-406d-b453-a7f650687276" providerId="ADAL" clId="{C842A7B1-731E-4E69-B917-C99BCA532959}" dt="2026-04-09T22:46:40.143" v="174"/>
          <ac:graphicFrameMkLst>
            <pc:docMk/>
            <pc:sldMk cId="2265506146" sldId="318"/>
            <ac:graphicFrameMk id="4" creationId="{E713A7C8-CFC1-2631-A755-6C67AF9A6052}"/>
          </ac:graphicFrameMkLst>
        </pc:graphicFrameChg>
      </pc:sldChg>
      <pc:sldChg chg="addSp modSp add mod">
        <pc:chgData name="Althoff, Rob" userId="d3a6be77-a378-406d-b453-a7f650687276" providerId="ADAL" clId="{C842A7B1-731E-4E69-B917-C99BCA532959}" dt="2026-04-09T22:50:17.242" v="289" actId="20577"/>
        <pc:sldMkLst>
          <pc:docMk/>
          <pc:sldMk cId="985902483" sldId="319"/>
        </pc:sldMkLst>
        <pc:spChg chg="mod">
          <ac:chgData name="Althoff, Rob" userId="d3a6be77-a378-406d-b453-a7f650687276" providerId="ADAL" clId="{C842A7B1-731E-4E69-B917-C99BCA532959}" dt="2026-04-09T22:47:27.293" v="185"/>
          <ac:spMkLst>
            <pc:docMk/>
            <pc:sldMk cId="985902483" sldId="319"/>
            <ac:spMk id="2" creationId="{B2DB8D4F-9B4B-CD56-CA5A-97A910801AA0}"/>
          </ac:spMkLst>
        </pc:spChg>
        <pc:spChg chg="mod">
          <ac:chgData name="Althoff, Rob" userId="d3a6be77-a378-406d-b453-a7f650687276" providerId="ADAL" clId="{C842A7B1-731E-4E69-B917-C99BCA532959}" dt="2026-04-09T22:50:17.242" v="289" actId="20577"/>
          <ac:spMkLst>
            <pc:docMk/>
            <pc:sldMk cId="985902483" sldId="319"/>
            <ac:spMk id="3" creationId="{F653CA65-1171-7D8C-0FE7-C978FFD1409D}"/>
          </ac:spMkLst>
        </pc:spChg>
        <pc:graphicFrameChg chg="add mod">
          <ac:chgData name="Althoff, Rob" userId="d3a6be77-a378-406d-b453-a7f650687276" providerId="ADAL" clId="{C842A7B1-731E-4E69-B917-C99BCA532959}" dt="2026-04-09T22:47:23.577" v="183"/>
          <ac:graphicFrameMkLst>
            <pc:docMk/>
            <pc:sldMk cId="985902483" sldId="319"/>
            <ac:graphicFrameMk id="4" creationId="{49AD93E8-E1B5-E74B-26D1-058BF6199875}"/>
          </ac:graphicFrameMkLst>
        </pc:graphicFrameChg>
      </pc:sldChg>
      <pc:sldChg chg="modSp add mod">
        <pc:chgData name="Althoff, Rob" userId="d3a6be77-a378-406d-b453-a7f650687276" providerId="ADAL" clId="{C842A7B1-731E-4E69-B917-C99BCA532959}" dt="2026-04-09T22:52:54.485" v="383" actId="5793"/>
        <pc:sldMkLst>
          <pc:docMk/>
          <pc:sldMk cId="748960520" sldId="320"/>
        </pc:sldMkLst>
        <pc:spChg chg="mod">
          <ac:chgData name="Althoff, Rob" userId="d3a6be77-a378-406d-b453-a7f650687276" providerId="ADAL" clId="{C842A7B1-731E-4E69-B917-C99BCA532959}" dt="2026-04-09T22:51:18.554" v="326" actId="20577"/>
          <ac:spMkLst>
            <pc:docMk/>
            <pc:sldMk cId="748960520" sldId="320"/>
            <ac:spMk id="2" creationId="{3EB1565C-A12C-AF98-0634-7A027244356D}"/>
          </ac:spMkLst>
        </pc:spChg>
        <pc:spChg chg="mod">
          <ac:chgData name="Althoff, Rob" userId="d3a6be77-a378-406d-b453-a7f650687276" providerId="ADAL" clId="{C842A7B1-731E-4E69-B917-C99BCA532959}" dt="2026-04-09T22:52:54.485" v="383" actId="5793"/>
          <ac:spMkLst>
            <pc:docMk/>
            <pc:sldMk cId="748960520" sldId="320"/>
            <ac:spMk id="3" creationId="{652A0A2E-D53B-747A-055D-6B2EAE989ABA}"/>
          </ac:spMkLst>
        </pc:spChg>
      </pc:sldChg>
      <pc:sldChg chg="addSp delSp modSp new mod ord">
        <pc:chgData name="Althoff, Rob" userId="d3a6be77-a378-406d-b453-a7f650687276" providerId="ADAL" clId="{C842A7B1-731E-4E69-B917-C99BCA532959}" dt="2026-04-09T22:58:29.591" v="540"/>
        <pc:sldMkLst>
          <pc:docMk/>
          <pc:sldMk cId="1803764636" sldId="321"/>
        </pc:sldMkLst>
        <pc:spChg chg="mod">
          <ac:chgData name="Althoff, Rob" userId="d3a6be77-a378-406d-b453-a7f650687276" providerId="ADAL" clId="{C842A7B1-731E-4E69-B917-C99BCA532959}" dt="2026-04-09T22:54:51.802" v="416" actId="20577"/>
          <ac:spMkLst>
            <pc:docMk/>
            <pc:sldMk cId="1803764636" sldId="321"/>
            <ac:spMk id="2" creationId="{2C14E1A7-40B2-4309-5ECB-89D7065DFCEF}"/>
          </ac:spMkLst>
        </pc:spChg>
        <pc:spChg chg="del">
          <ac:chgData name="Althoff, Rob" userId="d3a6be77-a378-406d-b453-a7f650687276" providerId="ADAL" clId="{C842A7B1-731E-4E69-B917-C99BCA532959}" dt="2026-04-09T22:54:42.177" v="385" actId="478"/>
          <ac:spMkLst>
            <pc:docMk/>
            <pc:sldMk cId="1803764636" sldId="321"/>
            <ac:spMk id="3" creationId="{235E7D29-1387-E5B6-5F09-F8EDE7579F27}"/>
          </ac:spMkLst>
        </pc:spChg>
        <pc:graphicFrameChg chg="add mod modGraphic">
          <ac:chgData name="Althoff, Rob" userId="d3a6be77-a378-406d-b453-a7f650687276" providerId="ADAL" clId="{C842A7B1-731E-4E69-B917-C99BCA532959}" dt="2026-04-09T22:57:39.357" v="534" actId="14734"/>
          <ac:graphicFrameMkLst>
            <pc:docMk/>
            <pc:sldMk cId="1803764636" sldId="321"/>
            <ac:graphicFrameMk id="4" creationId="{121B1909-1CC5-6F02-6424-55A7E808A234}"/>
          </ac:graphicFrameMkLst>
        </pc:graphicFrameChg>
      </pc:sldChg>
      <pc:sldChg chg="addSp delSp modSp new mod ord">
        <pc:chgData name="Althoff, Rob" userId="d3a6be77-a378-406d-b453-a7f650687276" providerId="ADAL" clId="{C842A7B1-731E-4E69-B917-C99BCA532959}" dt="2026-04-09T23:10:07.282" v="712" actId="20577"/>
        <pc:sldMkLst>
          <pc:docMk/>
          <pc:sldMk cId="328073719" sldId="322"/>
        </pc:sldMkLst>
        <pc:spChg chg="mod">
          <ac:chgData name="Althoff, Rob" userId="d3a6be77-a378-406d-b453-a7f650687276" providerId="ADAL" clId="{C842A7B1-731E-4E69-B917-C99BCA532959}" dt="2026-04-09T23:01:12.108" v="555" actId="20577"/>
          <ac:spMkLst>
            <pc:docMk/>
            <pc:sldMk cId="328073719" sldId="322"/>
            <ac:spMk id="2" creationId="{B6441B32-67EA-4C64-1056-8A2688A9D215}"/>
          </ac:spMkLst>
        </pc:spChg>
        <pc:spChg chg="add del mod">
          <ac:chgData name="Althoff, Rob" userId="d3a6be77-a378-406d-b453-a7f650687276" providerId="ADAL" clId="{C842A7B1-731E-4E69-B917-C99BCA532959}" dt="2026-04-09T23:10:07.282" v="712" actId="20577"/>
          <ac:spMkLst>
            <pc:docMk/>
            <pc:sldMk cId="328073719" sldId="322"/>
            <ac:spMk id="3" creationId="{74F2F7B8-A735-E19A-DA42-C7B5EF608789}"/>
          </ac:spMkLst>
        </pc:spChg>
        <pc:graphicFrameChg chg="add mod">
          <ac:chgData name="Althoff, Rob" userId="d3a6be77-a378-406d-b453-a7f650687276" providerId="ADAL" clId="{C842A7B1-731E-4E69-B917-C99BCA532959}" dt="2026-04-09T23:01:16.750" v="557"/>
          <ac:graphicFrameMkLst>
            <pc:docMk/>
            <pc:sldMk cId="328073719" sldId="322"/>
            <ac:graphicFrameMk id="4" creationId="{4D61AF08-E3B8-6432-BDCA-526A15A020E7}"/>
          </ac:graphicFrameMkLst>
        </pc:graphicFrameChg>
      </pc:sldChg>
      <pc:sldChg chg="addSp delSp modSp new mod">
        <pc:chgData name="Althoff, Rob" userId="d3a6be77-a378-406d-b453-a7f650687276" providerId="ADAL" clId="{C842A7B1-731E-4E69-B917-C99BCA532959}" dt="2026-04-09T23:06:18.590" v="703" actId="20577"/>
        <pc:sldMkLst>
          <pc:docMk/>
          <pc:sldMk cId="1628527571" sldId="323"/>
        </pc:sldMkLst>
        <pc:spChg chg="mod">
          <ac:chgData name="Althoff, Rob" userId="d3a6be77-a378-406d-b453-a7f650687276" providerId="ADAL" clId="{C842A7B1-731E-4E69-B917-C99BCA532959}" dt="2026-04-09T23:06:01.918" v="695" actId="20577"/>
          <ac:spMkLst>
            <pc:docMk/>
            <pc:sldMk cId="1628527571" sldId="323"/>
            <ac:spMk id="2" creationId="{12A6797C-308E-10AA-781B-E17336AAEA23}"/>
          </ac:spMkLst>
        </pc:spChg>
        <pc:spChg chg="add del mod">
          <ac:chgData name="Althoff, Rob" userId="d3a6be77-a378-406d-b453-a7f650687276" providerId="ADAL" clId="{C842A7B1-731E-4E69-B917-C99BCA532959}" dt="2026-04-09T23:06:18.590" v="703" actId="20577"/>
          <ac:spMkLst>
            <pc:docMk/>
            <pc:sldMk cId="1628527571" sldId="323"/>
            <ac:spMk id="3" creationId="{63044CB8-600C-274D-761D-AD2CC05B0F22}"/>
          </ac:spMkLst>
        </pc:spChg>
        <pc:graphicFrameChg chg="add mod">
          <ac:chgData name="Althoff, Rob" userId="d3a6be77-a378-406d-b453-a7f650687276" providerId="ADAL" clId="{C842A7B1-731E-4E69-B917-C99BCA532959}" dt="2026-04-09T23:06:05.791" v="697"/>
          <ac:graphicFrameMkLst>
            <pc:docMk/>
            <pc:sldMk cId="1628527571" sldId="323"/>
            <ac:graphicFrameMk id="4" creationId="{71D55609-2D6D-5D06-4AC0-8E499524DB9B}"/>
          </ac:graphicFrameMkLst>
        </pc:graphicFrameChg>
      </pc:sldChg>
      <pc:sldChg chg="addSp delSp modSp new mod modAnim">
        <pc:chgData name="Althoff, Rob" userId="d3a6be77-a378-406d-b453-a7f650687276" providerId="ADAL" clId="{C842A7B1-731E-4E69-B917-C99BCA532959}" dt="2026-04-10T02:20:48.970" v="763" actId="1076"/>
        <pc:sldMkLst>
          <pc:docMk/>
          <pc:sldMk cId="758664906" sldId="324"/>
        </pc:sldMkLst>
        <pc:spChg chg="del">
          <ac:chgData name="Althoff, Rob" userId="d3a6be77-a378-406d-b453-a7f650687276" providerId="ADAL" clId="{C842A7B1-731E-4E69-B917-C99BCA532959}" dt="2026-04-09T23:10:59.609" v="713"/>
          <ac:spMkLst>
            <pc:docMk/>
            <pc:sldMk cId="758664906" sldId="324"/>
            <ac:spMk id="3" creationId="{5D7F146E-37D1-8DBA-004C-321F78AED899}"/>
          </ac:spMkLst>
        </pc:spChg>
        <pc:picChg chg="add mod">
          <ac:chgData name="Althoff, Rob" userId="d3a6be77-a378-406d-b453-a7f650687276" providerId="ADAL" clId="{C842A7B1-731E-4E69-B917-C99BCA532959}" dt="2026-04-10T02:20:48.970" v="763" actId="1076"/>
          <ac:picMkLst>
            <pc:docMk/>
            <pc:sldMk cId="758664906" sldId="324"/>
            <ac:picMk id="4" creationId="{7155E10C-B3BC-4259-8DEB-A019C8447BC8}"/>
          </ac:picMkLst>
        </pc:picChg>
      </pc:sldChg>
      <pc:sldChg chg="addSp delSp modSp new mod">
        <pc:chgData name="Althoff, Rob" userId="d3a6be77-a378-406d-b453-a7f650687276" providerId="ADAL" clId="{C842A7B1-731E-4E69-B917-C99BCA532959}" dt="2026-04-09T23:15:15.361" v="759" actId="255"/>
        <pc:sldMkLst>
          <pc:docMk/>
          <pc:sldMk cId="3501754774" sldId="325"/>
        </pc:sldMkLst>
        <pc:spChg chg="mod">
          <ac:chgData name="Althoff, Rob" userId="d3a6be77-a378-406d-b453-a7f650687276" providerId="ADAL" clId="{C842A7B1-731E-4E69-B917-C99BCA532959}" dt="2026-04-09T23:13:32.126" v="743" actId="20577"/>
          <ac:spMkLst>
            <pc:docMk/>
            <pc:sldMk cId="3501754774" sldId="325"/>
            <ac:spMk id="2" creationId="{022DF16C-5032-CEE0-50B5-4B248C4857A1}"/>
          </ac:spMkLst>
        </pc:spChg>
        <pc:spChg chg="del">
          <ac:chgData name="Althoff, Rob" userId="d3a6be77-a378-406d-b453-a7f650687276" providerId="ADAL" clId="{C842A7B1-731E-4E69-B917-C99BCA532959}" dt="2026-04-09T23:13:36.542" v="744" actId="478"/>
          <ac:spMkLst>
            <pc:docMk/>
            <pc:sldMk cId="3501754774" sldId="325"/>
            <ac:spMk id="3" creationId="{39EC155C-6350-59F1-79DC-7D5A7D8A81B1}"/>
          </ac:spMkLst>
        </pc:spChg>
        <pc:graphicFrameChg chg="add mod modGraphic">
          <ac:chgData name="Althoff, Rob" userId="d3a6be77-a378-406d-b453-a7f650687276" providerId="ADAL" clId="{C842A7B1-731E-4E69-B917-C99BCA532959}" dt="2026-04-09T23:15:15.361" v="759" actId="255"/>
          <ac:graphicFrameMkLst>
            <pc:docMk/>
            <pc:sldMk cId="3501754774" sldId="325"/>
            <ac:graphicFrameMk id="4" creationId="{A7449DA0-18CE-D802-3149-4A505774D955}"/>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BADFBD-CAB7-43A1-B261-7842FD160A27}" type="datetimeFigureOut">
              <a:rPr lang="en-US" smtClean="0"/>
              <a:t>4/10/2026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54E9F8-92F8-4B55-82EC-A02EDCD01654}" type="slidenum">
              <a:rPr lang="en-US" smtClean="0"/>
              <a:t>‹#›</a:t>
            </a:fld>
            <a:endParaRPr lang="en-US"/>
          </a:p>
        </p:txBody>
      </p:sp>
    </p:spTree>
    <p:extLst>
      <p:ext uri="{BB962C8B-B14F-4D97-AF65-F5344CB8AC3E}">
        <p14:creationId xmlns:p14="http://schemas.microsoft.com/office/powerpoint/2010/main" val="14260405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074"/>
          <p:cNvSpPr>
            <a:spLocks noGrp="1" noRot="1" noChangeAspect="1" noChangeArrowheads="1" noTextEdit="1"/>
          </p:cNvSpPr>
          <p:nvPr>
            <p:ph type="sldImg"/>
          </p:nvPr>
        </p:nvSpPr>
        <p:spPr>
          <a:ln/>
        </p:spPr>
      </p:sp>
      <p:sp>
        <p:nvSpPr>
          <p:cNvPr id="25603" name="Rectangle 3075"/>
          <p:cNvSpPr>
            <a:spLocks noGrp="1" noChangeArrowheads="1"/>
          </p:cNvSpPr>
          <p:nvPr>
            <p:ph type="body" idx="1"/>
          </p:nvPr>
        </p:nvSpPr>
        <p:spPr>
          <a:xfrm>
            <a:off x="974725" y="4572000"/>
            <a:ext cx="5365750" cy="43354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Tree>
    <p:extLst>
      <p:ext uri="{BB962C8B-B14F-4D97-AF65-F5344CB8AC3E}">
        <p14:creationId xmlns:p14="http://schemas.microsoft.com/office/powerpoint/2010/main" val="292944769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0.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5.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6.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7.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8.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4469B-C031-31F5-EFA4-F135481C6E4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2CA256E-B4B8-C6E2-23C4-87D557DB26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8" name="Picture 7" descr="A green and black logo&#10;&#10;AI-generated content may be incorrect.">
            <a:extLst>
              <a:ext uri="{FF2B5EF4-FFF2-40B4-BE49-F238E27FC236}">
                <a16:creationId xmlns:a16="http://schemas.microsoft.com/office/drawing/2014/main" id="{76E96D02-9745-80EE-1DAF-0C146AB1E5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2329" y="423143"/>
            <a:ext cx="1911221" cy="813869"/>
          </a:xfrm>
          <a:prstGeom prst="rect">
            <a:avLst/>
          </a:prstGeom>
        </p:spPr>
      </p:pic>
    </p:spTree>
    <p:extLst>
      <p:ext uri="{BB962C8B-B14F-4D97-AF65-F5344CB8AC3E}">
        <p14:creationId xmlns:p14="http://schemas.microsoft.com/office/powerpoint/2010/main" val="415936203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26846-95A7-2A4F-9818-B889AD59C99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7EAA737-3674-A7FE-8475-D35CC1A727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567A50F-023C-672C-3801-D1020ED93EAB}"/>
              </a:ext>
            </a:extLst>
          </p:cNvPr>
          <p:cNvSpPr>
            <a:spLocks noGrp="1"/>
          </p:cNvSpPr>
          <p:nvPr>
            <p:ph type="dt" sz="half" idx="2"/>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4/10/2026</a:t>
            </a:fld>
            <a:endParaRPr lang="en-US" dirty="0">
              <a:solidFill>
                <a:schemeClr val="bg1"/>
              </a:solidFill>
            </a:endParaRPr>
          </a:p>
        </p:txBody>
      </p:sp>
      <p:sp>
        <p:nvSpPr>
          <p:cNvPr id="7" name="Slide Number Placeholder 5">
            <a:extLst>
              <a:ext uri="{FF2B5EF4-FFF2-40B4-BE49-F238E27FC236}">
                <a16:creationId xmlns:a16="http://schemas.microsoft.com/office/drawing/2014/main" id="{83D3D0ED-C7AD-0EF6-9129-AE5B6451E547}"/>
              </a:ext>
            </a:extLst>
          </p:cNvPr>
          <p:cNvSpPr>
            <a:spLocks noGrp="1"/>
          </p:cNvSpPr>
          <p:nvPr>
            <p:ph type="sldNum" sz="quarter" idx="4"/>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Tree>
    <p:extLst>
      <p:ext uri="{BB962C8B-B14F-4D97-AF65-F5344CB8AC3E}">
        <p14:creationId xmlns:p14="http://schemas.microsoft.com/office/powerpoint/2010/main" val="3978029744"/>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E52B4B-290E-EB17-A9A8-891FE01F180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1FF6F35-6D7C-5D05-6B6F-AFBD175C0E6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3">
            <a:extLst>
              <a:ext uri="{FF2B5EF4-FFF2-40B4-BE49-F238E27FC236}">
                <a16:creationId xmlns:a16="http://schemas.microsoft.com/office/drawing/2014/main" id="{088B5330-880F-C38D-C880-FF493A8A52CF}"/>
              </a:ext>
            </a:extLst>
          </p:cNvPr>
          <p:cNvSpPr>
            <a:spLocks noGrp="1"/>
          </p:cNvSpPr>
          <p:nvPr>
            <p:ph type="dt" sz="half" idx="2"/>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4/10/2026</a:t>
            </a:fld>
            <a:endParaRPr lang="en-US" dirty="0">
              <a:solidFill>
                <a:schemeClr val="bg1"/>
              </a:solidFill>
            </a:endParaRPr>
          </a:p>
        </p:txBody>
      </p:sp>
      <p:sp>
        <p:nvSpPr>
          <p:cNvPr id="11" name="Slide Number Placeholder 5">
            <a:extLst>
              <a:ext uri="{FF2B5EF4-FFF2-40B4-BE49-F238E27FC236}">
                <a16:creationId xmlns:a16="http://schemas.microsoft.com/office/drawing/2014/main" id="{D5A7B440-F217-094D-D104-B49C09201DBA}"/>
              </a:ext>
            </a:extLst>
          </p:cNvPr>
          <p:cNvSpPr>
            <a:spLocks noGrp="1"/>
          </p:cNvSpPr>
          <p:nvPr>
            <p:ph type="sldNum" sz="quarter" idx="4"/>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Tree>
    <p:extLst>
      <p:ext uri="{BB962C8B-B14F-4D97-AF65-F5344CB8AC3E}">
        <p14:creationId xmlns:p14="http://schemas.microsoft.com/office/powerpoint/2010/main" val="282992079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5651E-D80A-3516-F25C-ADB882A077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8E2810-D1A1-A8D2-99D7-00A7692F847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6" descr="A green and black logo&#10;&#10;AI-generated content may be incorrect.">
            <a:extLst>
              <a:ext uri="{FF2B5EF4-FFF2-40B4-BE49-F238E27FC236}">
                <a16:creationId xmlns:a16="http://schemas.microsoft.com/office/drawing/2014/main" id="{211F218C-B46F-78D9-9194-DCBD4A24C1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2329" y="423143"/>
            <a:ext cx="1911221" cy="813869"/>
          </a:xfrm>
          <a:prstGeom prst="rect">
            <a:avLst/>
          </a:prstGeom>
        </p:spPr>
      </p:pic>
      <p:sp>
        <p:nvSpPr>
          <p:cNvPr id="13" name="Date Placeholder 3">
            <a:extLst>
              <a:ext uri="{FF2B5EF4-FFF2-40B4-BE49-F238E27FC236}">
                <a16:creationId xmlns:a16="http://schemas.microsoft.com/office/drawing/2014/main" id="{7CD10745-6F5E-7F27-F328-1A876946CCC5}"/>
              </a:ext>
            </a:extLst>
          </p:cNvPr>
          <p:cNvSpPr>
            <a:spLocks noGrp="1"/>
          </p:cNvSpPr>
          <p:nvPr>
            <p:ph type="dt" sz="half" idx="2"/>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4/10/2026</a:t>
            </a:fld>
            <a:endParaRPr lang="en-US" dirty="0">
              <a:solidFill>
                <a:schemeClr val="bg1"/>
              </a:solidFill>
            </a:endParaRPr>
          </a:p>
        </p:txBody>
      </p:sp>
      <p:sp>
        <p:nvSpPr>
          <p:cNvPr id="14" name="Slide Number Placeholder 5">
            <a:extLst>
              <a:ext uri="{FF2B5EF4-FFF2-40B4-BE49-F238E27FC236}">
                <a16:creationId xmlns:a16="http://schemas.microsoft.com/office/drawing/2014/main" id="{AEE6638E-38AE-5B31-4234-C17FC755F5B9}"/>
              </a:ext>
            </a:extLst>
          </p:cNvPr>
          <p:cNvSpPr>
            <a:spLocks noGrp="1"/>
          </p:cNvSpPr>
          <p:nvPr>
            <p:ph type="sldNum" sz="quarter" idx="4"/>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Tree>
    <p:extLst>
      <p:ext uri="{BB962C8B-B14F-4D97-AF65-F5344CB8AC3E}">
        <p14:creationId xmlns:p14="http://schemas.microsoft.com/office/powerpoint/2010/main" val="3947769154"/>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A6AB3-7A7B-C97F-B9FC-C917E36F6DC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78F7F24-7D80-71EA-4196-31FD5FDDD81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pic>
        <p:nvPicPr>
          <p:cNvPr id="7" name="Picture 6" descr="A green and black logo&#10;&#10;AI-generated content may be incorrect.">
            <a:extLst>
              <a:ext uri="{FF2B5EF4-FFF2-40B4-BE49-F238E27FC236}">
                <a16:creationId xmlns:a16="http://schemas.microsoft.com/office/drawing/2014/main" id="{3EE22647-6629-E870-D7F4-7912F754C95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2329" y="423143"/>
            <a:ext cx="1911221" cy="813869"/>
          </a:xfrm>
          <a:prstGeom prst="rect">
            <a:avLst/>
          </a:prstGeom>
        </p:spPr>
      </p:pic>
      <p:sp>
        <p:nvSpPr>
          <p:cNvPr id="12" name="Date Placeholder 3">
            <a:extLst>
              <a:ext uri="{FF2B5EF4-FFF2-40B4-BE49-F238E27FC236}">
                <a16:creationId xmlns:a16="http://schemas.microsoft.com/office/drawing/2014/main" id="{E9FA578A-6A07-AB8E-FCD8-4D66DD40C6B9}"/>
              </a:ext>
            </a:extLst>
          </p:cNvPr>
          <p:cNvSpPr>
            <a:spLocks noGrp="1"/>
          </p:cNvSpPr>
          <p:nvPr>
            <p:ph type="dt" sz="half" idx="2"/>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4/10/2026</a:t>
            </a:fld>
            <a:endParaRPr lang="en-US" dirty="0">
              <a:solidFill>
                <a:schemeClr val="bg1"/>
              </a:solidFill>
            </a:endParaRPr>
          </a:p>
        </p:txBody>
      </p:sp>
      <p:sp>
        <p:nvSpPr>
          <p:cNvPr id="13" name="Slide Number Placeholder 5">
            <a:extLst>
              <a:ext uri="{FF2B5EF4-FFF2-40B4-BE49-F238E27FC236}">
                <a16:creationId xmlns:a16="http://schemas.microsoft.com/office/drawing/2014/main" id="{C44E95C0-0B66-CB3D-D251-8859CD6EE1E7}"/>
              </a:ext>
            </a:extLst>
          </p:cNvPr>
          <p:cNvSpPr>
            <a:spLocks noGrp="1"/>
          </p:cNvSpPr>
          <p:nvPr>
            <p:ph type="sldNum" sz="quarter" idx="4"/>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Tree>
    <p:extLst>
      <p:ext uri="{BB962C8B-B14F-4D97-AF65-F5344CB8AC3E}">
        <p14:creationId xmlns:p14="http://schemas.microsoft.com/office/powerpoint/2010/main" val="128818900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8F5F8-A374-D2B2-80CF-E9DF7B6C6C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E088B8E-5561-C242-50C2-549C1EE9BFD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D78FF61-072A-7413-2461-8FC12B6F294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Picture 7" descr="A green and black logo&#10;&#10;AI-generated content may be incorrect.">
            <a:extLst>
              <a:ext uri="{FF2B5EF4-FFF2-40B4-BE49-F238E27FC236}">
                <a16:creationId xmlns:a16="http://schemas.microsoft.com/office/drawing/2014/main" id="{9052649C-63FA-94C4-62B7-F882077C4D0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2329" y="423143"/>
            <a:ext cx="1911221" cy="813869"/>
          </a:xfrm>
          <a:prstGeom prst="rect">
            <a:avLst/>
          </a:prstGeom>
        </p:spPr>
      </p:pic>
      <p:sp>
        <p:nvSpPr>
          <p:cNvPr id="13" name="Date Placeholder 3">
            <a:extLst>
              <a:ext uri="{FF2B5EF4-FFF2-40B4-BE49-F238E27FC236}">
                <a16:creationId xmlns:a16="http://schemas.microsoft.com/office/drawing/2014/main" id="{02DABBCC-C129-1ECD-0FCE-F28880F92AB4}"/>
              </a:ext>
            </a:extLst>
          </p:cNvPr>
          <p:cNvSpPr>
            <a:spLocks noGrp="1"/>
          </p:cNvSpPr>
          <p:nvPr>
            <p:ph type="dt" sz="half" idx="10"/>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4/10/2026</a:t>
            </a:fld>
            <a:endParaRPr lang="en-US" dirty="0">
              <a:solidFill>
                <a:schemeClr val="bg1"/>
              </a:solidFill>
            </a:endParaRPr>
          </a:p>
        </p:txBody>
      </p:sp>
      <p:sp>
        <p:nvSpPr>
          <p:cNvPr id="14" name="Slide Number Placeholder 5">
            <a:extLst>
              <a:ext uri="{FF2B5EF4-FFF2-40B4-BE49-F238E27FC236}">
                <a16:creationId xmlns:a16="http://schemas.microsoft.com/office/drawing/2014/main" id="{D74B7650-BEA7-4E81-9D64-72A512E9EB19}"/>
              </a:ext>
            </a:extLst>
          </p:cNvPr>
          <p:cNvSpPr>
            <a:spLocks noGrp="1"/>
          </p:cNvSpPr>
          <p:nvPr>
            <p:ph type="sldNum" sz="quarter" idx="4"/>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Tree>
    <p:extLst>
      <p:ext uri="{BB962C8B-B14F-4D97-AF65-F5344CB8AC3E}">
        <p14:creationId xmlns:p14="http://schemas.microsoft.com/office/powerpoint/2010/main" val="4146271242"/>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58640-0CAB-33FB-1038-877CCD87103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861D50F-02A4-B245-9282-345065D117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E1F9FCE-C192-28C1-E324-162E1A376B1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9FAA92-34E3-68AF-AE38-16E73DC0095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6CE3FC-F7CD-EB93-ACB6-B7D3CD64684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descr="A green and black logo&#10;&#10;AI-generated content may be incorrect.">
            <a:extLst>
              <a:ext uri="{FF2B5EF4-FFF2-40B4-BE49-F238E27FC236}">
                <a16:creationId xmlns:a16="http://schemas.microsoft.com/office/drawing/2014/main" id="{DEAA2F8F-6036-D726-BE08-8BF1050731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2329" y="423143"/>
            <a:ext cx="1911221" cy="813869"/>
          </a:xfrm>
          <a:prstGeom prst="rect">
            <a:avLst/>
          </a:prstGeom>
        </p:spPr>
      </p:pic>
      <p:sp>
        <p:nvSpPr>
          <p:cNvPr id="14" name="Date Placeholder 3">
            <a:extLst>
              <a:ext uri="{FF2B5EF4-FFF2-40B4-BE49-F238E27FC236}">
                <a16:creationId xmlns:a16="http://schemas.microsoft.com/office/drawing/2014/main" id="{2AA0A0EF-FE2B-98A3-3C5E-FF0987BA0E3B}"/>
              </a:ext>
            </a:extLst>
          </p:cNvPr>
          <p:cNvSpPr>
            <a:spLocks noGrp="1"/>
          </p:cNvSpPr>
          <p:nvPr>
            <p:ph type="dt" sz="half" idx="10"/>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4/10/2026</a:t>
            </a:fld>
            <a:endParaRPr lang="en-US" dirty="0">
              <a:solidFill>
                <a:schemeClr val="bg1"/>
              </a:solidFill>
            </a:endParaRPr>
          </a:p>
        </p:txBody>
      </p:sp>
      <p:sp>
        <p:nvSpPr>
          <p:cNvPr id="15" name="Slide Number Placeholder 5">
            <a:extLst>
              <a:ext uri="{FF2B5EF4-FFF2-40B4-BE49-F238E27FC236}">
                <a16:creationId xmlns:a16="http://schemas.microsoft.com/office/drawing/2014/main" id="{AA94B5CA-ECB3-6A2F-C55F-D6C2D8C8262B}"/>
              </a:ext>
            </a:extLst>
          </p:cNvPr>
          <p:cNvSpPr>
            <a:spLocks noGrp="1"/>
          </p:cNvSpPr>
          <p:nvPr>
            <p:ph type="sldNum" sz="quarter" idx="11"/>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Tree>
    <p:extLst>
      <p:ext uri="{BB962C8B-B14F-4D97-AF65-F5344CB8AC3E}">
        <p14:creationId xmlns:p14="http://schemas.microsoft.com/office/powerpoint/2010/main" val="409789482"/>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27C50-91BD-0D24-FB2B-BB29C85CA1B0}"/>
              </a:ext>
            </a:extLst>
          </p:cNvPr>
          <p:cNvSpPr>
            <a:spLocks noGrp="1"/>
          </p:cNvSpPr>
          <p:nvPr>
            <p:ph type="title"/>
          </p:nvPr>
        </p:nvSpPr>
        <p:spPr/>
        <p:txBody>
          <a:bodyPr/>
          <a:lstStyle/>
          <a:p>
            <a:r>
              <a:rPr lang="en-US"/>
              <a:t>Click to edit Master title style</a:t>
            </a:r>
          </a:p>
        </p:txBody>
      </p:sp>
      <p:pic>
        <p:nvPicPr>
          <p:cNvPr id="6" name="Picture 5" descr="A green and black logo&#10;&#10;AI-generated content may be incorrect.">
            <a:extLst>
              <a:ext uri="{FF2B5EF4-FFF2-40B4-BE49-F238E27FC236}">
                <a16:creationId xmlns:a16="http://schemas.microsoft.com/office/drawing/2014/main" id="{64A7668B-4BCF-2147-2A31-6B74B022BE5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2329" y="423143"/>
            <a:ext cx="1911221" cy="813869"/>
          </a:xfrm>
          <a:prstGeom prst="rect">
            <a:avLst/>
          </a:prstGeom>
        </p:spPr>
      </p:pic>
      <p:sp>
        <p:nvSpPr>
          <p:cNvPr id="10" name="Date Placeholder 3">
            <a:extLst>
              <a:ext uri="{FF2B5EF4-FFF2-40B4-BE49-F238E27FC236}">
                <a16:creationId xmlns:a16="http://schemas.microsoft.com/office/drawing/2014/main" id="{9561230F-359A-6A4E-10B8-4CC6CA2129F5}"/>
              </a:ext>
            </a:extLst>
          </p:cNvPr>
          <p:cNvSpPr>
            <a:spLocks noGrp="1"/>
          </p:cNvSpPr>
          <p:nvPr>
            <p:ph type="dt" sz="half" idx="2"/>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4/10/2026</a:t>
            </a:fld>
            <a:endParaRPr lang="en-US" dirty="0">
              <a:solidFill>
                <a:schemeClr val="bg1"/>
              </a:solidFill>
            </a:endParaRPr>
          </a:p>
        </p:txBody>
      </p:sp>
      <p:sp>
        <p:nvSpPr>
          <p:cNvPr id="11" name="Slide Number Placeholder 5">
            <a:extLst>
              <a:ext uri="{FF2B5EF4-FFF2-40B4-BE49-F238E27FC236}">
                <a16:creationId xmlns:a16="http://schemas.microsoft.com/office/drawing/2014/main" id="{A31A2967-8DA7-8BF1-6600-15DB4E614174}"/>
              </a:ext>
            </a:extLst>
          </p:cNvPr>
          <p:cNvSpPr>
            <a:spLocks noGrp="1"/>
          </p:cNvSpPr>
          <p:nvPr>
            <p:ph type="sldNum" sz="quarter" idx="4"/>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Tree>
    <p:extLst>
      <p:ext uri="{BB962C8B-B14F-4D97-AF65-F5344CB8AC3E}">
        <p14:creationId xmlns:p14="http://schemas.microsoft.com/office/powerpoint/2010/main" val="339263578"/>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A green and black logo&#10;&#10;AI-generated content may be incorrect.">
            <a:extLst>
              <a:ext uri="{FF2B5EF4-FFF2-40B4-BE49-F238E27FC236}">
                <a16:creationId xmlns:a16="http://schemas.microsoft.com/office/drawing/2014/main" id="{AB7D1C91-2278-911B-8A4E-B7B60A380DA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2329" y="423143"/>
            <a:ext cx="1911221" cy="813869"/>
          </a:xfrm>
          <a:prstGeom prst="rect">
            <a:avLst/>
          </a:prstGeom>
        </p:spPr>
      </p:pic>
      <p:sp>
        <p:nvSpPr>
          <p:cNvPr id="9" name="Date Placeholder 3">
            <a:extLst>
              <a:ext uri="{FF2B5EF4-FFF2-40B4-BE49-F238E27FC236}">
                <a16:creationId xmlns:a16="http://schemas.microsoft.com/office/drawing/2014/main" id="{41CF2258-1319-776F-2C5A-0FD691EDC4AE}"/>
              </a:ext>
            </a:extLst>
          </p:cNvPr>
          <p:cNvSpPr>
            <a:spLocks noGrp="1"/>
          </p:cNvSpPr>
          <p:nvPr>
            <p:ph type="dt" sz="half" idx="2"/>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4/10/2026</a:t>
            </a:fld>
            <a:endParaRPr lang="en-US" dirty="0">
              <a:solidFill>
                <a:schemeClr val="bg1"/>
              </a:solidFill>
            </a:endParaRPr>
          </a:p>
        </p:txBody>
      </p:sp>
      <p:sp>
        <p:nvSpPr>
          <p:cNvPr id="10" name="Slide Number Placeholder 5">
            <a:extLst>
              <a:ext uri="{FF2B5EF4-FFF2-40B4-BE49-F238E27FC236}">
                <a16:creationId xmlns:a16="http://schemas.microsoft.com/office/drawing/2014/main" id="{A10DAE93-3BC1-7F4A-4200-A06EDCF8BBCB}"/>
              </a:ext>
            </a:extLst>
          </p:cNvPr>
          <p:cNvSpPr>
            <a:spLocks noGrp="1"/>
          </p:cNvSpPr>
          <p:nvPr>
            <p:ph type="sldNum" sz="quarter" idx="4"/>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Tree>
    <p:extLst>
      <p:ext uri="{BB962C8B-B14F-4D97-AF65-F5344CB8AC3E}">
        <p14:creationId xmlns:p14="http://schemas.microsoft.com/office/powerpoint/2010/main" val="1063208939"/>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393AA-36BE-0170-5EEA-A944938D7C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FCB83D4-182C-9BB5-748E-F3BF8FAC6C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0082BFD-866F-FD8F-974C-B710012993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8" name="Picture 7" descr="A green and black logo&#10;&#10;AI-generated content may be incorrect.">
            <a:extLst>
              <a:ext uri="{FF2B5EF4-FFF2-40B4-BE49-F238E27FC236}">
                <a16:creationId xmlns:a16="http://schemas.microsoft.com/office/drawing/2014/main" id="{E7597F97-3C55-DBFA-33EE-3CE0D0C9BE4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2329" y="423143"/>
            <a:ext cx="1911221" cy="813869"/>
          </a:xfrm>
          <a:prstGeom prst="rect">
            <a:avLst/>
          </a:prstGeom>
        </p:spPr>
      </p:pic>
      <p:sp>
        <p:nvSpPr>
          <p:cNvPr id="12" name="Date Placeholder 3">
            <a:extLst>
              <a:ext uri="{FF2B5EF4-FFF2-40B4-BE49-F238E27FC236}">
                <a16:creationId xmlns:a16="http://schemas.microsoft.com/office/drawing/2014/main" id="{4D8B9CAC-1A79-A2EA-C320-570A9F76FEA2}"/>
              </a:ext>
            </a:extLst>
          </p:cNvPr>
          <p:cNvSpPr>
            <a:spLocks noGrp="1"/>
          </p:cNvSpPr>
          <p:nvPr>
            <p:ph type="dt" sz="half" idx="10"/>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4/10/2026</a:t>
            </a:fld>
            <a:endParaRPr lang="en-US" dirty="0">
              <a:solidFill>
                <a:schemeClr val="bg1"/>
              </a:solidFill>
            </a:endParaRPr>
          </a:p>
        </p:txBody>
      </p:sp>
      <p:sp>
        <p:nvSpPr>
          <p:cNvPr id="13" name="Slide Number Placeholder 5">
            <a:extLst>
              <a:ext uri="{FF2B5EF4-FFF2-40B4-BE49-F238E27FC236}">
                <a16:creationId xmlns:a16="http://schemas.microsoft.com/office/drawing/2014/main" id="{BDBECCAB-A9F8-A12F-1B3F-9AE4EB1666FA}"/>
              </a:ext>
            </a:extLst>
          </p:cNvPr>
          <p:cNvSpPr>
            <a:spLocks noGrp="1"/>
          </p:cNvSpPr>
          <p:nvPr>
            <p:ph type="sldNum" sz="quarter" idx="4"/>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Tree>
    <p:extLst>
      <p:ext uri="{BB962C8B-B14F-4D97-AF65-F5344CB8AC3E}">
        <p14:creationId xmlns:p14="http://schemas.microsoft.com/office/powerpoint/2010/main" val="3430313907"/>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791B1-6EE0-FABC-A185-A62686CAB7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693DDF5-BC9A-293F-FB98-C06D53823D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ABCE6C6D-5E2C-2574-49D9-12E16CD947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8" name="Picture 7" descr="A green and black logo&#10;&#10;AI-generated content may be incorrect.">
            <a:extLst>
              <a:ext uri="{FF2B5EF4-FFF2-40B4-BE49-F238E27FC236}">
                <a16:creationId xmlns:a16="http://schemas.microsoft.com/office/drawing/2014/main" id="{BFB4EE82-F7DE-E026-57CE-D856DF8C66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2329" y="423143"/>
            <a:ext cx="1911221" cy="813869"/>
          </a:xfrm>
          <a:prstGeom prst="rect">
            <a:avLst/>
          </a:prstGeom>
        </p:spPr>
      </p:pic>
      <p:sp>
        <p:nvSpPr>
          <p:cNvPr id="6" name="Date Placeholder 3">
            <a:extLst>
              <a:ext uri="{FF2B5EF4-FFF2-40B4-BE49-F238E27FC236}">
                <a16:creationId xmlns:a16="http://schemas.microsoft.com/office/drawing/2014/main" id="{A894A750-192F-DFFE-48C8-E84ACD5D5A1D}"/>
              </a:ext>
            </a:extLst>
          </p:cNvPr>
          <p:cNvSpPr>
            <a:spLocks noGrp="1"/>
          </p:cNvSpPr>
          <p:nvPr>
            <p:ph type="dt" sz="half" idx="10"/>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4/10/2026</a:t>
            </a:fld>
            <a:endParaRPr lang="en-US" dirty="0">
              <a:solidFill>
                <a:schemeClr val="bg1"/>
              </a:solidFill>
            </a:endParaRPr>
          </a:p>
        </p:txBody>
      </p:sp>
      <p:sp>
        <p:nvSpPr>
          <p:cNvPr id="11" name="Slide Number Placeholder 5">
            <a:extLst>
              <a:ext uri="{FF2B5EF4-FFF2-40B4-BE49-F238E27FC236}">
                <a16:creationId xmlns:a16="http://schemas.microsoft.com/office/drawing/2014/main" id="{BDC98E9E-EF4E-2F41-CE5E-931B2617DA21}"/>
              </a:ext>
            </a:extLst>
          </p:cNvPr>
          <p:cNvSpPr>
            <a:spLocks noGrp="1"/>
          </p:cNvSpPr>
          <p:nvPr>
            <p:ph type="sldNum" sz="quarter" idx="4"/>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Tree>
    <p:extLst>
      <p:ext uri="{BB962C8B-B14F-4D97-AF65-F5344CB8AC3E}">
        <p14:creationId xmlns:p14="http://schemas.microsoft.com/office/powerpoint/2010/main" val="2890039365"/>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69000">
              <a:srgbClr val="7DE1A3"/>
            </a:gs>
            <a:gs pos="0">
              <a:schemeClr val="accent6">
                <a:lumMod val="5000"/>
                <a:lumOff val="95000"/>
              </a:schemeClr>
            </a:gs>
            <a:gs pos="30000">
              <a:srgbClr val="E2F2E0"/>
            </a:gs>
            <a:gs pos="100000">
              <a:srgbClr val="59A06A"/>
            </a:gs>
          </a:gsLst>
          <a:lin ang="10800000" scaled="0"/>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F0C101E-9236-E445-F6C0-A752CB58D5A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86F39A0-03B3-47CB-3DBA-A438C969ABC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4A941551-BC80-2878-803B-90534B794EBC}"/>
              </a:ext>
            </a:extLst>
          </p:cNvPr>
          <p:cNvSpPr/>
          <p:nvPr/>
        </p:nvSpPr>
        <p:spPr>
          <a:xfrm>
            <a:off x="0" y="6357887"/>
            <a:ext cx="12192000" cy="501649"/>
          </a:xfrm>
          <a:prstGeom prst="rect">
            <a:avLst/>
          </a:prstGeom>
          <a:solidFill>
            <a:srgbClr val="388B4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Date Placeholder 3">
            <a:extLst>
              <a:ext uri="{FF2B5EF4-FFF2-40B4-BE49-F238E27FC236}">
                <a16:creationId xmlns:a16="http://schemas.microsoft.com/office/drawing/2014/main" id="{54180C07-D94C-1FC1-9EFB-4979F19004DD}"/>
              </a:ext>
            </a:extLst>
          </p:cNvPr>
          <p:cNvSpPr>
            <a:spLocks noGrp="1"/>
          </p:cNvSpPr>
          <p:nvPr>
            <p:ph type="dt" sz="half" idx="2"/>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4/10/2026</a:t>
            </a:fld>
            <a:endParaRPr lang="en-US" dirty="0">
              <a:solidFill>
                <a:schemeClr val="bg1"/>
              </a:solidFill>
            </a:endParaRPr>
          </a:p>
        </p:txBody>
      </p:sp>
      <p:sp>
        <p:nvSpPr>
          <p:cNvPr id="10" name="Slide Number Placeholder 5">
            <a:extLst>
              <a:ext uri="{FF2B5EF4-FFF2-40B4-BE49-F238E27FC236}">
                <a16:creationId xmlns:a16="http://schemas.microsoft.com/office/drawing/2014/main" id="{3EEABD98-B164-BA25-963D-489C4FEC1791}"/>
              </a:ext>
            </a:extLst>
          </p:cNvPr>
          <p:cNvSpPr>
            <a:spLocks noGrp="1"/>
          </p:cNvSpPr>
          <p:nvPr>
            <p:ph type="sldNum" sz="quarter" idx="4"/>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
        <p:nvSpPr>
          <p:cNvPr id="11" name="TextBox 10">
            <a:extLst>
              <a:ext uri="{FF2B5EF4-FFF2-40B4-BE49-F238E27FC236}">
                <a16:creationId xmlns:a16="http://schemas.microsoft.com/office/drawing/2014/main" id="{E93E26B0-E977-EE55-464D-D1DC6DC8E55F}"/>
              </a:ext>
            </a:extLst>
          </p:cNvPr>
          <p:cNvSpPr txBox="1"/>
          <p:nvPr/>
        </p:nvSpPr>
        <p:spPr>
          <a:xfrm>
            <a:off x="3642966" y="6423719"/>
            <a:ext cx="4906067" cy="369332"/>
          </a:xfrm>
          <a:prstGeom prst="rect">
            <a:avLst/>
          </a:prstGeom>
          <a:noFill/>
        </p:spPr>
        <p:txBody>
          <a:bodyPr wrap="square">
            <a:spAutoFit/>
          </a:bodyPr>
          <a:lstStyle/>
          <a:p>
            <a:r>
              <a:rPr lang="en-US" baseline="0" dirty="0">
                <a:solidFill>
                  <a:schemeClr val="bg1"/>
                </a:solidFill>
              </a:rPr>
              <a:t>clarksonregional.com/bridges-to-mental-health</a:t>
            </a:r>
          </a:p>
        </p:txBody>
      </p:sp>
    </p:spTree>
    <p:extLst>
      <p:ext uri="{BB962C8B-B14F-4D97-AF65-F5344CB8AC3E}">
        <p14:creationId xmlns:p14="http://schemas.microsoft.com/office/powerpoint/2010/main" val="104579848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ideo" Target="https://www.youtube.com/embed/y-NqCJdNtfU?feature=oembed"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69000">
              <a:srgbClr val="7DE1A3"/>
            </a:gs>
            <a:gs pos="0">
              <a:schemeClr val="accent6">
                <a:lumMod val="5000"/>
                <a:lumOff val="95000"/>
              </a:schemeClr>
            </a:gs>
            <a:gs pos="30000">
              <a:srgbClr val="E2F2E0"/>
            </a:gs>
            <a:gs pos="100000">
              <a:srgbClr val="59A06A"/>
            </a:gs>
          </a:gsLst>
          <a:lin ang="108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PTSD</a:t>
            </a:r>
          </a:p>
        </p:txBody>
      </p:sp>
      <p:sp>
        <p:nvSpPr>
          <p:cNvPr id="5" name="Subtitle 4">
            <a:extLst>
              <a:ext uri="{FF2B5EF4-FFF2-40B4-BE49-F238E27FC236}">
                <a16:creationId xmlns:a16="http://schemas.microsoft.com/office/drawing/2014/main" id="{B726E077-7F87-25A4-2BFC-E572B606533B}"/>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29499899"/>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69000">
              <a:srgbClr val="7DE1A3"/>
            </a:gs>
            <a:gs pos="0">
              <a:schemeClr val="accent6">
                <a:lumMod val="5000"/>
                <a:lumOff val="95000"/>
              </a:schemeClr>
            </a:gs>
            <a:gs pos="30000">
              <a:srgbClr val="E2F2E0"/>
            </a:gs>
            <a:gs pos="100000">
              <a:srgbClr val="59A06A"/>
            </a:gs>
          </a:gsLst>
          <a:lin ang="108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dirty="0"/>
              <a:t>Medication Options for PTSD in adults</a:t>
            </a:r>
            <a:endParaRPr lang="en-US" dirty="0"/>
          </a:p>
        </p:txBody>
      </p:sp>
      <p:sp>
        <p:nvSpPr>
          <p:cNvPr id="8195" name="Rectangle 2051"/>
          <p:cNvSpPr>
            <a:spLocks noGrp="1" noChangeArrowheads="1"/>
          </p:cNvSpPr>
          <p:nvPr>
            <p:ph idx="1"/>
          </p:nvPr>
        </p:nvSpPr>
        <p:spPr/>
        <p:txBody>
          <a:bodyPr>
            <a:normAutofit/>
          </a:bodyPr>
          <a:lstStyle/>
          <a:p>
            <a:r>
              <a:rPr lang="en-US" altLang="en-US" dirty="0"/>
              <a:t>1</a:t>
            </a:r>
            <a:r>
              <a:rPr lang="en-US" altLang="en-US" baseline="30000" dirty="0"/>
              <a:t>st</a:t>
            </a:r>
            <a:r>
              <a:rPr lang="en-US" altLang="en-US" dirty="0"/>
              <a:t> Line</a:t>
            </a:r>
          </a:p>
          <a:p>
            <a:pPr lvl="1"/>
            <a:r>
              <a:rPr lang="en-US" altLang="en-US" dirty="0"/>
              <a:t>SSRIs (sertraline, paroxetine, fluoxetine*) – with psychotherapy</a:t>
            </a:r>
          </a:p>
          <a:p>
            <a:r>
              <a:rPr lang="en-US" altLang="en-US" dirty="0"/>
              <a:t>2</a:t>
            </a:r>
            <a:r>
              <a:rPr lang="en-US" altLang="en-US" baseline="30000" dirty="0"/>
              <a:t>nd</a:t>
            </a:r>
            <a:r>
              <a:rPr lang="en-US" altLang="en-US" dirty="0"/>
              <a:t> Line</a:t>
            </a:r>
          </a:p>
          <a:p>
            <a:pPr lvl="1"/>
            <a:r>
              <a:rPr lang="en-US" altLang="en-US" dirty="0"/>
              <a:t>Other novel and traditional antidepressants*; anticonvulsant/mood stabilizers*; second generation AP medications* (if cycling mood or psychotic symptoms)</a:t>
            </a:r>
          </a:p>
          <a:p>
            <a:r>
              <a:rPr lang="en-US" altLang="en-US" dirty="0"/>
              <a:t>Not recommended</a:t>
            </a:r>
          </a:p>
          <a:p>
            <a:pPr lvl="1"/>
            <a:r>
              <a:rPr lang="en-US" altLang="en-US" dirty="0"/>
              <a:t>	Traditional APs*, benzodiazepines*</a:t>
            </a:r>
          </a:p>
        </p:txBody>
      </p:sp>
      <p:sp>
        <p:nvSpPr>
          <p:cNvPr id="8196" name="Text Box 2052"/>
          <p:cNvSpPr txBox="1">
            <a:spLocks noChangeArrowheads="1"/>
          </p:cNvSpPr>
          <p:nvPr/>
        </p:nvSpPr>
        <p:spPr bwMode="auto">
          <a:xfrm>
            <a:off x="9757410" y="6492875"/>
            <a:ext cx="3429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dirty="0"/>
              <a:t>Friedman et al., 2000</a:t>
            </a:r>
          </a:p>
        </p:txBody>
      </p:sp>
      <p:sp>
        <p:nvSpPr>
          <p:cNvPr id="8197" name="Text Box 2053"/>
          <p:cNvSpPr txBox="1">
            <a:spLocks noChangeArrowheads="1"/>
          </p:cNvSpPr>
          <p:nvPr/>
        </p:nvSpPr>
        <p:spPr bwMode="auto">
          <a:xfrm>
            <a:off x="12709525" y="7123113"/>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 name="Rectangle 2"/>
          <p:cNvSpPr/>
          <p:nvPr/>
        </p:nvSpPr>
        <p:spPr>
          <a:xfrm>
            <a:off x="6096000" y="5626233"/>
            <a:ext cx="3026726" cy="369332"/>
          </a:xfrm>
          <a:prstGeom prst="rect">
            <a:avLst/>
          </a:prstGeom>
        </p:spPr>
        <p:txBody>
          <a:bodyPr wrap="none">
            <a:spAutoFit/>
          </a:bodyPr>
          <a:lstStyle/>
          <a:p>
            <a:r>
              <a:rPr lang="en-US" altLang="en-US" dirty="0"/>
              <a:t>* = no FDA indication for PTSD</a:t>
            </a:r>
            <a:endParaRPr lang="en-US" dirty="0"/>
          </a:p>
        </p:txBody>
      </p:sp>
    </p:spTree>
    <p:extLst>
      <p:ext uri="{BB962C8B-B14F-4D97-AF65-F5344CB8AC3E}">
        <p14:creationId xmlns:p14="http://schemas.microsoft.com/office/powerpoint/2010/main" val="4209508415"/>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27936-2539-76B5-8149-45C4D9C0668C}"/>
              </a:ext>
            </a:extLst>
          </p:cNvPr>
          <p:cNvSpPr>
            <a:spLocks noGrp="1"/>
          </p:cNvSpPr>
          <p:nvPr>
            <p:ph type="title"/>
          </p:nvPr>
        </p:nvSpPr>
        <p:spPr>
          <a:xfrm>
            <a:off x="838200" y="365125"/>
            <a:ext cx="8294914" cy="1325563"/>
          </a:xfrm>
        </p:spPr>
        <p:txBody>
          <a:bodyPr/>
          <a:lstStyle/>
          <a:p>
            <a:r>
              <a:rPr lang="en-US" dirty="0"/>
              <a:t>Trauma‑focused CBT (TF‑CBT) and Prolonged Exposure (PE)</a:t>
            </a:r>
          </a:p>
        </p:txBody>
      </p:sp>
      <p:sp>
        <p:nvSpPr>
          <p:cNvPr id="3" name="Content Placeholder 2">
            <a:extLst>
              <a:ext uri="{FF2B5EF4-FFF2-40B4-BE49-F238E27FC236}">
                <a16:creationId xmlns:a16="http://schemas.microsoft.com/office/drawing/2014/main" id="{9C7A3C74-018B-C867-A5A5-77BE62C65834}"/>
              </a:ext>
            </a:extLst>
          </p:cNvPr>
          <p:cNvSpPr>
            <a:spLocks noGrp="1"/>
          </p:cNvSpPr>
          <p:nvPr>
            <p:ph idx="1"/>
          </p:nvPr>
        </p:nvSpPr>
        <p:spPr>
          <a:xfrm>
            <a:off x="838200" y="1807029"/>
            <a:ext cx="10515600" cy="4685846"/>
          </a:xfrm>
        </p:spPr>
        <p:txBody>
          <a:bodyPr>
            <a:normAutofit fontScale="70000" lnSpcReduction="20000"/>
          </a:bodyPr>
          <a:lstStyle/>
          <a:p>
            <a:pPr marL="0" indent="0">
              <a:lnSpc>
                <a:spcPct val="120000"/>
              </a:lnSpc>
              <a:spcBef>
                <a:spcPts val="0"/>
              </a:spcBef>
              <a:buNone/>
            </a:pPr>
            <a:r>
              <a:rPr lang="en-US" b="1" dirty="0"/>
              <a:t>TF‑CBT and Prolonged Exposure PE are among the most strongly supported treatments for PTSD</a:t>
            </a:r>
          </a:p>
          <a:p>
            <a:pPr marL="0" indent="0">
              <a:lnSpc>
                <a:spcPct val="120000"/>
              </a:lnSpc>
              <a:spcBef>
                <a:spcPts val="0"/>
              </a:spcBef>
              <a:buNone/>
            </a:pPr>
            <a:endParaRPr lang="en-US" b="1" dirty="0"/>
          </a:p>
          <a:p>
            <a:pPr marL="0" indent="0">
              <a:lnSpc>
                <a:spcPct val="120000"/>
              </a:lnSpc>
              <a:spcBef>
                <a:spcPts val="0"/>
              </a:spcBef>
              <a:buNone/>
            </a:pPr>
            <a:r>
              <a:rPr lang="en-US" b="1" dirty="0"/>
              <a:t>Emphasize direct engagement with trauma memories and reminders to reduce fear and avoidance</a:t>
            </a:r>
          </a:p>
          <a:p>
            <a:pPr marL="0" indent="0">
              <a:lnSpc>
                <a:spcPct val="120000"/>
              </a:lnSpc>
              <a:spcBef>
                <a:spcPts val="0"/>
              </a:spcBef>
              <a:buNone/>
            </a:pPr>
            <a:endParaRPr lang="en-US" dirty="0"/>
          </a:p>
          <a:p>
            <a:pPr>
              <a:lnSpc>
                <a:spcPct val="120000"/>
              </a:lnSpc>
              <a:spcBef>
                <a:spcPts val="0"/>
              </a:spcBef>
            </a:pPr>
            <a:r>
              <a:rPr lang="en-US" dirty="0"/>
              <a:t>Core Components: </a:t>
            </a:r>
          </a:p>
          <a:p>
            <a:pPr lvl="1">
              <a:lnSpc>
                <a:spcPct val="120000"/>
              </a:lnSpc>
              <a:spcBef>
                <a:spcPts val="0"/>
              </a:spcBef>
            </a:pPr>
            <a:r>
              <a:rPr lang="en-US" dirty="0"/>
              <a:t>Psychoeducation about PTSD</a:t>
            </a:r>
          </a:p>
          <a:p>
            <a:pPr lvl="1">
              <a:lnSpc>
                <a:spcPct val="120000"/>
              </a:lnSpc>
              <a:spcBef>
                <a:spcPts val="0"/>
              </a:spcBef>
            </a:pPr>
            <a:r>
              <a:rPr lang="en-US" dirty="0"/>
              <a:t>Skills training (e.g., breathing, emotion regulation)</a:t>
            </a:r>
          </a:p>
          <a:p>
            <a:pPr lvl="1">
              <a:lnSpc>
                <a:spcPct val="120000"/>
              </a:lnSpc>
              <a:spcBef>
                <a:spcPts val="0"/>
              </a:spcBef>
            </a:pPr>
            <a:r>
              <a:rPr lang="en-US" dirty="0"/>
              <a:t>Imaginal exposure (recounting traumatic memories)</a:t>
            </a:r>
          </a:p>
          <a:p>
            <a:pPr lvl="1">
              <a:lnSpc>
                <a:spcPct val="120000"/>
              </a:lnSpc>
              <a:spcBef>
                <a:spcPts val="0"/>
              </a:spcBef>
            </a:pPr>
            <a:r>
              <a:rPr lang="en-US" dirty="0"/>
              <a:t>In‑vivo exposure (gradual confrontation with avoided situations)</a:t>
            </a:r>
          </a:p>
          <a:p>
            <a:pPr>
              <a:lnSpc>
                <a:spcPct val="120000"/>
              </a:lnSpc>
              <a:spcBef>
                <a:spcPts val="0"/>
              </a:spcBef>
            </a:pPr>
            <a:r>
              <a:rPr lang="en-US" dirty="0"/>
              <a:t>Evidence Base: </a:t>
            </a:r>
          </a:p>
          <a:p>
            <a:pPr lvl="1">
              <a:lnSpc>
                <a:spcPct val="120000"/>
              </a:lnSpc>
              <a:spcBef>
                <a:spcPts val="0"/>
              </a:spcBef>
            </a:pPr>
            <a:r>
              <a:rPr lang="en-US" dirty="0"/>
              <a:t>Demonstrated large and sustained reductions in PTSD symptoms</a:t>
            </a:r>
          </a:p>
          <a:p>
            <a:pPr lvl="1">
              <a:lnSpc>
                <a:spcPct val="120000"/>
              </a:lnSpc>
              <a:spcBef>
                <a:spcPts val="0"/>
              </a:spcBef>
            </a:pPr>
            <a:r>
              <a:rPr lang="en-US" dirty="0"/>
              <a:t>Effective across military, civilian, and disaster‑exposed populations</a:t>
            </a:r>
          </a:p>
          <a:p>
            <a:pPr lvl="1">
              <a:lnSpc>
                <a:spcPct val="120000"/>
              </a:lnSpc>
              <a:spcBef>
                <a:spcPts val="0"/>
              </a:spcBef>
            </a:pPr>
            <a:r>
              <a:rPr lang="en-US" dirty="0"/>
              <a:t>Recommended as first‑line treatments in major clinical guidelines</a:t>
            </a:r>
          </a:p>
        </p:txBody>
      </p:sp>
    </p:spTree>
    <p:extLst>
      <p:ext uri="{BB962C8B-B14F-4D97-AF65-F5344CB8AC3E}">
        <p14:creationId xmlns:p14="http://schemas.microsoft.com/office/powerpoint/2010/main" val="30266678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6CDB2E-DB9F-5C7F-B47A-644EC24CD3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E25C30-A1AC-EA48-023D-F424C4D0EF0C}"/>
              </a:ext>
            </a:extLst>
          </p:cNvPr>
          <p:cNvSpPr>
            <a:spLocks noGrp="1"/>
          </p:cNvSpPr>
          <p:nvPr>
            <p:ph type="title"/>
          </p:nvPr>
        </p:nvSpPr>
        <p:spPr/>
        <p:txBody>
          <a:bodyPr/>
          <a:lstStyle/>
          <a:p>
            <a:r>
              <a:rPr lang="en-US" dirty="0"/>
              <a:t>Cognitive Processing Therapy</a:t>
            </a:r>
          </a:p>
        </p:txBody>
      </p:sp>
      <p:sp>
        <p:nvSpPr>
          <p:cNvPr id="3" name="Content Placeholder 2">
            <a:extLst>
              <a:ext uri="{FF2B5EF4-FFF2-40B4-BE49-F238E27FC236}">
                <a16:creationId xmlns:a16="http://schemas.microsoft.com/office/drawing/2014/main" id="{6BA40198-58B6-F1DE-74FA-AFE851D27F87}"/>
              </a:ext>
            </a:extLst>
          </p:cNvPr>
          <p:cNvSpPr>
            <a:spLocks noGrp="1"/>
          </p:cNvSpPr>
          <p:nvPr>
            <p:ph idx="1"/>
          </p:nvPr>
        </p:nvSpPr>
        <p:spPr>
          <a:xfrm>
            <a:off x="838200" y="1513114"/>
            <a:ext cx="10515600" cy="4979761"/>
          </a:xfrm>
        </p:spPr>
        <p:txBody>
          <a:bodyPr>
            <a:normAutofit fontScale="92500" lnSpcReduction="20000"/>
          </a:bodyPr>
          <a:lstStyle/>
          <a:p>
            <a:pPr marL="0" indent="0">
              <a:lnSpc>
                <a:spcPct val="120000"/>
              </a:lnSpc>
              <a:spcBef>
                <a:spcPts val="0"/>
              </a:spcBef>
              <a:buNone/>
            </a:pPr>
            <a:r>
              <a:rPr lang="en-US" b="1" dirty="0"/>
              <a:t>CPT is a structured, trauma‑focused cognitive therapy targeting maladaptive trauma‑related beliefs.</a:t>
            </a:r>
          </a:p>
          <a:p>
            <a:pPr marL="0" indent="0">
              <a:lnSpc>
                <a:spcPct val="120000"/>
              </a:lnSpc>
              <a:spcBef>
                <a:spcPts val="0"/>
              </a:spcBef>
              <a:buNone/>
            </a:pPr>
            <a:endParaRPr lang="en-US" b="1" dirty="0"/>
          </a:p>
          <a:p>
            <a:pPr marL="0" indent="0">
              <a:lnSpc>
                <a:spcPct val="120000"/>
              </a:lnSpc>
              <a:spcBef>
                <a:spcPts val="0"/>
              </a:spcBef>
              <a:buNone/>
            </a:pPr>
            <a:r>
              <a:rPr lang="en-US" b="1" dirty="0"/>
              <a:t>Typically delivered over 12 sessions, individually or in groups.</a:t>
            </a:r>
          </a:p>
          <a:p>
            <a:pPr marL="0" indent="0">
              <a:lnSpc>
                <a:spcPct val="120000"/>
              </a:lnSpc>
              <a:spcBef>
                <a:spcPts val="0"/>
              </a:spcBef>
              <a:buNone/>
            </a:pPr>
            <a:endParaRPr lang="en-US" dirty="0"/>
          </a:p>
          <a:p>
            <a:pPr>
              <a:lnSpc>
                <a:spcPct val="120000"/>
              </a:lnSpc>
              <a:spcBef>
                <a:spcPts val="0"/>
              </a:spcBef>
            </a:pPr>
            <a:r>
              <a:rPr lang="en-US" dirty="0"/>
              <a:t>Core Components: </a:t>
            </a:r>
          </a:p>
          <a:p>
            <a:pPr lvl="1">
              <a:lnSpc>
                <a:spcPct val="120000"/>
              </a:lnSpc>
              <a:spcBef>
                <a:spcPts val="0"/>
              </a:spcBef>
            </a:pPr>
            <a:r>
              <a:rPr lang="en-US" dirty="0"/>
              <a:t>Identification of “stuck points” related to trauma (e.g., safety, trust, blame)Cognitive restructuring through written and verbal exercises</a:t>
            </a:r>
          </a:p>
          <a:p>
            <a:pPr lvl="1">
              <a:lnSpc>
                <a:spcPct val="120000"/>
              </a:lnSpc>
              <a:spcBef>
                <a:spcPts val="0"/>
              </a:spcBef>
            </a:pPr>
            <a:r>
              <a:rPr lang="en-US" dirty="0"/>
              <a:t>Trauma narrative may be included but is not required</a:t>
            </a:r>
          </a:p>
          <a:p>
            <a:pPr>
              <a:lnSpc>
                <a:spcPct val="120000"/>
              </a:lnSpc>
              <a:spcBef>
                <a:spcPts val="0"/>
              </a:spcBef>
            </a:pPr>
            <a:r>
              <a:rPr lang="en-US" dirty="0"/>
              <a:t>Evidence Base: </a:t>
            </a:r>
          </a:p>
          <a:p>
            <a:pPr lvl="1">
              <a:lnSpc>
                <a:spcPct val="120000"/>
              </a:lnSpc>
              <a:spcBef>
                <a:spcPts val="0"/>
              </a:spcBef>
            </a:pPr>
            <a:r>
              <a:rPr lang="en-US" dirty="0"/>
              <a:t>Strong empirical support from randomized controlled trials</a:t>
            </a:r>
          </a:p>
          <a:p>
            <a:pPr lvl="1">
              <a:lnSpc>
                <a:spcPct val="120000"/>
              </a:lnSpc>
              <a:spcBef>
                <a:spcPts val="0"/>
              </a:spcBef>
            </a:pPr>
            <a:r>
              <a:rPr lang="en-US" dirty="0"/>
              <a:t>Comparable efficacy to PE</a:t>
            </a:r>
          </a:p>
          <a:p>
            <a:pPr lvl="1">
              <a:lnSpc>
                <a:spcPct val="120000"/>
              </a:lnSpc>
              <a:spcBef>
                <a:spcPts val="0"/>
              </a:spcBef>
            </a:pPr>
            <a:r>
              <a:rPr lang="en-US" dirty="0"/>
              <a:t>Effective for PTSD with comorbid depression and guilt/shame</a:t>
            </a:r>
          </a:p>
        </p:txBody>
      </p:sp>
    </p:spTree>
    <p:extLst>
      <p:ext uri="{BB962C8B-B14F-4D97-AF65-F5344CB8AC3E}">
        <p14:creationId xmlns:p14="http://schemas.microsoft.com/office/powerpoint/2010/main" val="22655061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8E69E0-40E3-5D50-21E3-9EA820764D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DB8D4F-9B4B-CD56-CA5A-97A910801AA0}"/>
              </a:ext>
            </a:extLst>
          </p:cNvPr>
          <p:cNvSpPr>
            <a:spLocks noGrp="1"/>
          </p:cNvSpPr>
          <p:nvPr>
            <p:ph type="title"/>
          </p:nvPr>
        </p:nvSpPr>
        <p:spPr/>
        <p:txBody>
          <a:bodyPr/>
          <a:lstStyle/>
          <a:p>
            <a:r>
              <a:rPr lang="en-US" dirty="0"/>
              <a:t>Eye Movement Desensitization and Reprocessing (EMDR)</a:t>
            </a:r>
          </a:p>
        </p:txBody>
      </p:sp>
      <p:sp>
        <p:nvSpPr>
          <p:cNvPr id="3" name="Content Placeholder 2">
            <a:extLst>
              <a:ext uri="{FF2B5EF4-FFF2-40B4-BE49-F238E27FC236}">
                <a16:creationId xmlns:a16="http://schemas.microsoft.com/office/drawing/2014/main" id="{F653CA65-1171-7D8C-0FE7-C978FFD1409D}"/>
              </a:ext>
            </a:extLst>
          </p:cNvPr>
          <p:cNvSpPr>
            <a:spLocks noGrp="1"/>
          </p:cNvSpPr>
          <p:nvPr>
            <p:ph idx="1"/>
          </p:nvPr>
        </p:nvSpPr>
        <p:spPr>
          <a:xfrm>
            <a:off x="838200" y="1828800"/>
            <a:ext cx="10515600" cy="4664075"/>
          </a:xfrm>
        </p:spPr>
        <p:txBody>
          <a:bodyPr>
            <a:normAutofit fontScale="85000" lnSpcReduction="10000"/>
          </a:bodyPr>
          <a:lstStyle/>
          <a:p>
            <a:pPr marL="0" indent="0">
              <a:lnSpc>
                <a:spcPct val="120000"/>
              </a:lnSpc>
              <a:spcBef>
                <a:spcPts val="0"/>
              </a:spcBef>
              <a:buNone/>
            </a:pPr>
            <a:r>
              <a:rPr lang="en-US" b="1" dirty="0"/>
              <a:t>EMDR integrates elements of exposure and cognitive therapy with bilateral stimulation (e.g., eye movements).</a:t>
            </a:r>
          </a:p>
          <a:p>
            <a:pPr marL="0" indent="0">
              <a:lnSpc>
                <a:spcPct val="120000"/>
              </a:lnSpc>
              <a:spcBef>
                <a:spcPts val="0"/>
              </a:spcBef>
              <a:buNone/>
            </a:pPr>
            <a:endParaRPr lang="en-US" b="1" dirty="0"/>
          </a:p>
          <a:p>
            <a:pPr marL="0" indent="0">
              <a:lnSpc>
                <a:spcPct val="120000"/>
              </a:lnSpc>
              <a:spcBef>
                <a:spcPts val="0"/>
              </a:spcBef>
              <a:buNone/>
            </a:pPr>
            <a:r>
              <a:rPr lang="en-US" b="1" dirty="0"/>
              <a:t>Focuses on processing traumatic memories to reduce emotional distress.</a:t>
            </a:r>
            <a:endParaRPr lang="en-US" dirty="0"/>
          </a:p>
          <a:p>
            <a:pPr>
              <a:lnSpc>
                <a:spcPct val="120000"/>
              </a:lnSpc>
              <a:spcBef>
                <a:spcPts val="0"/>
              </a:spcBef>
            </a:pPr>
            <a:r>
              <a:rPr lang="en-US" dirty="0"/>
              <a:t>Core Components: </a:t>
            </a:r>
          </a:p>
          <a:p>
            <a:pPr lvl="1">
              <a:lnSpc>
                <a:spcPct val="120000"/>
              </a:lnSpc>
              <a:spcBef>
                <a:spcPts val="0"/>
              </a:spcBef>
            </a:pPr>
            <a:r>
              <a:rPr lang="en-US" dirty="0"/>
              <a:t>Identification of distressing memories</a:t>
            </a:r>
          </a:p>
          <a:p>
            <a:pPr lvl="1">
              <a:lnSpc>
                <a:spcPct val="120000"/>
              </a:lnSpc>
              <a:spcBef>
                <a:spcPts val="0"/>
              </a:spcBef>
            </a:pPr>
            <a:r>
              <a:rPr lang="en-US" dirty="0"/>
              <a:t>Concurrent bilateral stimulation while recalling trauma</a:t>
            </a:r>
          </a:p>
          <a:p>
            <a:pPr lvl="1">
              <a:lnSpc>
                <a:spcPct val="120000"/>
              </a:lnSpc>
              <a:spcBef>
                <a:spcPts val="0"/>
              </a:spcBef>
            </a:pPr>
            <a:r>
              <a:rPr lang="en-US" dirty="0"/>
              <a:t>Installation of adaptive beliefs</a:t>
            </a:r>
          </a:p>
          <a:p>
            <a:pPr>
              <a:lnSpc>
                <a:spcPct val="120000"/>
              </a:lnSpc>
              <a:spcBef>
                <a:spcPts val="0"/>
              </a:spcBef>
            </a:pPr>
            <a:r>
              <a:rPr lang="en-US" dirty="0"/>
              <a:t>Evidence Base: </a:t>
            </a:r>
          </a:p>
          <a:p>
            <a:pPr lvl="1">
              <a:lnSpc>
                <a:spcPct val="120000"/>
              </a:lnSpc>
              <a:spcBef>
                <a:spcPts val="0"/>
              </a:spcBef>
            </a:pPr>
            <a:r>
              <a:rPr lang="en-US" dirty="0"/>
              <a:t>Numerous RCTs show EMDR is effective and well‑tolerated</a:t>
            </a:r>
          </a:p>
          <a:p>
            <a:pPr lvl="1">
              <a:lnSpc>
                <a:spcPct val="120000"/>
              </a:lnSpc>
              <a:spcBef>
                <a:spcPts val="0"/>
              </a:spcBef>
            </a:pPr>
            <a:r>
              <a:rPr lang="en-US" dirty="0"/>
              <a:t>Comparable outcomes to TF‑CBT and PE</a:t>
            </a:r>
          </a:p>
          <a:p>
            <a:pPr lvl="1">
              <a:lnSpc>
                <a:spcPct val="120000"/>
              </a:lnSpc>
              <a:spcBef>
                <a:spcPts val="0"/>
              </a:spcBef>
            </a:pPr>
            <a:r>
              <a:rPr lang="en-US" dirty="0"/>
              <a:t>Recognized as a first‑line PTSD treatment by international guidelines</a:t>
            </a:r>
          </a:p>
        </p:txBody>
      </p:sp>
    </p:spTree>
    <p:extLst>
      <p:ext uri="{BB962C8B-B14F-4D97-AF65-F5344CB8AC3E}">
        <p14:creationId xmlns:p14="http://schemas.microsoft.com/office/powerpoint/2010/main" val="9859024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F928ED-3050-EFB9-145E-C2C52BD6D2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B1565C-A12C-AF98-0634-7A027244356D}"/>
              </a:ext>
            </a:extLst>
          </p:cNvPr>
          <p:cNvSpPr>
            <a:spLocks noGrp="1"/>
          </p:cNvSpPr>
          <p:nvPr>
            <p:ph type="title"/>
          </p:nvPr>
        </p:nvSpPr>
        <p:spPr/>
        <p:txBody>
          <a:bodyPr/>
          <a:lstStyle/>
          <a:p>
            <a:r>
              <a:rPr lang="en-US" dirty="0"/>
              <a:t>Additional Evidence-Based Treatments</a:t>
            </a:r>
          </a:p>
        </p:txBody>
      </p:sp>
      <p:sp>
        <p:nvSpPr>
          <p:cNvPr id="3" name="Content Placeholder 2">
            <a:extLst>
              <a:ext uri="{FF2B5EF4-FFF2-40B4-BE49-F238E27FC236}">
                <a16:creationId xmlns:a16="http://schemas.microsoft.com/office/drawing/2014/main" id="{652A0A2E-D53B-747A-055D-6B2EAE989ABA}"/>
              </a:ext>
            </a:extLst>
          </p:cNvPr>
          <p:cNvSpPr>
            <a:spLocks noGrp="1"/>
          </p:cNvSpPr>
          <p:nvPr>
            <p:ph idx="1"/>
          </p:nvPr>
        </p:nvSpPr>
        <p:spPr>
          <a:xfrm>
            <a:off x="838200" y="1828800"/>
            <a:ext cx="10515600" cy="4664075"/>
          </a:xfrm>
        </p:spPr>
        <p:txBody>
          <a:bodyPr>
            <a:normAutofit fontScale="85000" lnSpcReduction="20000"/>
          </a:bodyPr>
          <a:lstStyle/>
          <a:p>
            <a:pPr>
              <a:lnSpc>
                <a:spcPct val="120000"/>
              </a:lnSpc>
              <a:spcBef>
                <a:spcPts val="0"/>
              </a:spcBef>
            </a:pPr>
            <a:r>
              <a:rPr lang="en-US" dirty="0"/>
              <a:t>Exposure Therapy (NET): Especially effective for survivors of multiple or complex traumas (e.g., refugees)</a:t>
            </a:r>
          </a:p>
          <a:p>
            <a:pPr>
              <a:lnSpc>
                <a:spcPct val="120000"/>
              </a:lnSpc>
              <a:spcBef>
                <a:spcPts val="0"/>
              </a:spcBef>
            </a:pPr>
            <a:r>
              <a:rPr lang="en-US" dirty="0"/>
              <a:t>Brief Eclectic Psychotherapy for PTSD (BEPP): Combines CBT, psychodynamic, and exposure techniques</a:t>
            </a:r>
          </a:p>
          <a:p>
            <a:pPr>
              <a:lnSpc>
                <a:spcPct val="120000"/>
              </a:lnSpc>
              <a:spcBef>
                <a:spcPts val="0"/>
              </a:spcBef>
            </a:pPr>
            <a:r>
              <a:rPr lang="en-US" dirty="0"/>
              <a:t>Clinical Considerations:</a:t>
            </a:r>
          </a:p>
          <a:p>
            <a:pPr lvl="1">
              <a:lnSpc>
                <a:spcPct val="120000"/>
              </a:lnSpc>
              <a:spcBef>
                <a:spcPts val="0"/>
              </a:spcBef>
            </a:pPr>
            <a:r>
              <a:rPr lang="en-US" dirty="0"/>
              <a:t>Trauma‑focused therapies outperform non‑trauma‑focused approaches</a:t>
            </a:r>
          </a:p>
          <a:p>
            <a:pPr lvl="1">
              <a:lnSpc>
                <a:spcPct val="120000"/>
              </a:lnSpc>
              <a:spcBef>
                <a:spcPts val="0"/>
              </a:spcBef>
            </a:pPr>
            <a:r>
              <a:rPr lang="en-US" dirty="0"/>
              <a:t>Treatment choice should consider:</a:t>
            </a:r>
          </a:p>
          <a:p>
            <a:pPr lvl="2">
              <a:lnSpc>
                <a:spcPct val="120000"/>
              </a:lnSpc>
              <a:spcBef>
                <a:spcPts val="0"/>
              </a:spcBef>
            </a:pPr>
            <a:r>
              <a:rPr lang="en-US" dirty="0"/>
              <a:t>Patient preference</a:t>
            </a:r>
          </a:p>
          <a:p>
            <a:pPr lvl="2">
              <a:lnSpc>
                <a:spcPct val="120000"/>
              </a:lnSpc>
              <a:spcBef>
                <a:spcPts val="0"/>
              </a:spcBef>
            </a:pPr>
            <a:r>
              <a:rPr lang="en-US" dirty="0"/>
              <a:t>Comorbid conditions</a:t>
            </a:r>
          </a:p>
          <a:p>
            <a:pPr lvl="2">
              <a:lnSpc>
                <a:spcPct val="120000"/>
              </a:lnSpc>
              <a:spcBef>
                <a:spcPts val="0"/>
              </a:spcBef>
            </a:pPr>
            <a:r>
              <a:rPr lang="en-US" dirty="0"/>
              <a:t>Cultural context</a:t>
            </a:r>
          </a:p>
          <a:p>
            <a:pPr lvl="2">
              <a:lnSpc>
                <a:spcPct val="120000"/>
              </a:lnSpc>
              <a:spcBef>
                <a:spcPts val="0"/>
              </a:spcBef>
            </a:pPr>
            <a:r>
              <a:rPr lang="en-US" dirty="0"/>
              <a:t>Therapist training and availability</a:t>
            </a:r>
          </a:p>
          <a:p>
            <a:pPr marL="914400" lvl="2" indent="0">
              <a:lnSpc>
                <a:spcPct val="120000"/>
              </a:lnSpc>
              <a:spcBef>
                <a:spcPts val="0"/>
              </a:spcBef>
              <a:buNone/>
            </a:pPr>
            <a:endParaRPr lang="en-US" dirty="0"/>
          </a:p>
          <a:p>
            <a:pPr marL="0" indent="0">
              <a:lnSpc>
                <a:spcPct val="120000"/>
              </a:lnSpc>
              <a:spcBef>
                <a:spcPts val="0"/>
              </a:spcBef>
              <a:buNone/>
            </a:pPr>
            <a:r>
              <a:rPr lang="en-US" b="1" dirty="0"/>
              <a:t>Bottom Line: Trauma‑focused psychotherapies are the gold standard for PTSD treatment</a:t>
            </a:r>
          </a:p>
        </p:txBody>
      </p:sp>
    </p:spTree>
    <p:extLst>
      <p:ext uri="{BB962C8B-B14F-4D97-AF65-F5344CB8AC3E}">
        <p14:creationId xmlns:p14="http://schemas.microsoft.com/office/powerpoint/2010/main" val="7489605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2DF16C-5032-CEE0-50B5-4B248C4857A1}"/>
              </a:ext>
            </a:extLst>
          </p:cNvPr>
          <p:cNvSpPr>
            <a:spLocks noGrp="1"/>
          </p:cNvSpPr>
          <p:nvPr>
            <p:ph type="title"/>
          </p:nvPr>
        </p:nvSpPr>
        <p:spPr/>
        <p:txBody>
          <a:bodyPr/>
          <a:lstStyle/>
          <a:p>
            <a:r>
              <a:rPr lang="en-US" dirty="0"/>
              <a:t>Screening tools for PTSD</a:t>
            </a:r>
          </a:p>
        </p:txBody>
      </p:sp>
      <p:graphicFrame>
        <p:nvGraphicFramePr>
          <p:cNvPr id="4" name="Table 3">
            <a:extLst>
              <a:ext uri="{FF2B5EF4-FFF2-40B4-BE49-F238E27FC236}">
                <a16:creationId xmlns:a16="http://schemas.microsoft.com/office/drawing/2014/main" id="{A7449DA0-18CE-D802-3149-4A505774D955}"/>
              </a:ext>
            </a:extLst>
          </p:cNvPr>
          <p:cNvGraphicFramePr>
            <a:graphicFrameLocks noGrp="1"/>
          </p:cNvGraphicFramePr>
          <p:nvPr>
            <p:extLst>
              <p:ext uri="{D42A27DB-BD31-4B8C-83A1-F6EECF244321}">
                <p14:modId xmlns:p14="http://schemas.microsoft.com/office/powerpoint/2010/main" val="1013821632"/>
              </p:ext>
            </p:extLst>
          </p:nvPr>
        </p:nvGraphicFramePr>
        <p:xfrm>
          <a:off x="642257" y="1549174"/>
          <a:ext cx="10515601" cy="4534602"/>
        </p:xfrm>
        <a:graphic>
          <a:graphicData uri="http://schemas.openxmlformats.org/drawingml/2006/table">
            <a:tbl>
              <a:tblPr firstRow="1" bandRow="1">
                <a:tableStyleId>{5C22544A-7EE6-4342-B048-85BDC9FD1C3A}</a:tableStyleId>
              </a:tblPr>
              <a:tblGrid>
                <a:gridCol w="2041750">
                  <a:extLst>
                    <a:ext uri="{9D8B030D-6E8A-4147-A177-3AD203B41FA5}">
                      <a16:colId xmlns:a16="http://schemas.microsoft.com/office/drawing/2014/main" val="1100774586"/>
                    </a:ext>
                  </a:extLst>
                </a:gridCol>
                <a:gridCol w="3746654">
                  <a:extLst>
                    <a:ext uri="{9D8B030D-6E8A-4147-A177-3AD203B41FA5}">
                      <a16:colId xmlns:a16="http://schemas.microsoft.com/office/drawing/2014/main" val="4272341449"/>
                    </a:ext>
                  </a:extLst>
                </a:gridCol>
                <a:gridCol w="2288796">
                  <a:extLst>
                    <a:ext uri="{9D8B030D-6E8A-4147-A177-3AD203B41FA5}">
                      <a16:colId xmlns:a16="http://schemas.microsoft.com/office/drawing/2014/main" val="87266250"/>
                    </a:ext>
                  </a:extLst>
                </a:gridCol>
                <a:gridCol w="2438401">
                  <a:extLst>
                    <a:ext uri="{9D8B030D-6E8A-4147-A177-3AD203B41FA5}">
                      <a16:colId xmlns:a16="http://schemas.microsoft.com/office/drawing/2014/main" val="1222238201"/>
                    </a:ext>
                  </a:extLst>
                </a:gridCol>
              </a:tblGrid>
              <a:tr h="379978">
                <a:tc>
                  <a:txBody>
                    <a:bodyPr/>
                    <a:lstStyle/>
                    <a:p>
                      <a:pPr algn="ctr" fontAlgn="ctr">
                        <a:buNone/>
                      </a:pPr>
                      <a:r>
                        <a:rPr lang="en-US" sz="2800" u="none" strike="noStrike">
                          <a:effectLst/>
                        </a:rPr>
                        <a:t>Tool</a:t>
                      </a:r>
                      <a:endParaRPr lang="en-US" sz="2800" b="1" i="0" u="none" strike="noStrike">
                        <a:solidFill>
                          <a:srgbClr val="000000"/>
                        </a:solidFill>
                        <a:effectLst/>
                        <a:latin typeface="Segoe UI" panose="020B0502040204020203" pitchFamily="34" charset="0"/>
                      </a:endParaRPr>
                    </a:p>
                  </a:txBody>
                  <a:tcPr marL="6350" marR="6350" marT="6350" marB="0" anchor="ctr"/>
                </a:tc>
                <a:tc>
                  <a:txBody>
                    <a:bodyPr/>
                    <a:lstStyle/>
                    <a:p>
                      <a:pPr algn="ctr" fontAlgn="ctr">
                        <a:buNone/>
                      </a:pPr>
                      <a:r>
                        <a:rPr lang="en-US" sz="2800" u="none" strike="noStrike">
                          <a:effectLst/>
                        </a:rPr>
                        <a:t>Setting</a:t>
                      </a:r>
                      <a:endParaRPr lang="en-US" sz="2800" b="1" i="0" u="none" strike="noStrike">
                        <a:solidFill>
                          <a:srgbClr val="000000"/>
                        </a:solidFill>
                        <a:effectLst/>
                        <a:latin typeface="Segoe UI" panose="020B0502040204020203" pitchFamily="34" charset="0"/>
                      </a:endParaRPr>
                    </a:p>
                  </a:txBody>
                  <a:tcPr marL="6350" marR="6350" marT="6350" marB="0" anchor="ctr"/>
                </a:tc>
                <a:tc>
                  <a:txBody>
                    <a:bodyPr/>
                    <a:lstStyle/>
                    <a:p>
                      <a:pPr algn="ctr" fontAlgn="ctr">
                        <a:buNone/>
                      </a:pPr>
                      <a:r>
                        <a:rPr lang="en-US" sz="2800" u="none" strike="noStrike">
                          <a:effectLst/>
                        </a:rPr>
                        <a:t>Time</a:t>
                      </a:r>
                      <a:endParaRPr lang="en-US" sz="2800" b="1" i="0" u="none" strike="noStrike">
                        <a:solidFill>
                          <a:srgbClr val="000000"/>
                        </a:solidFill>
                        <a:effectLst/>
                        <a:latin typeface="Segoe UI" panose="020B0502040204020203" pitchFamily="34" charset="0"/>
                      </a:endParaRPr>
                    </a:p>
                  </a:txBody>
                  <a:tcPr marL="6350" marR="6350" marT="6350" marB="0" anchor="ctr"/>
                </a:tc>
                <a:tc>
                  <a:txBody>
                    <a:bodyPr/>
                    <a:lstStyle/>
                    <a:p>
                      <a:pPr algn="ctr" fontAlgn="ctr">
                        <a:buNone/>
                      </a:pPr>
                      <a:r>
                        <a:rPr lang="en-US" sz="2800" u="none" strike="noStrike" dirty="0">
                          <a:effectLst/>
                        </a:rPr>
                        <a:t>Use</a:t>
                      </a:r>
                      <a:endParaRPr lang="en-US" sz="2800" b="1" i="0" u="none" strike="noStrike" dirty="0">
                        <a:solidFill>
                          <a:srgbClr val="000000"/>
                        </a:solidFill>
                        <a:effectLst/>
                        <a:latin typeface="Segoe UI" panose="020B0502040204020203" pitchFamily="34" charset="0"/>
                      </a:endParaRPr>
                    </a:p>
                  </a:txBody>
                  <a:tcPr marL="6350" marR="6350" marT="6350" marB="0" anchor="ctr"/>
                </a:tc>
                <a:extLst>
                  <a:ext uri="{0D108BD9-81ED-4DB2-BD59-A6C34878D82A}">
                    <a16:rowId xmlns:a16="http://schemas.microsoft.com/office/drawing/2014/main" val="3195054519"/>
                  </a:ext>
                </a:extLst>
              </a:tr>
              <a:tr h="1117584">
                <a:tc>
                  <a:txBody>
                    <a:bodyPr/>
                    <a:lstStyle/>
                    <a:p>
                      <a:pPr algn="ctr" fontAlgn="ctr">
                        <a:buNone/>
                      </a:pPr>
                      <a:r>
                        <a:rPr lang="en-US" sz="2400" u="none" strike="noStrike">
                          <a:effectLst/>
                        </a:rPr>
                        <a:t>PC‑PTSD‑5</a:t>
                      </a:r>
                      <a:endParaRPr lang="en-US" sz="2400" b="1" i="0" u="none" strike="noStrike">
                        <a:solidFill>
                          <a:srgbClr val="000000"/>
                        </a:solidFill>
                        <a:effectLst/>
                        <a:latin typeface="Segoe UI" panose="020B0502040204020203" pitchFamily="34" charset="0"/>
                      </a:endParaRPr>
                    </a:p>
                  </a:txBody>
                  <a:tcPr marL="6350" marR="6350" marT="6350" marB="0" anchor="ctr"/>
                </a:tc>
                <a:tc>
                  <a:txBody>
                    <a:bodyPr/>
                    <a:lstStyle/>
                    <a:p>
                      <a:pPr algn="ctr" fontAlgn="ctr">
                        <a:buNone/>
                      </a:pPr>
                      <a:r>
                        <a:rPr lang="en-US" sz="2400" u="none" strike="noStrike">
                          <a:effectLst/>
                        </a:rPr>
                        <a:t>Primary care</a:t>
                      </a:r>
                      <a:endParaRPr lang="en-US" sz="2400" b="0" i="0" u="none" strike="noStrike">
                        <a:solidFill>
                          <a:srgbClr val="000000"/>
                        </a:solidFill>
                        <a:effectLst/>
                        <a:latin typeface="Segoe UI" panose="020B0502040204020203" pitchFamily="34" charset="0"/>
                      </a:endParaRPr>
                    </a:p>
                  </a:txBody>
                  <a:tcPr marL="6350" marR="6350" marT="6350" marB="0" anchor="ctr"/>
                </a:tc>
                <a:tc>
                  <a:txBody>
                    <a:bodyPr/>
                    <a:lstStyle/>
                    <a:p>
                      <a:pPr algn="ctr" fontAlgn="ctr">
                        <a:buNone/>
                      </a:pPr>
                      <a:r>
                        <a:rPr lang="en-US" sz="2400" u="none" strike="noStrike">
                          <a:effectLst/>
                        </a:rPr>
                        <a:t>&lt;1 min</a:t>
                      </a:r>
                      <a:endParaRPr lang="en-US" sz="2400" b="0" i="0" u="none" strike="noStrike">
                        <a:solidFill>
                          <a:srgbClr val="000000"/>
                        </a:solidFill>
                        <a:effectLst/>
                        <a:latin typeface="Segoe UI" panose="020B0502040204020203" pitchFamily="34" charset="0"/>
                      </a:endParaRPr>
                    </a:p>
                  </a:txBody>
                  <a:tcPr marL="6350" marR="6350" marT="6350" marB="0" anchor="ctr"/>
                </a:tc>
                <a:tc>
                  <a:txBody>
                    <a:bodyPr/>
                    <a:lstStyle/>
                    <a:p>
                      <a:pPr algn="ctr" fontAlgn="ctr">
                        <a:buNone/>
                      </a:pPr>
                      <a:r>
                        <a:rPr lang="en-US" sz="2400" u="none" strike="noStrike">
                          <a:effectLst/>
                        </a:rPr>
                        <a:t>Initial screening</a:t>
                      </a:r>
                      <a:endParaRPr lang="en-US" sz="2400" b="0" i="0" u="none" strike="noStrike">
                        <a:solidFill>
                          <a:srgbClr val="000000"/>
                        </a:solidFill>
                        <a:effectLst/>
                        <a:latin typeface="Segoe UI" panose="020B0502040204020203" pitchFamily="34" charset="0"/>
                      </a:endParaRPr>
                    </a:p>
                  </a:txBody>
                  <a:tcPr marL="6350" marR="6350" marT="6350" marB="0" anchor="ctr"/>
                </a:tc>
                <a:extLst>
                  <a:ext uri="{0D108BD9-81ED-4DB2-BD59-A6C34878D82A}">
                    <a16:rowId xmlns:a16="http://schemas.microsoft.com/office/drawing/2014/main" val="3088116008"/>
                  </a:ext>
                </a:extLst>
              </a:tr>
              <a:tr h="1486386">
                <a:tc>
                  <a:txBody>
                    <a:bodyPr/>
                    <a:lstStyle/>
                    <a:p>
                      <a:pPr algn="ctr" fontAlgn="ctr">
                        <a:buNone/>
                      </a:pPr>
                      <a:r>
                        <a:rPr lang="en-US" sz="2400" u="none" strike="noStrike">
                          <a:effectLst/>
                        </a:rPr>
                        <a:t>PCL‑5</a:t>
                      </a:r>
                      <a:endParaRPr lang="en-US" sz="2400" b="1" i="0" u="none" strike="noStrike">
                        <a:solidFill>
                          <a:srgbClr val="000000"/>
                        </a:solidFill>
                        <a:effectLst/>
                        <a:latin typeface="Segoe UI" panose="020B0502040204020203" pitchFamily="34" charset="0"/>
                      </a:endParaRPr>
                    </a:p>
                  </a:txBody>
                  <a:tcPr marL="6350" marR="6350" marT="6350" marB="0" anchor="ctr"/>
                </a:tc>
                <a:tc>
                  <a:txBody>
                    <a:bodyPr/>
                    <a:lstStyle/>
                    <a:p>
                      <a:pPr algn="ctr" fontAlgn="ctr">
                        <a:buNone/>
                      </a:pPr>
                      <a:r>
                        <a:rPr lang="en-US" sz="2400" u="none" strike="noStrike">
                          <a:effectLst/>
                        </a:rPr>
                        <a:t>Primary/specialty care</a:t>
                      </a:r>
                      <a:endParaRPr lang="en-US" sz="2400" b="0" i="0" u="none" strike="noStrike">
                        <a:solidFill>
                          <a:srgbClr val="000000"/>
                        </a:solidFill>
                        <a:effectLst/>
                        <a:latin typeface="Segoe UI" panose="020B0502040204020203" pitchFamily="34" charset="0"/>
                      </a:endParaRPr>
                    </a:p>
                  </a:txBody>
                  <a:tcPr marL="6350" marR="6350" marT="6350" marB="0" anchor="ctr"/>
                </a:tc>
                <a:tc>
                  <a:txBody>
                    <a:bodyPr/>
                    <a:lstStyle/>
                    <a:p>
                      <a:pPr algn="ctr" fontAlgn="ctr">
                        <a:buNone/>
                      </a:pPr>
                      <a:r>
                        <a:rPr lang="en-US" sz="2400" u="none" strike="noStrike">
                          <a:effectLst/>
                        </a:rPr>
                        <a:t>5–10 min</a:t>
                      </a:r>
                      <a:endParaRPr lang="en-US" sz="2400" b="0" i="0" u="none" strike="noStrike">
                        <a:solidFill>
                          <a:srgbClr val="000000"/>
                        </a:solidFill>
                        <a:effectLst/>
                        <a:latin typeface="Segoe UI" panose="020B0502040204020203" pitchFamily="34" charset="0"/>
                      </a:endParaRPr>
                    </a:p>
                  </a:txBody>
                  <a:tcPr marL="6350" marR="6350" marT="6350" marB="0" anchor="ctr"/>
                </a:tc>
                <a:tc>
                  <a:txBody>
                    <a:bodyPr/>
                    <a:lstStyle/>
                    <a:p>
                      <a:pPr algn="ctr" fontAlgn="ctr">
                        <a:buNone/>
                      </a:pPr>
                      <a:r>
                        <a:rPr lang="en-US" sz="2400" u="none" strike="noStrike">
                          <a:effectLst/>
                        </a:rPr>
                        <a:t>Severity &amp; monitoring</a:t>
                      </a:r>
                      <a:endParaRPr lang="en-US" sz="2400" b="0" i="0" u="none" strike="noStrike">
                        <a:solidFill>
                          <a:srgbClr val="000000"/>
                        </a:solidFill>
                        <a:effectLst/>
                        <a:latin typeface="Segoe UI" panose="020B0502040204020203" pitchFamily="34" charset="0"/>
                      </a:endParaRPr>
                    </a:p>
                  </a:txBody>
                  <a:tcPr marL="6350" marR="6350" marT="6350" marB="0" anchor="ctr"/>
                </a:tc>
                <a:extLst>
                  <a:ext uri="{0D108BD9-81ED-4DB2-BD59-A6C34878D82A}">
                    <a16:rowId xmlns:a16="http://schemas.microsoft.com/office/drawing/2014/main" val="2636872418"/>
                  </a:ext>
                </a:extLst>
              </a:tr>
              <a:tr h="748781">
                <a:tc>
                  <a:txBody>
                    <a:bodyPr/>
                    <a:lstStyle/>
                    <a:p>
                      <a:pPr algn="ctr" fontAlgn="ctr">
                        <a:buNone/>
                      </a:pPr>
                      <a:r>
                        <a:rPr lang="en-US" sz="2400" u="none" strike="noStrike">
                          <a:effectLst/>
                        </a:rPr>
                        <a:t>IES‑R</a:t>
                      </a:r>
                      <a:endParaRPr lang="en-US" sz="2400" b="1" i="0" u="none" strike="noStrike">
                        <a:solidFill>
                          <a:srgbClr val="000000"/>
                        </a:solidFill>
                        <a:effectLst/>
                        <a:latin typeface="Segoe UI" panose="020B0502040204020203" pitchFamily="34" charset="0"/>
                      </a:endParaRPr>
                    </a:p>
                  </a:txBody>
                  <a:tcPr marL="6350" marR="6350" marT="6350" marB="0" anchor="ctr"/>
                </a:tc>
                <a:tc>
                  <a:txBody>
                    <a:bodyPr/>
                    <a:lstStyle/>
                    <a:p>
                      <a:pPr algn="ctr" fontAlgn="ctr">
                        <a:buNone/>
                      </a:pPr>
                      <a:r>
                        <a:rPr lang="en-US" sz="2400" u="none" strike="noStrike">
                          <a:effectLst/>
                        </a:rPr>
                        <a:t>Early trauma/research</a:t>
                      </a:r>
                      <a:endParaRPr lang="en-US" sz="2400" b="0" i="0" u="none" strike="noStrike">
                        <a:solidFill>
                          <a:srgbClr val="000000"/>
                        </a:solidFill>
                        <a:effectLst/>
                        <a:latin typeface="Segoe UI" panose="020B0502040204020203" pitchFamily="34" charset="0"/>
                      </a:endParaRPr>
                    </a:p>
                  </a:txBody>
                  <a:tcPr marL="6350" marR="6350" marT="6350" marB="0" anchor="ctr"/>
                </a:tc>
                <a:tc>
                  <a:txBody>
                    <a:bodyPr/>
                    <a:lstStyle/>
                    <a:p>
                      <a:pPr algn="ctr" fontAlgn="ctr">
                        <a:buNone/>
                      </a:pPr>
                      <a:r>
                        <a:rPr lang="en-US" sz="2400" u="none" strike="noStrike">
                          <a:effectLst/>
                        </a:rPr>
                        <a:t>~10 min</a:t>
                      </a:r>
                      <a:endParaRPr lang="en-US" sz="2400" b="0" i="0" u="none" strike="noStrike">
                        <a:solidFill>
                          <a:srgbClr val="000000"/>
                        </a:solidFill>
                        <a:effectLst/>
                        <a:latin typeface="Segoe UI" panose="020B0502040204020203" pitchFamily="34" charset="0"/>
                      </a:endParaRPr>
                    </a:p>
                  </a:txBody>
                  <a:tcPr marL="6350" marR="6350" marT="6350" marB="0" anchor="ctr"/>
                </a:tc>
                <a:tc>
                  <a:txBody>
                    <a:bodyPr/>
                    <a:lstStyle/>
                    <a:p>
                      <a:pPr algn="ctr" fontAlgn="ctr">
                        <a:buNone/>
                      </a:pPr>
                      <a:r>
                        <a:rPr lang="en-US" sz="2400" u="none" strike="noStrike">
                          <a:effectLst/>
                        </a:rPr>
                        <a:t>Trauma impact</a:t>
                      </a:r>
                      <a:endParaRPr lang="en-US" sz="2400" b="0" i="0" u="none" strike="noStrike">
                        <a:solidFill>
                          <a:srgbClr val="000000"/>
                        </a:solidFill>
                        <a:effectLst/>
                        <a:latin typeface="Segoe UI" panose="020B0502040204020203" pitchFamily="34" charset="0"/>
                      </a:endParaRPr>
                    </a:p>
                  </a:txBody>
                  <a:tcPr marL="6350" marR="6350" marT="6350" marB="0" anchor="ctr"/>
                </a:tc>
                <a:extLst>
                  <a:ext uri="{0D108BD9-81ED-4DB2-BD59-A6C34878D82A}">
                    <a16:rowId xmlns:a16="http://schemas.microsoft.com/office/drawing/2014/main" val="680742824"/>
                  </a:ext>
                </a:extLst>
              </a:tr>
              <a:tr h="748781">
                <a:tc>
                  <a:txBody>
                    <a:bodyPr/>
                    <a:lstStyle/>
                    <a:p>
                      <a:pPr algn="ctr" fontAlgn="ctr">
                        <a:buNone/>
                      </a:pPr>
                      <a:r>
                        <a:rPr lang="en-US" sz="2400" u="none" strike="noStrike">
                          <a:effectLst/>
                        </a:rPr>
                        <a:t>CAPS‑5</a:t>
                      </a:r>
                      <a:endParaRPr lang="en-US" sz="2400" b="1" i="0" u="none" strike="noStrike">
                        <a:solidFill>
                          <a:srgbClr val="000000"/>
                        </a:solidFill>
                        <a:effectLst/>
                        <a:latin typeface="Segoe UI" panose="020B0502040204020203" pitchFamily="34" charset="0"/>
                      </a:endParaRPr>
                    </a:p>
                  </a:txBody>
                  <a:tcPr marL="6350" marR="6350" marT="6350" marB="0" anchor="ctr"/>
                </a:tc>
                <a:tc>
                  <a:txBody>
                    <a:bodyPr/>
                    <a:lstStyle/>
                    <a:p>
                      <a:pPr algn="ctr" fontAlgn="ctr">
                        <a:buNone/>
                      </a:pPr>
                      <a:r>
                        <a:rPr lang="en-US" sz="2400" u="none" strike="noStrike">
                          <a:effectLst/>
                        </a:rPr>
                        <a:t>Mental health</a:t>
                      </a:r>
                      <a:endParaRPr lang="en-US" sz="2400" b="0" i="0" u="none" strike="noStrike">
                        <a:solidFill>
                          <a:srgbClr val="000000"/>
                        </a:solidFill>
                        <a:effectLst/>
                        <a:latin typeface="Segoe UI" panose="020B0502040204020203" pitchFamily="34" charset="0"/>
                      </a:endParaRPr>
                    </a:p>
                  </a:txBody>
                  <a:tcPr marL="6350" marR="6350" marT="6350" marB="0" anchor="ctr"/>
                </a:tc>
                <a:tc>
                  <a:txBody>
                    <a:bodyPr/>
                    <a:lstStyle/>
                    <a:p>
                      <a:pPr algn="ctr" fontAlgn="ctr">
                        <a:buNone/>
                      </a:pPr>
                      <a:r>
                        <a:rPr lang="en-US" sz="2400" u="none" strike="noStrike">
                          <a:effectLst/>
                        </a:rPr>
                        <a:t>45–60 min</a:t>
                      </a:r>
                      <a:endParaRPr lang="en-US" sz="2400" b="0" i="0" u="none" strike="noStrike">
                        <a:solidFill>
                          <a:srgbClr val="000000"/>
                        </a:solidFill>
                        <a:effectLst/>
                        <a:latin typeface="Segoe UI" panose="020B0502040204020203" pitchFamily="34" charset="0"/>
                      </a:endParaRPr>
                    </a:p>
                  </a:txBody>
                  <a:tcPr marL="6350" marR="6350" marT="6350" marB="0" anchor="ctr"/>
                </a:tc>
                <a:tc>
                  <a:txBody>
                    <a:bodyPr/>
                    <a:lstStyle/>
                    <a:p>
                      <a:pPr algn="ctr" fontAlgn="ctr">
                        <a:buNone/>
                      </a:pPr>
                      <a:r>
                        <a:rPr lang="en-US" sz="2400" u="none" strike="noStrike" dirty="0">
                          <a:effectLst/>
                        </a:rPr>
                        <a:t>Diagnosis </a:t>
                      </a:r>
                      <a:endParaRPr lang="en-US" sz="2400" b="0" i="0" u="none" strike="noStrike" dirty="0">
                        <a:solidFill>
                          <a:srgbClr val="000000"/>
                        </a:solidFill>
                        <a:effectLst/>
                        <a:latin typeface="Segoe UI" panose="020B0502040204020203" pitchFamily="34" charset="0"/>
                      </a:endParaRPr>
                    </a:p>
                  </a:txBody>
                  <a:tcPr marL="6350" marR="6350" marT="6350" marB="0" anchor="ctr"/>
                </a:tc>
                <a:extLst>
                  <a:ext uri="{0D108BD9-81ED-4DB2-BD59-A6C34878D82A}">
                    <a16:rowId xmlns:a16="http://schemas.microsoft.com/office/drawing/2014/main" val="613010817"/>
                  </a:ext>
                </a:extLst>
              </a:tr>
            </a:tbl>
          </a:graphicData>
        </a:graphic>
      </p:graphicFrame>
    </p:spTree>
    <p:extLst>
      <p:ext uri="{BB962C8B-B14F-4D97-AF65-F5344CB8AC3E}">
        <p14:creationId xmlns:p14="http://schemas.microsoft.com/office/powerpoint/2010/main" val="35017547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6797C-308E-10AA-781B-E17336AAEA23}"/>
              </a:ext>
            </a:extLst>
          </p:cNvPr>
          <p:cNvSpPr>
            <a:spLocks noGrp="1"/>
          </p:cNvSpPr>
          <p:nvPr>
            <p:ph type="title"/>
          </p:nvPr>
        </p:nvSpPr>
        <p:spPr/>
        <p:txBody>
          <a:bodyPr/>
          <a:lstStyle/>
          <a:p>
            <a:r>
              <a:rPr lang="en-US" dirty="0"/>
              <a:t>Clinical Responsibilities to Traumatized Patients</a:t>
            </a:r>
          </a:p>
        </p:txBody>
      </p:sp>
      <p:sp>
        <p:nvSpPr>
          <p:cNvPr id="3" name="Content Placeholder 2">
            <a:extLst>
              <a:ext uri="{FF2B5EF4-FFF2-40B4-BE49-F238E27FC236}">
                <a16:creationId xmlns:a16="http://schemas.microsoft.com/office/drawing/2014/main" id="{63044CB8-600C-274D-761D-AD2CC05B0F22}"/>
              </a:ext>
            </a:extLst>
          </p:cNvPr>
          <p:cNvSpPr>
            <a:spLocks noGrp="1"/>
          </p:cNvSpPr>
          <p:nvPr>
            <p:ph idx="1"/>
          </p:nvPr>
        </p:nvSpPr>
        <p:spPr/>
        <p:txBody>
          <a:bodyPr/>
          <a:lstStyle/>
          <a:p>
            <a:r>
              <a:rPr lang="en-US" dirty="0"/>
              <a:t>Recognize trauma‑related patterns</a:t>
            </a:r>
          </a:p>
          <a:p>
            <a:r>
              <a:rPr lang="en-US" dirty="0"/>
              <a:t>Normalize reactions (“Many people experience this after trauma”)</a:t>
            </a:r>
          </a:p>
          <a:p>
            <a:r>
              <a:rPr lang="en-US" dirty="0"/>
              <a:t>Reduce stigma</a:t>
            </a:r>
          </a:p>
          <a:p>
            <a:r>
              <a:rPr lang="en-US" dirty="0"/>
              <a:t>Encourage follow‑up and continuity of care</a:t>
            </a:r>
          </a:p>
          <a:p>
            <a:r>
              <a:rPr lang="en-US" dirty="0"/>
              <a:t>Coordinate referrals and reinforce treatment plans</a:t>
            </a:r>
          </a:p>
        </p:txBody>
      </p:sp>
    </p:spTree>
    <p:extLst>
      <p:ext uri="{BB962C8B-B14F-4D97-AF65-F5344CB8AC3E}">
        <p14:creationId xmlns:p14="http://schemas.microsoft.com/office/powerpoint/2010/main" val="1628527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41B32-67EA-4C64-1056-8A2688A9D215}"/>
              </a:ext>
            </a:extLst>
          </p:cNvPr>
          <p:cNvSpPr>
            <a:spLocks noGrp="1"/>
          </p:cNvSpPr>
          <p:nvPr>
            <p:ph type="title"/>
          </p:nvPr>
        </p:nvSpPr>
        <p:spPr/>
        <p:txBody>
          <a:bodyPr/>
          <a:lstStyle/>
          <a:p>
            <a:r>
              <a:rPr lang="en-US" dirty="0"/>
              <a:t>Case</a:t>
            </a:r>
          </a:p>
        </p:txBody>
      </p:sp>
      <p:sp>
        <p:nvSpPr>
          <p:cNvPr id="3" name="Content Placeholder 2">
            <a:extLst>
              <a:ext uri="{FF2B5EF4-FFF2-40B4-BE49-F238E27FC236}">
                <a16:creationId xmlns:a16="http://schemas.microsoft.com/office/drawing/2014/main" id="{74F2F7B8-A735-E19A-DA42-C7B5EF608789}"/>
              </a:ext>
            </a:extLst>
          </p:cNvPr>
          <p:cNvSpPr>
            <a:spLocks noGrp="1"/>
          </p:cNvSpPr>
          <p:nvPr>
            <p:ph idx="1"/>
          </p:nvPr>
        </p:nvSpPr>
        <p:spPr/>
        <p:txBody>
          <a:bodyPr>
            <a:normAutofit/>
          </a:bodyPr>
          <a:lstStyle/>
          <a:p>
            <a:pPr marL="0" indent="0">
              <a:buNone/>
            </a:pPr>
            <a:r>
              <a:rPr lang="en-US" dirty="0"/>
              <a:t>Tony, a 43-year-old entrepreneur experienced a serious trauma and presented 10 days post‑trauma with intrusive memories, emotional numbness, sleep disturbance, exaggerated startle response, avoidance of driving, and prominent dissociative symptoms such as feeling detached and unreal, while remaining largely functional. When he returned three months later, his symptoms had persisted and worsened, including recurrent nightmares, ongoing avoidance, hypervigilance, irritability, negative beliefs about safety, and significant impairment in work and relationships.</a:t>
            </a:r>
          </a:p>
        </p:txBody>
      </p:sp>
    </p:spTree>
    <p:extLst>
      <p:ext uri="{BB962C8B-B14F-4D97-AF65-F5344CB8AC3E}">
        <p14:creationId xmlns:p14="http://schemas.microsoft.com/office/powerpoint/2010/main" val="328073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58FE7-0DD3-B8AA-DF9E-047F27735E07}"/>
              </a:ext>
            </a:extLst>
          </p:cNvPr>
          <p:cNvSpPr>
            <a:spLocks noGrp="1"/>
          </p:cNvSpPr>
          <p:nvPr>
            <p:ph type="title"/>
          </p:nvPr>
        </p:nvSpPr>
        <p:spPr/>
        <p:txBody>
          <a:bodyPr/>
          <a:lstStyle/>
          <a:p>
            <a:endParaRPr lang="en-US"/>
          </a:p>
        </p:txBody>
      </p:sp>
      <p:pic>
        <p:nvPicPr>
          <p:cNvPr id="4" name="Online Media 3" title="IRON MAN 3 Clip - &quot;Panic Attack&quot; (2013) Marvel">
            <a:hlinkClick r:id="" action="ppaction://media"/>
            <a:extLst>
              <a:ext uri="{FF2B5EF4-FFF2-40B4-BE49-F238E27FC236}">
                <a16:creationId xmlns:a16="http://schemas.microsoft.com/office/drawing/2014/main" id="{7155E10C-B3BC-4259-8DEB-A019C8447BC8}"/>
              </a:ext>
            </a:extLst>
          </p:cNvPr>
          <p:cNvPicPr>
            <a:picLocks noGrp="1" noRot="1" noChangeAspect="1"/>
          </p:cNvPicPr>
          <p:nvPr>
            <p:ph idx="1"/>
            <a:videoFile r:link="rId1"/>
          </p:nvPr>
        </p:nvPicPr>
        <p:blipFill>
          <a:blip r:embed="rId3"/>
          <a:stretch>
            <a:fillRect/>
          </a:stretch>
        </p:blipFill>
        <p:spPr>
          <a:xfrm>
            <a:off x="838200" y="506639"/>
            <a:ext cx="9651991" cy="545374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758664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69000">
              <a:srgbClr val="7DE1A3"/>
            </a:gs>
            <a:gs pos="0">
              <a:schemeClr val="accent6">
                <a:lumMod val="5000"/>
                <a:lumOff val="95000"/>
              </a:schemeClr>
            </a:gs>
            <a:gs pos="30000">
              <a:srgbClr val="E2F2E0"/>
            </a:gs>
            <a:gs pos="100000">
              <a:srgbClr val="59A06A"/>
            </a:gs>
          </a:gsLst>
          <a:lin ang="10800000" scaled="0"/>
          <a:tileRect/>
        </a:gradFill>
        <a:effectLst/>
      </p:bgPr>
    </p:bg>
    <p:spTree>
      <p:nvGrpSpPr>
        <p:cNvPr id="1" name=""/>
        <p:cNvGrpSpPr/>
        <p:nvPr/>
      </p:nvGrpSpPr>
      <p:grpSpPr>
        <a:xfrm>
          <a:off x="0" y="0"/>
          <a:ext cx="0" cy="0"/>
          <a:chOff x="0" y="0"/>
          <a:chExt cx="0" cy="0"/>
        </a:xfrm>
      </p:grpSpPr>
      <p:sp>
        <p:nvSpPr>
          <p:cNvPr id="306178" name="Rectangle 2"/>
          <p:cNvSpPr>
            <a:spLocks noGrp="1" noRot="1" noChangeArrowheads="1"/>
          </p:cNvSpPr>
          <p:nvPr>
            <p:ph type="title"/>
          </p:nvPr>
        </p:nvSpPr>
        <p:spPr/>
        <p:txBody>
          <a:bodyPr>
            <a:normAutofit/>
          </a:bodyPr>
          <a:lstStyle/>
          <a:p>
            <a:pPr>
              <a:defRPr/>
            </a:pPr>
            <a:r>
              <a:rPr lang="en-US" dirty="0"/>
              <a:t>Prevalence of Adult PTSD</a:t>
            </a:r>
          </a:p>
        </p:txBody>
      </p:sp>
      <p:sp>
        <p:nvSpPr>
          <p:cNvPr id="20484" name="Text Box 4"/>
          <p:cNvSpPr txBox="1">
            <a:spLocks noChangeArrowheads="1"/>
          </p:cNvSpPr>
          <p:nvPr/>
        </p:nvSpPr>
        <p:spPr bwMode="auto">
          <a:xfrm>
            <a:off x="7810929" y="6062367"/>
            <a:ext cx="438107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r>
              <a:rPr lang="en-US" altLang="en-US" dirty="0"/>
              <a:t>From Kessler et al., Arch Gen Psychiatry, 2005</a:t>
            </a:r>
          </a:p>
        </p:txBody>
      </p:sp>
      <p:pic>
        <p:nvPicPr>
          <p:cNvPr id="3" name="Picture 2"/>
          <p:cNvPicPr>
            <a:picLocks noChangeAspect="1"/>
          </p:cNvPicPr>
          <p:nvPr/>
        </p:nvPicPr>
        <p:blipFill>
          <a:blip r:embed="rId3"/>
          <a:stretch>
            <a:fillRect/>
          </a:stretch>
        </p:blipFill>
        <p:spPr>
          <a:xfrm>
            <a:off x="2598420" y="1347492"/>
            <a:ext cx="6743700" cy="471487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776498373"/>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69000">
              <a:srgbClr val="7DE1A3"/>
            </a:gs>
            <a:gs pos="0">
              <a:schemeClr val="accent6">
                <a:lumMod val="5000"/>
                <a:lumOff val="95000"/>
              </a:schemeClr>
            </a:gs>
            <a:gs pos="30000">
              <a:srgbClr val="E2F2E0"/>
            </a:gs>
            <a:gs pos="100000">
              <a:srgbClr val="59A06A"/>
            </a:gs>
          </a:gsLst>
          <a:lin ang="10800000" scaled="0"/>
          <a:tileRect/>
        </a:gradFill>
        <a:effectLst/>
      </p:bgPr>
    </p:bg>
    <p:spTree>
      <p:nvGrpSpPr>
        <p:cNvPr id="1" name=""/>
        <p:cNvGrpSpPr/>
        <p:nvPr/>
      </p:nvGrpSpPr>
      <p:grpSpPr>
        <a:xfrm>
          <a:off x="0" y="0"/>
          <a:ext cx="0" cy="0"/>
          <a:chOff x="0" y="0"/>
          <a:chExt cx="0" cy="0"/>
        </a:xfrm>
      </p:grpSpPr>
      <p:sp>
        <p:nvSpPr>
          <p:cNvPr id="67587" name="Title 1"/>
          <p:cNvSpPr>
            <a:spLocks noGrp="1"/>
          </p:cNvSpPr>
          <p:nvPr>
            <p:ph type="title"/>
          </p:nvPr>
        </p:nvSpPr>
        <p:spPr/>
        <p:txBody>
          <a:bodyPr/>
          <a:lstStyle/>
          <a:p>
            <a:pPr eaLnBrk="1" hangingPunct="1"/>
            <a:r>
              <a:rPr lang="en-US" altLang="en-US" dirty="0">
                <a:cs typeface="Times New Roman" panose="02020603050405020304" pitchFamily="18" charset="0"/>
              </a:rPr>
              <a:t>Comorbidity</a:t>
            </a:r>
          </a:p>
        </p:txBody>
      </p:sp>
      <p:sp>
        <p:nvSpPr>
          <p:cNvPr id="67586" name="Content Placeholder 2"/>
          <p:cNvSpPr>
            <a:spLocks noGrp="1"/>
          </p:cNvSpPr>
          <p:nvPr>
            <p:ph idx="1"/>
          </p:nvPr>
        </p:nvSpPr>
        <p:spPr/>
        <p:txBody>
          <a:bodyPr>
            <a:normAutofit/>
          </a:bodyPr>
          <a:lstStyle/>
          <a:p>
            <a:r>
              <a:rPr lang="en-US" dirty="0"/>
              <a:t>Other Anxiety Disorders</a:t>
            </a:r>
          </a:p>
          <a:p>
            <a:r>
              <a:rPr lang="en-US" dirty="0"/>
              <a:t>Depression</a:t>
            </a:r>
          </a:p>
          <a:p>
            <a:r>
              <a:rPr lang="en-US" dirty="0"/>
              <a:t>Personality Disorders</a:t>
            </a:r>
          </a:p>
          <a:p>
            <a:r>
              <a:rPr lang="en-US" dirty="0"/>
              <a:t>Sleep Disorders</a:t>
            </a:r>
          </a:p>
        </p:txBody>
      </p:sp>
    </p:spTree>
    <p:extLst>
      <p:ext uri="{BB962C8B-B14F-4D97-AF65-F5344CB8AC3E}">
        <p14:creationId xmlns:p14="http://schemas.microsoft.com/office/powerpoint/2010/main" val="1825299675"/>
      </p:ext>
    </p:extLst>
  </p:cSld>
  <p:clrMapOvr>
    <a:overrideClrMapping bg1="lt1" tx1="dk1" bg2="lt2" tx2="dk2" accent1="accent1" accent2="accent2" accent3="accent3" accent4="accent4" accent5="accent5" accent6="accent6" hlink="hlink" folHlink="folHlink"/>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69000">
              <a:srgbClr val="7DE1A3"/>
            </a:gs>
            <a:gs pos="0">
              <a:schemeClr val="accent6">
                <a:lumMod val="5000"/>
                <a:lumOff val="95000"/>
              </a:schemeClr>
            </a:gs>
            <a:gs pos="30000">
              <a:srgbClr val="E2F2E0"/>
            </a:gs>
            <a:gs pos="100000">
              <a:srgbClr val="59A06A"/>
            </a:gs>
          </a:gsLst>
          <a:lin ang="10800000" scaled="0"/>
          <a:tileRect/>
        </a:gradFill>
        <a:effectLst/>
      </p:bgPr>
    </p:bg>
    <p:spTree>
      <p:nvGrpSpPr>
        <p:cNvPr id="1" name=""/>
        <p:cNvGrpSpPr/>
        <p:nvPr/>
      </p:nvGrpSpPr>
      <p:grpSpPr>
        <a:xfrm>
          <a:off x="0" y="0"/>
          <a:ext cx="0" cy="0"/>
          <a:chOff x="0" y="0"/>
          <a:chExt cx="0" cy="0"/>
        </a:xfrm>
      </p:grpSpPr>
      <p:sp>
        <p:nvSpPr>
          <p:cNvPr id="67587" name="Title 1"/>
          <p:cNvSpPr>
            <a:spLocks noGrp="1"/>
          </p:cNvSpPr>
          <p:nvPr>
            <p:ph type="title"/>
          </p:nvPr>
        </p:nvSpPr>
        <p:spPr/>
        <p:txBody>
          <a:bodyPr>
            <a:normAutofit/>
          </a:bodyPr>
          <a:lstStyle/>
          <a:p>
            <a:pPr eaLnBrk="1" hangingPunct="1"/>
            <a:r>
              <a:rPr lang="en-US" altLang="en-US" dirty="0">
                <a:cs typeface="Times New Roman" panose="02020603050405020304" pitchFamily="18" charset="0"/>
              </a:rPr>
              <a:t>What Symptoms Are Being Targeted?</a:t>
            </a:r>
          </a:p>
        </p:txBody>
      </p:sp>
      <p:sp>
        <p:nvSpPr>
          <p:cNvPr id="67586" name="Content Placeholder 2"/>
          <p:cNvSpPr>
            <a:spLocks noGrp="1"/>
          </p:cNvSpPr>
          <p:nvPr>
            <p:ph idx="1"/>
          </p:nvPr>
        </p:nvSpPr>
        <p:spPr/>
        <p:txBody>
          <a:bodyPr>
            <a:normAutofit/>
          </a:bodyPr>
          <a:lstStyle/>
          <a:p>
            <a:r>
              <a:rPr lang="en-US" b="1" dirty="0"/>
              <a:t>Intrusion.</a:t>
            </a:r>
            <a:r>
              <a:rPr lang="en-US" dirty="0"/>
              <a:t> For example, nightmares, unwanted thoughts of the traumatic events, flashbacks, etc.,</a:t>
            </a:r>
          </a:p>
          <a:p>
            <a:r>
              <a:rPr lang="en-US" b="1" dirty="0"/>
              <a:t>Avoidance.</a:t>
            </a:r>
            <a:r>
              <a:rPr lang="en-US" dirty="0"/>
              <a:t> For examples, avoiding places, people, conversations that might be triggers. </a:t>
            </a:r>
          </a:p>
          <a:p>
            <a:r>
              <a:rPr lang="en-US" b="1" dirty="0"/>
              <a:t>Negative alterations in cognitions and mood.</a:t>
            </a:r>
            <a:r>
              <a:rPr lang="en-US" dirty="0"/>
              <a:t> For example, negative beliefs about self or the world, persistent fear, guilt, or shame, inability to experience positive emotions. </a:t>
            </a:r>
          </a:p>
          <a:p>
            <a:r>
              <a:rPr lang="en-US" b="1" dirty="0"/>
              <a:t>Alterations in arousal and reactivity.</a:t>
            </a:r>
            <a:r>
              <a:rPr lang="en-US" dirty="0"/>
              <a:t> For example, sleep problems, exaggerated startle, hypervigilance.</a:t>
            </a:r>
          </a:p>
          <a:p>
            <a:pPr marL="342900" lvl="1" indent="-342900"/>
            <a:endParaRPr lang="en-US" altLang="en-US" dirty="0"/>
          </a:p>
        </p:txBody>
      </p:sp>
    </p:spTree>
    <p:extLst>
      <p:ext uri="{BB962C8B-B14F-4D97-AF65-F5344CB8AC3E}">
        <p14:creationId xmlns:p14="http://schemas.microsoft.com/office/powerpoint/2010/main" val="3722212578"/>
      </p:ext>
    </p:extLst>
  </p:cSld>
  <p:clrMapOvr>
    <a:overrideClrMapping bg1="lt1" tx1="dk1" bg2="lt2" tx2="dk2" accent1="accent1" accent2="accent2" accent3="accent3" accent4="accent4" accent5="accent5" accent6="accent6" hlink="hlink" folHlink="folHlink"/>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4E1A7-40B2-4309-5ECB-89D7065DFCEF}"/>
              </a:ext>
            </a:extLst>
          </p:cNvPr>
          <p:cNvSpPr>
            <a:spLocks noGrp="1"/>
          </p:cNvSpPr>
          <p:nvPr>
            <p:ph type="title"/>
          </p:nvPr>
        </p:nvSpPr>
        <p:spPr/>
        <p:txBody>
          <a:bodyPr/>
          <a:lstStyle/>
          <a:p>
            <a:r>
              <a:rPr lang="en-US" dirty="0"/>
              <a:t>Acute Stress Disorder vs. PTSD</a:t>
            </a:r>
          </a:p>
        </p:txBody>
      </p:sp>
      <p:graphicFrame>
        <p:nvGraphicFramePr>
          <p:cNvPr id="4" name="Table 3">
            <a:extLst>
              <a:ext uri="{FF2B5EF4-FFF2-40B4-BE49-F238E27FC236}">
                <a16:creationId xmlns:a16="http://schemas.microsoft.com/office/drawing/2014/main" id="{121B1909-1CC5-6F02-6424-55A7E808A234}"/>
              </a:ext>
            </a:extLst>
          </p:cNvPr>
          <p:cNvGraphicFramePr>
            <a:graphicFrameLocks noGrp="1"/>
          </p:cNvGraphicFramePr>
          <p:nvPr>
            <p:extLst>
              <p:ext uri="{D42A27DB-BD31-4B8C-83A1-F6EECF244321}">
                <p14:modId xmlns:p14="http://schemas.microsoft.com/office/powerpoint/2010/main" val="2975575279"/>
              </p:ext>
            </p:extLst>
          </p:nvPr>
        </p:nvGraphicFramePr>
        <p:xfrm>
          <a:off x="-119743" y="1"/>
          <a:ext cx="12311741" cy="6858001"/>
        </p:xfrm>
        <a:graphic>
          <a:graphicData uri="http://schemas.openxmlformats.org/drawingml/2006/table">
            <a:tbl>
              <a:tblPr firstRow="1" bandRow="1">
                <a:tableStyleId>{5C22544A-7EE6-4342-B048-85BDC9FD1C3A}</a:tableStyleId>
              </a:tblPr>
              <a:tblGrid>
                <a:gridCol w="2590800">
                  <a:extLst>
                    <a:ext uri="{9D8B030D-6E8A-4147-A177-3AD203B41FA5}">
                      <a16:colId xmlns:a16="http://schemas.microsoft.com/office/drawing/2014/main" val="426564781"/>
                    </a:ext>
                  </a:extLst>
                </a:gridCol>
                <a:gridCol w="4430486">
                  <a:extLst>
                    <a:ext uri="{9D8B030D-6E8A-4147-A177-3AD203B41FA5}">
                      <a16:colId xmlns:a16="http://schemas.microsoft.com/office/drawing/2014/main" val="684987351"/>
                    </a:ext>
                  </a:extLst>
                </a:gridCol>
                <a:gridCol w="5290455">
                  <a:extLst>
                    <a:ext uri="{9D8B030D-6E8A-4147-A177-3AD203B41FA5}">
                      <a16:colId xmlns:a16="http://schemas.microsoft.com/office/drawing/2014/main" val="1106917933"/>
                    </a:ext>
                  </a:extLst>
                </a:gridCol>
              </a:tblGrid>
              <a:tr h="663718">
                <a:tc>
                  <a:txBody>
                    <a:bodyPr/>
                    <a:lstStyle/>
                    <a:p>
                      <a:pPr algn="ctr" fontAlgn="ctr">
                        <a:buNone/>
                      </a:pPr>
                      <a:r>
                        <a:rPr lang="en-US" sz="1800" u="none" strike="noStrike" dirty="0">
                          <a:effectLst/>
                        </a:rPr>
                        <a:t>Feature</a:t>
                      </a:r>
                      <a:endParaRPr lang="en-US" sz="1800" b="1" i="0" u="none" strike="noStrike" dirty="0">
                        <a:solidFill>
                          <a:srgbClr val="000000"/>
                        </a:solidFill>
                        <a:effectLst/>
                        <a:latin typeface="Segoe UI" panose="020B0502040204020203" pitchFamily="34" charset="0"/>
                      </a:endParaRPr>
                    </a:p>
                  </a:txBody>
                  <a:tcPr marL="1217" marR="1217" marT="1217" marB="0" anchor="ctr"/>
                </a:tc>
                <a:tc>
                  <a:txBody>
                    <a:bodyPr/>
                    <a:lstStyle/>
                    <a:p>
                      <a:pPr algn="ctr" fontAlgn="ctr">
                        <a:buNone/>
                      </a:pPr>
                      <a:r>
                        <a:rPr lang="en-US" sz="1800" u="none" strike="noStrike">
                          <a:effectLst/>
                        </a:rPr>
                        <a:t>Acute Stress Disorder (ASD)</a:t>
                      </a:r>
                      <a:endParaRPr lang="en-US" sz="1800" b="1" i="0" u="none" strike="noStrike">
                        <a:solidFill>
                          <a:srgbClr val="000000"/>
                        </a:solidFill>
                        <a:effectLst/>
                        <a:latin typeface="Segoe UI" panose="020B0502040204020203" pitchFamily="34" charset="0"/>
                      </a:endParaRPr>
                    </a:p>
                  </a:txBody>
                  <a:tcPr marL="1217" marR="1217" marT="1217" marB="0" anchor="ctr"/>
                </a:tc>
                <a:tc>
                  <a:txBody>
                    <a:bodyPr/>
                    <a:lstStyle/>
                    <a:p>
                      <a:pPr algn="ctr" fontAlgn="ctr">
                        <a:buNone/>
                      </a:pPr>
                      <a:r>
                        <a:rPr lang="en-US" sz="1800" u="none" strike="noStrike" dirty="0">
                          <a:effectLst/>
                        </a:rPr>
                        <a:t>Post‑Traumatic Stress Disorder (PTSD)</a:t>
                      </a:r>
                      <a:endParaRPr lang="en-US" sz="1800" b="1" i="0" u="none" strike="noStrike" dirty="0">
                        <a:solidFill>
                          <a:srgbClr val="000000"/>
                        </a:solidFill>
                        <a:effectLst/>
                        <a:latin typeface="Segoe UI" panose="020B0502040204020203" pitchFamily="34" charset="0"/>
                      </a:endParaRPr>
                    </a:p>
                  </a:txBody>
                  <a:tcPr marL="1217" marR="1217" marT="1217" marB="0" anchor="ctr"/>
                </a:tc>
                <a:extLst>
                  <a:ext uri="{0D108BD9-81ED-4DB2-BD59-A6C34878D82A}">
                    <a16:rowId xmlns:a16="http://schemas.microsoft.com/office/drawing/2014/main" val="2793869112"/>
                  </a:ext>
                </a:extLst>
              </a:tr>
              <a:tr h="619583">
                <a:tc>
                  <a:txBody>
                    <a:bodyPr/>
                    <a:lstStyle/>
                    <a:p>
                      <a:pPr algn="ctr" fontAlgn="ctr">
                        <a:buNone/>
                      </a:pPr>
                      <a:r>
                        <a:rPr lang="en-US" sz="1600" u="none" strike="noStrike">
                          <a:effectLst/>
                        </a:rPr>
                        <a:t>Onset</a:t>
                      </a:r>
                      <a:endParaRPr lang="en-US" sz="1600" b="1" i="0" u="none" strike="noStrike">
                        <a:solidFill>
                          <a:srgbClr val="000000"/>
                        </a:solidFill>
                        <a:effectLst/>
                        <a:latin typeface="Segoe UI" panose="020B0502040204020203" pitchFamily="34" charset="0"/>
                      </a:endParaRPr>
                    </a:p>
                  </a:txBody>
                  <a:tcPr marL="1217" marR="1217" marT="1217" marB="0" anchor="ctr"/>
                </a:tc>
                <a:tc>
                  <a:txBody>
                    <a:bodyPr/>
                    <a:lstStyle/>
                    <a:p>
                      <a:pPr algn="l" fontAlgn="ctr">
                        <a:buNone/>
                      </a:pPr>
                      <a:r>
                        <a:rPr lang="en-US" sz="1600" u="none" strike="noStrike">
                          <a:effectLst/>
                        </a:rPr>
                        <a:t>Begins 3 days to 1 month after trauma</a:t>
                      </a:r>
                      <a:endParaRPr lang="en-US" sz="1600" b="0" i="0" u="none" strike="noStrike">
                        <a:solidFill>
                          <a:srgbClr val="000000"/>
                        </a:solidFill>
                        <a:effectLst/>
                        <a:latin typeface="Segoe UI" panose="020B0502040204020203" pitchFamily="34" charset="0"/>
                      </a:endParaRPr>
                    </a:p>
                  </a:txBody>
                  <a:tcPr marL="1217" marR="1217" marT="1217" marB="0" anchor="ctr"/>
                </a:tc>
                <a:tc>
                  <a:txBody>
                    <a:bodyPr/>
                    <a:lstStyle/>
                    <a:p>
                      <a:pPr algn="l" fontAlgn="ctr">
                        <a:buNone/>
                      </a:pPr>
                      <a:r>
                        <a:rPr lang="en-US" sz="1600" u="none" strike="noStrike">
                          <a:effectLst/>
                        </a:rPr>
                        <a:t>Begins ≥1 month after trauma (may have delayed expression)</a:t>
                      </a:r>
                      <a:endParaRPr lang="en-US" sz="1600" b="0" i="0" u="none" strike="noStrike">
                        <a:solidFill>
                          <a:srgbClr val="000000"/>
                        </a:solidFill>
                        <a:effectLst/>
                        <a:latin typeface="Segoe UI" panose="020B0502040204020203" pitchFamily="34" charset="0"/>
                      </a:endParaRPr>
                    </a:p>
                  </a:txBody>
                  <a:tcPr marL="1217" marR="1217" marT="1217" marB="0" anchor="ctr"/>
                </a:tc>
                <a:extLst>
                  <a:ext uri="{0D108BD9-81ED-4DB2-BD59-A6C34878D82A}">
                    <a16:rowId xmlns:a16="http://schemas.microsoft.com/office/drawing/2014/main" val="137108673"/>
                  </a:ext>
                </a:extLst>
              </a:tr>
              <a:tr h="310562">
                <a:tc>
                  <a:txBody>
                    <a:bodyPr/>
                    <a:lstStyle/>
                    <a:p>
                      <a:pPr algn="ctr" fontAlgn="ctr">
                        <a:buNone/>
                      </a:pPr>
                      <a:r>
                        <a:rPr lang="en-US" sz="1600" u="none" strike="noStrike">
                          <a:effectLst/>
                        </a:rPr>
                        <a:t>Duration</a:t>
                      </a:r>
                      <a:endParaRPr lang="en-US" sz="1600" b="1" i="0" u="none" strike="noStrike">
                        <a:solidFill>
                          <a:srgbClr val="000000"/>
                        </a:solidFill>
                        <a:effectLst/>
                        <a:latin typeface="Segoe UI" panose="020B0502040204020203" pitchFamily="34" charset="0"/>
                      </a:endParaRPr>
                    </a:p>
                  </a:txBody>
                  <a:tcPr marL="1217" marR="1217" marT="1217" marB="0" anchor="ctr"/>
                </a:tc>
                <a:tc>
                  <a:txBody>
                    <a:bodyPr/>
                    <a:lstStyle/>
                    <a:p>
                      <a:pPr algn="l" fontAlgn="ctr">
                        <a:buNone/>
                      </a:pPr>
                      <a:r>
                        <a:rPr lang="en-US" sz="1600" u="none" strike="noStrike">
                          <a:effectLst/>
                        </a:rPr>
                        <a:t>Symptoms last less than 1 month</a:t>
                      </a:r>
                      <a:endParaRPr lang="en-US" sz="1600" b="0" i="0" u="none" strike="noStrike">
                        <a:solidFill>
                          <a:srgbClr val="000000"/>
                        </a:solidFill>
                        <a:effectLst/>
                        <a:latin typeface="Segoe UI" panose="020B0502040204020203" pitchFamily="34" charset="0"/>
                      </a:endParaRPr>
                    </a:p>
                  </a:txBody>
                  <a:tcPr marL="1217" marR="1217" marT="1217" marB="0" anchor="ctr"/>
                </a:tc>
                <a:tc>
                  <a:txBody>
                    <a:bodyPr/>
                    <a:lstStyle/>
                    <a:p>
                      <a:pPr algn="l" fontAlgn="ctr">
                        <a:buNone/>
                      </a:pPr>
                      <a:r>
                        <a:rPr lang="en-US" sz="1600" u="none" strike="noStrike">
                          <a:effectLst/>
                        </a:rPr>
                        <a:t>Symptoms persist more than 1 month</a:t>
                      </a:r>
                      <a:endParaRPr lang="en-US" sz="1600" b="0" i="0" u="none" strike="noStrike">
                        <a:solidFill>
                          <a:srgbClr val="000000"/>
                        </a:solidFill>
                        <a:effectLst/>
                        <a:latin typeface="Segoe UI" panose="020B0502040204020203" pitchFamily="34" charset="0"/>
                      </a:endParaRPr>
                    </a:p>
                  </a:txBody>
                  <a:tcPr marL="1217" marR="1217" marT="1217" marB="0" anchor="ctr"/>
                </a:tc>
                <a:extLst>
                  <a:ext uri="{0D108BD9-81ED-4DB2-BD59-A6C34878D82A}">
                    <a16:rowId xmlns:a16="http://schemas.microsoft.com/office/drawing/2014/main" val="3531838345"/>
                  </a:ext>
                </a:extLst>
              </a:tr>
              <a:tr h="619583">
                <a:tc>
                  <a:txBody>
                    <a:bodyPr/>
                    <a:lstStyle/>
                    <a:p>
                      <a:pPr algn="ctr" fontAlgn="ctr">
                        <a:buNone/>
                      </a:pPr>
                      <a:r>
                        <a:rPr lang="en-US" sz="1600" u="none" strike="noStrike">
                          <a:effectLst/>
                        </a:rPr>
                        <a:t>Purpose of Diagnosis</a:t>
                      </a:r>
                      <a:endParaRPr lang="en-US" sz="1600" b="1" i="0" u="none" strike="noStrike">
                        <a:solidFill>
                          <a:srgbClr val="000000"/>
                        </a:solidFill>
                        <a:effectLst/>
                        <a:latin typeface="Segoe UI" panose="020B0502040204020203" pitchFamily="34" charset="0"/>
                      </a:endParaRPr>
                    </a:p>
                  </a:txBody>
                  <a:tcPr marL="1217" marR="1217" marT="1217" marB="0" anchor="ctr"/>
                </a:tc>
                <a:tc>
                  <a:txBody>
                    <a:bodyPr/>
                    <a:lstStyle/>
                    <a:p>
                      <a:pPr algn="l" fontAlgn="ctr">
                        <a:buNone/>
                      </a:pPr>
                      <a:r>
                        <a:rPr lang="en-US" sz="1600" u="none" strike="noStrike" dirty="0">
                          <a:effectLst/>
                        </a:rPr>
                        <a:t>Identifies early trauma response and risk for PTSD</a:t>
                      </a:r>
                      <a:endParaRPr lang="en-US" sz="1600" b="0" i="0" u="none" strike="noStrike" dirty="0">
                        <a:solidFill>
                          <a:srgbClr val="000000"/>
                        </a:solidFill>
                        <a:effectLst/>
                        <a:latin typeface="Segoe UI" panose="020B0502040204020203" pitchFamily="34" charset="0"/>
                      </a:endParaRPr>
                    </a:p>
                  </a:txBody>
                  <a:tcPr marL="1217" marR="1217" marT="1217" marB="0" anchor="ctr"/>
                </a:tc>
                <a:tc>
                  <a:txBody>
                    <a:bodyPr/>
                    <a:lstStyle/>
                    <a:p>
                      <a:pPr algn="l" fontAlgn="ctr">
                        <a:buNone/>
                      </a:pPr>
                      <a:r>
                        <a:rPr lang="en-US" sz="1600" u="none" strike="noStrike">
                          <a:effectLst/>
                        </a:rPr>
                        <a:t>Diagnoses chronic or persistent trauma response</a:t>
                      </a:r>
                      <a:endParaRPr lang="en-US" sz="1600" b="0" i="0" u="none" strike="noStrike">
                        <a:solidFill>
                          <a:srgbClr val="000000"/>
                        </a:solidFill>
                        <a:effectLst/>
                        <a:latin typeface="Segoe UI" panose="020B0502040204020203" pitchFamily="34" charset="0"/>
                      </a:endParaRPr>
                    </a:p>
                  </a:txBody>
                  <a:tcPr marL="1217" marR="1217" marT="1217" marB="0" anchor="ctr"/>
                </a:tc>
                <a:extLst>
                  <a:ext uri="{0D108BD9-81ED-4DB2-BD59-A6C34878D82A}">
                    <a16:rowId xmlns:a16="http://schemas.microsoft.com/office/drawing/2014/main" val="3874363146"/>
                  </a:ext>
                </a:extLst>
              </a:tr>
              <a:tr h="928602">
                <a:tc>
                  <a:txBody>
                    <a:bodyPr/>
                    <a:lstStyle/>
                    <a:p>
                      <a:pPr algn="ctr" fontAlgn="ctr">
                        <a:buNone/>
                      </a:pPr>
                      <a:r>
                        <a:rPr lang="en-US" sz="1600" u="none" strike="noStrike">
                          <a:effectLst/>
                        </a:rPr>
                        <a:t>Trauma Exposure</a:t>
                      </a:r>
                      <a:endParaRPr lang="en-US" sz="1600" b="1" i="0" u="none" strike="noStrike">
                        <a:solidFill>
                          <a:srgbClr val="000000"/>
                        </a:solidFill>
                        <a:effectLst/>
                        <a:latin typeface="Segoe UI" panose="020B0502040204020203" pitchFamily="34" charset="0"/>
                      </a:endParaRPr>
                    </a:p>
                  </a:txBody>
                  <a:tcPr marL="1217" marR="1217" marT="1217" marB="0" anchor="ctr"/>
                </a:tc>
                <a:tc>
                  <a:txBody>
                    <a:bodyPr/>
                    <a:lstStyle/>
                    <a:p>
                      <a:pPr algn="l" fontAlgn="ctr">
                        <a:buNone/>
                      </a:pPr>
                      <a:r>
                        <a:rPr lang="en-US" sz="1600" u="none" strike="noStrike">
                          <a:effectLst/>
                        </a:rPr>
                        <a:t>Direct, witnessed, or indirect exposure to actual or threatened death, serious injury, or sexual violence</a:t>
                      </a:r>
                      <a:endParaRPr lang="en-US" sz="1600" b="0" i="0" u="none" strike="noStrike">
                        <a:solidFill>
                          <a:srgbClr val="000000"/>
                        </a:solidFill>
                        <a:effectLst/>
                        <a:latin typeface="Segoe UI" panose="020B0502040204020203" pitchFamily="34" charset="0"/>
                      </a:endParaRPr>
                    </a:p>
                  </a:txBody>
                  <a:tcPr marL="1217" marR="1217" marT="1217" marB="0" anchor="ctr"/>
                </a:tc>
                <a:tc>
                  <a:txBody>
                    <a:bodyPr/>
                    <a:lstStyle/>
                    <a:p>
                      <a:pPr algn="l" fontAlgn="ctr">
                        <a:buNone/>
                      </a:pPr>
                      <a:r>
                        <a:rPr lang="pt-BR" sz="1600" u="none" strike="noStrike">
                          <a:effectLst/>
                        </a:rPr>
                        <a:t>Same trauma exposure criteria as ASD</a:t>
                      </a:r>
                      <a:endParaRPr lang="pt-BR" sz="1600" b="0" i="0" u="none" strike="noStrike">
                        <a:solidFill>
                          <a:srgbClr val="000000"/>
                        </a:solidFill>
                        <a:effectLst/>
                        <a:latin typeface="Segoe UI" panose="020B0502040204020203" pitchFamily="34" charset="0"/>
                      </a:endParaRPr>
                    </a:p>
                  </a:txBody>
                  <a:tcPr marL="1217" marR="1217" marT="1217" marB="0" anchor="ctr"/>
                </a:tc>
                <a:extLst>
                  <a:ext uri="{0D108BD9-81ED-4DB2-BD59-A6C34878D82A}">
                    <a16:rowId xmlns:a16="http://schemas.microsoft.com/office/drawing/2014/main" val="2477080673"/>
                  </a:ext>
                </a:extLst>
              </a:tr>
              <a:tr h="928602">
                <a:tc>
                  <a:txBody>
                    <a:bodyPr/>
                    <a:lstStyle/>
                    <a:p>
                      <a:pPr algn="ctr" fontAlgn="ctr">
                        <a:buNone/>
                      </a:pPr>
                      <a:r>
                        <a:rPr lang="en-US" sz="1600" u="none" strike="noStrike">
                          <a:effectLst/>
                        </a:rPr>
                        <a:t>Symptom Clusters</a:t>
                      </a:r>
                      <a:endParaRPr lang="en-US" sz="1600" b="1" i="0" u="none" strike="noStrike">
                        <a:solidFill>
                          <a:srgbClr val="000000"/>
                        </a:solidFill>
                        <a:effectLst/>
                        <a:latin typeface="Segoe UI" panose="020B0502040204020203" pitchFamily="34" charset="0"/>
                      </a:endParaRPr>
                    </a:p>
                  </a:txBody>
                  <a:tcPr marL="1217" marR="1217" marT="1217" marB="0" anchor="ctr"/>
                </a:tc>
                <a:tc>
                  <a:txBody>
                    <a:bodyPr/>
                    <a:lstStyle/>
                    <a:p>
                      <a:pPr algn="l" fontAlgn="ctr">
                        <a:buNone/>
                      </a:pPr>
                      <a:r>
                        <a:rPr lang="en-US" sz="1600" u="none" strike="noStrike" dirty="0">
                          <a:effectLst/>
                        </a:rPr>
                        <a:t>9+ symptoms from any category (intrusion, negative mood, dissociation, avoidance, arousal)</a:t>
                      </a:r>
                      <a:endParaRPr lang="en-US" sz="1600" b="0" i="0" u="none" strike="noStrike" dirty="0">
                        <a:solidFill>
                          <a:srgbClr val="000000"/>
                        </a:solidFill>
                        <a:effectLst/>
                        <a:latin typeface="Segoe UI" panose="020B0502040204020203" pitchFamily="34" charset="0"/>
                      </a:endParaRPr>
                    </a:p>
                  </a:txBody>
                  <a:tcPr marL="1217" marR="1217" marT="1217" marB="0" anchor="ctr"/>
                </a:tc>
                <a:tc>
                  <a:txBody>
                    <a:bodyPr/>
                    <a:lstStyle/>
                    <a:p>
                      <a:pPr algn="l" fontAlgn="ctr">
                        <a:buNone/>
                      </a:pPr>
                      <a:r>
                        <a:rPr lang="en-US" sz="1600" u="none" strike="noStrike" dirty="0">
                          <a:effectLst/>
                        </a:rPr>
                        <a:t>Symptoms required across 4 specific clusters (intrusion, avoidance, negative cognitions/mood, arousal)</a:t>
                      </a:r>
                      <a:endParaRPr lang="en-US" sz="1600" b="0" i="0" u="none" strike="noStrike" dirty="0">
                        <a:solidFill>
                          <a:srgbClr val="000000"/>
                        </a:solidFill>
                        <a:effectLst/>
                        <a:latin typeface="Segoe UI" panose="020B0502040204020203" pitchFamily="34" charset="0"/>
                      </a:endParaRPr>
                    </a:p>
                  </a:txBody>
                  <a:tcPr marL="1217" marR="1217" marT="1217" marB="0" anchor="ctr"/>
                </a:tc>
                <a:extLst>
                  <a:ext uri="{0D108BD9-81ED-4DB2-BD59-A6C34878D82A}">
                    <a16:rowId xmlns:a16="http://schemas.microsoft.com/office/drawing/2014/main" val="3413926721"/>
                  </a:ext>
                </a:extLst>
              </a:tr>
              <a:tr h="928602">
                <a:tc>
                  <a:txBody>
                    <a:bodyPr/>
                    <a:lstStyle/>
                    <a:p>
                      <a:pPr algn="ctr" fontAlgn="ctr">
                        <a:buNone/>
                      </a:pPr>
                      <a:r>
                        <a:rPr lang="en-US" sz="1600" u="none" strike="noStrike">
                          <a:effectLst/>
                        </a:rPr>
                        <a:t>Dissociation</a:t>
                      </a:r>
                      <a:endParaRPr lang="en-US" sz="1600" b="1" i="0" u="none" strike="noStrike">
                        <a:solidFill>
                          <a:srgbClr val="000000"/>
                        </a:solidFill>
                        <a:effectLst/>
                        <a:latin typeface="Segoe UI" panose="020B0502040204020203" pitchFamily="34" charset="0"/>
                      </a:endParaRPr>
                    </a:p>
                  </a:txBody>
                  <a:tcPr marL="1217" marR="1217" marT="1217" marB="0" anchor="ctr"/>
                </a:tc>
                <a:tc>
                  <a:txBody>
                    <a:bodyPr/>
                    <a:lstStyle/>
                    <a:p>
                      <a:pPr algn="l" fontAlgn="ctr">
                        <a:buNone/>
                      </a:pPr>
                      <a:r>
                        <a:rPr lang="en-US" sz="1600" u="none" strike="noStrike">
                          <a:effectLst/>
                        </a:rPr>
                        <a:t>Prominent and required symptom option (e.g., depersonalization, derealization, amnesia)</a:t>
                      </a:r>
                      <a:endParaRPr lang="en-US" sz="1600" b="1" i="0" u="none" strike="noStrike">
                        <a:solidFill>
                          <a:srgbClr val="000000"/>
                        </a:solidFill>
                        <a:effectLst/>
                        <a:latin typeface="Segoe UI" panose="020B0502040204020203" pitchFamily="34" charset="0"/>
                      </a:endParaRPr>
                    </a:p>
                  </a:txBody>
                  <a:tcPr marL="1217" marR="1217" marT="1217" marB="0" anchor="ctr"/>
                </a:tc>
                <a:tc>
                  <a:txBody>
                    <a:bodyPr/>
                    <a:lstStyle/>
                    <a:p>
                      <a:pPr algn="l" fontAlgn="ctr">
                        <a:buNone/>
                      </a:pPr>
                      <a:r>
                        <a:rPr lang="en-US" sz="1600" u="none" strike="noStrike" dirty="0">
                          <a:effectLst/>
                        </a:rPr>
                        <a:t>May occur but not required</a:t>
                      </a:r>
                      <a:endParaRPr lang="en-US" sz="1600" b="0" i="0" u="none" strike="noStrike" dirty="0">
                        <a:solidFill>
                          <a:srgbClr val="000000"/>
                        </a:solidFill>
                        <a:effectLst/>
                        <a:latin typeface="Segoe UI" panose="020B0502040204020203" pitchFamily="34" charset="0"/>
                      </a:endParaRPr>
                    </a:p>
                  </a:txBody>
                  <a:tcPr marL="1217" marR="1217" marT="1217" marB="0" anchor="ctr"/>
                </a:tc>
                <a:extLst>
                  <a:ext uri="{0D108BD9-81ED-4DB2-BD59-A6C34878D82A}">
                    <a16:rowId xmlns:a16="http://schemas.microsoft.com/office/drawing/2014/main" val="1217258153"/>
                  </a:ext>
                </a:extLst>
              </a:tr>
              <a:tr h="619583">
                <a:tc>
                  <a:txBody>
                    <a:bodyPr/>
                    <a:lstStyle/>
                    <a:p>
                      <a:pPr algn="ctr" fontAlgn="ctr">
                        <a:buNone/>
                      </a:pPr>
                      <a:r>
                        <a:rPr lang="en-US" sz="1600" u="none" strike="noStrike">
                          <a:effectLst/>
                        </a:rPr>
                        <a:t>Functional Impairment</a:t>
                      </a:r>
                      <a:endParaRPr lang="en-US" sz="1600" b="1" i="0" u="none" strike="noStrike">
                        <a:solidFill>
                          <a:srgbClr val="000000"/>
                        </a:solidFill>
                        <a:effectLst/>
                        <a:latin typeface="Segoe UI" panose="020B0502040204020203" pitchFamily="34" charset="0"/>
                      </a:endParaRPr>
                    </a:p>
                  </a:txBody>
                  <a:tcPr marL="1217" marR="1217" marT="1217" marB="0" anchor="ctr"/>
                </a:tc>
                <a:tc>
                  <a:txBody>
                    <a:bodyPr/>
                    <a:lstStyle/>
                    <a:p>
                      <a:pPr algn="l" fontAlgn="ctr">
                        <a:buNone/>
                      </a:pPr>
                      <a:r>
                        <a:rPr lang="en-US" sz="1600" u="none" strike="noStrike">
                          <a:effectLst/>
                        </a:rPr>
                        <a:t>Causes distress or impairment but often time‑limited</a:t>
                      </a:r>
                      <a:endParaRPr lang="en-US" sz="1600" b="0" i="0" u="none" strike="noStrike">
                        <a:solidFill>
                          <a:srgbClr val="000000"/>
                        </a:solidFill>
                        <a:effectLst/>
                        <a:latin typeface="Segoe UI" panose="020B0502040204020203" pitchFamily="34" charset="0"/>
                      </a:endParaRPr>
                    </a:p>
                  </a:txBody>
                  <a:tcPr marL="1217" marR="1217" marT="1217" marB="0" anchor="ctr"/>
                </a:tc>
                <a:tc>
                  <a:txBody>
                    <a:bodyPr/>
                    <a:lstStyle/>
                    <a:p>
                      <a:pPr algn="l" fontAlgn="ctr">
                        <a:buNone/>
                      </a:pPr>
                      <a:r>
                        <a:rPr lang="en-US" sz="1600" u="none" strike="noStrike" dirty="0">
                          <a:effectLst/>
                        </a:rPr>
                        <a:t>Causes clinically significant distress or impairment</a:t>
                      </a:r>
                      <a:endParaRPr lang="en-US" sz="1600" b="0" i="0" u="none" strike="noStrike" dirty="0">
                        <a:solidFill>
                          <a:srgbClr val="000000"/>
                        </a:solidFill>
                        <a:effectLst/>
                        <a:latin typeface="Segoe UI" panose="020B0502040204020203" pitchFamily="34" charset="0"/>
                      </a:endParaRPr>
                    </a:p>
                  </a:txBody>
                  <a:tcPr marL="1217" marR="1217" marT="1217" marB="0" anchor="ctr"/>
                </a:tc>
                <a:extLst>
                  <a:ext uri="{0D108BD9-81ED-4DB2-BD59-A6C34878D82A}">
                    <a16:rowId xmlns:a16="http://schemas.microsoft.com/office/drawing/2014/main" val="3067310402"/>
                  </a:ext>
                </a:extLst>
              </a:tr>
              <a:tr h="619583">
                <a:tc>
                  <a:txBody>
                    <a:bodyPr/>
                    <a:lstStyle/>
                    <a:p>
                      <a:pPr algn="ctr" fontAlgn="ctr">
                        <a:buNone/>
                      </a:pPr>
                      <a:r>
                        <a:rPr lang="en-US" sz="1600" u="none" strike="noStrike">
                          <a:effectLst/>
                        </a:rPr>
                        <a:t>Course</a:t>
                      </a:r>
                      <a:endParaRPr lang="en-US" sz="1600" b="1" i="0" u="none" strike="noStrike">
                        <a:solidFill>
                          <a:srgbClr val="000000"/>
                        </a:solidFill>
                        <a:effectLst/>
                        <a:latin typeface="Segoe UI" panose="020B0502040204020203" pitchFamily="34" charset="0"/>
                      </a:endParaRPr>
                    </a:p>
                  </a:txBody>
                  <a:tcPr marL="1217" marR="1217" marT="1217" marB="0" anchor="ctr"/>
                </a:tc>
                <a:tc>
                  <a:txBody>
                    <a:bodyPr/>
                    <a:lstStyle/>
                    <a:p>
                      <a:pPr algn="l" fontAlgn="ctr">
                        <a:buNone/>
                      </a:pPr>
                      <a:r>
                        <a:rPr lang="en-US" sz="1600" u="none" strike="noStrike">
                          <a:effectLst/>
                        </a:rPr>
                        <a:t>May resolve spontaneously or transition to PTSD</a:t>
                      </a:r>
                      <a:endParaRPr lang="en-US" sz="1600" b="0" i="0" u="none" strike="noStrike">
                        <a:solidFill>
                          <a:srgbClr val="000000"/>
                        </a:solidFill>
                        <a:effectLst/>
                        <a:latin typeface="Segoe UI" panose="020B0502040204020203" pitchFamily="34" charset="0"/>
                      </a:endParaRPr>
                    </a:p>
                  </a:txBody>
                  <a:tcPr marL="1217" marR="1217" marT="1217" marB="0" anchor="ctr"/>
                </a:tc>
                <a:tc>
                  <a:txBody>
                    <a:bodyPr/>
                    <a:lstStyle/>
                    <a:p>
                      <a:pPr algn="l" fontAlgn="ctr">
                        <a:buNone/>
                      </a:pPr>
                      <a:r>
                        <a:rPr lang="en-US" sz="1600" u="none" strike="noStrike" dirty="0">
                          <a:effectLst/>
                        </a:rPr>
                        <a:t>Often chronic without treatment</a:t>
                      </a:r>
                      <a:endParaRPr lang="en-US" sz="1600" b="0" i="0" u="none" strike="noStrike" dirty="0">
                        <a:solidFill>
                          <a:srgbClr val="000000"/>
                        </a:solidFill>
                        <a:effectLst/>
                        <a:latin typeface="Segoe UI" panose="020B0502040204020203" pitchFamily="34" charset="0"/>
                      </a:endParaRPr>
                    </a:p>
                  </a:txBody>
                  <a:tcPr marL="1217" marR="1217" marT="1217" marB="0" anchor="ctr"/>
                </a:tc>
                <a:extLst>
                  <a:ext uri="{0D108BD9-81ED-4DB2-BD59-A6C34878D82A}">
                    <a16:rowId xmlns:a16="http://schemas.microsoft.com/office/drawing/2014/main" val="4151565078"/>
                  </a:ext>
                </a:extLst>
              </a:tr>
              <a:tr h="619583">
                <a:tc>
                  <a:txBody>
                    <a:bodyPr/>
                    <a:lstStyle/>
                    <a:p>
                      <a:pPr algn="ctr" fontAlgn="ctr">
                        <a:buNone/>
                      </a:pPr>
                      <a:r>
                        <a:rPr lang="en-US" sz="1600" u="none" strike="noStrike" dirty="0">
                          <a:effectLst/>
                        </a:rPr>
                        <a:t>Treatment Focus</a:t>
                      </a:r>
                      <a:endParaRPr lang="en-US" sz="1600" b="1" i="0" u="none" strike="noStrike" dirty="0">
                        <a:solidFill>
                          <a:srgbClr val="000000"/>
                        </a:solidFill>
                        <a:effectLst/>
                        <a:latin typeface="Segoe UI" panose="020B0502040204020203" pitchFamily="34" charset="0"/>
                      </a:endParaRPr>
                    </a:p>
                  </a:txBody>
                  <a:tcPr marL="1217" marR="1217" marT="1217" marB="0" anchor="ctr"/>
                </a:tc>
                <a:tc>
                  <a:txBody>
                    <a:bodyPr/>
                    <a:lstStyle/>
                    <a:p>
                      <a:pPr algn="l" fontAlgn="ctr">
                        <a:buNone/>
                      </a:pPr>
                      <a:r>
                        <a:rPr lang="en-US" sz="1600" u="none" strike="noStrike" dirty="0">
                          <a:effectLst/>
                        </a:rPr>
                        <a:t>Early intervention, psychoeducation, symptom stabilization</a:t>
                      </a:r>
                      <a:endParaRPr lang="en-US" sz="1600" b="0" i="0" u="none" strike="noStrike" dirty="0">
                        <a:solidFill>
                          <a:srgbClr val="000000"/>
                        </a:solidFill>
                        <a:effectLst/>
                        <a:latin typeface="Segoe UI" panose="020B0502040204020203" pitchFamily="34" charset="0"/>
                      </a:endParaRPr>
                    </a:p>
                  </a:txBody>
                  <a:tcPr marL="1217" marR="1217" marT="1217" marB="0" anchor="ctr"/>
                </a:tc>
                <a:tc>
                  <a:txBody>
                    <a:bodyPr/>
                    <a:lstStyle/>
                    <a:p>
                      <a:pPr algn="l" fontAlgn="ctr">
                        <a:buNone/>
                      </a:pPr>
                      <a:r>
                        <a:rPr lang="en-US" sz="1600" u="none" strike="noStrike" dirty="0">
                          <a:effectLst/>
                        </a:rPr>
                        <a:t>Trauma‑focused psychotherapy (e.g., CPT, PE, EMDR)</a:t>
                      </a:r>
                      <a:endParaRPr lang="en-US" sz="1600" b="0" i="0" u="none" strike="noStrike" dirty="0">
                        <a:solidFill>
                          <a:srgbClr val="000000"/>
                        </a:solidFill>
                        <a:effectLst/>
                        <a:latin typeface="Segoe UI" panose="020B0502040204020203" pitchFamily="34" charset="0"/>
                      </a:endParaRPr>
                    </a:p>
                  </a:txBody>
                  <a:tcPr marL="1217" marR="1217" marT="1217" marB="0" anchor="ctr"/>
                </a:tc>
                <a:extLst>
                  <a:ext uri="{0D108BD9-81ED-4DB2-BD59-A6C34878D82A}">
                    <a16:rowId xmlns:a16="http://schemas.microsoft.com/office/drawing/2014/main" val="1518210601"/>
                  </a:ext>
                </a:extLst>
              </a:tr>
            </a:tbl>
          </a:graphicData>
        </a:graphic>
      </p:graphicFrame>
    </p:spTree>
    <p:extLst>
      <p:ext uri="{BB962C8B-B14F-4D97-AF65-F5344CB8AC3E}">
        <p14:creationId xmlns:p14="http://schemas.microsoft.com/office/powerpoint/2010/main" val="1803764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69000">
              <a:srgbClr val="7DE1A3"/>
            </a:gs>
            <a:gs pos="0">
              <a:schemeClr val="accent6">
                <a:lumMod val="5000"/>
                <a:lumOff val="95000"/>
              </a:schemeClr>
            </a:gs>
            <a:gs pos="30000">
              <a:srgbClr val="E2F2E0"/>
            </a:gs>
            <a:gs pos="100000">
              <a:srgbClr val="59A06A"/>
            </a:gs>
          </a:gsLst>
          <a:lin ang="108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SSRIs</a:t>
            </a:r>
          </a:p>
        </p:txBody>
      </p:sp>
      <p:sp>
        <p:nvSpPr>
          <p:cNvPr id="7" name="TextBox 6"/>
          <p:cNvSpPr txBox="1"/>
          <p:nvPr/>
        </p:nvSpPr>
        <p:spPr>
          <a:xfrm>
            <a:off x="9842483" y="6492875"/>
            <a:ext cx="2089418" cy="369332"/>
          </a:xfrm>
          <a:prstGeom prst="rect">
            <a:avLst/>
          </a:prstGeom>
          <a:noFill/>
        </p:spPr>
        <p:txBody>
          <a:bodyPr wrap="none" rtlCol="0">
            <a:spAutoFit/>
          </a:bodyPr>
          <a:lstStyle/>
          <a:p>
            <a:r>
              <a:rPr lang="en-US" dirty="0"/>
              <a:t>Hoskins et al. (2015)</a:t>
            </a:r>
          </a:p>
        </p:txBody>
      </p:sp>
      <p:pic>
        <p:nvPicPr>
          <p:cNvPr id="3" name="Picture 2"/>
          <p:cNvPicPr>
            <a:picLocks noChangeAspect="1"/>
          </p:cNvPicPr>
          <p:nvPr/>
        </p:nvPicPr>
        <p:blipFill>
          <a:blip r:embed="rId3"/>
          <a:stretch>
            <a:fillRect/>
          </a:stretch>
        </p:blipFill>
        <p:spPr>
          <a:xfrm>
            <a:off x="2514600" y="1545851"/>
            <a:ext cx="7848600" cy="483062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817487588"/>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69000">
              <a:srgbClr val="7DE1A3"/>
            </a:gs>
            <a:gs pos="0">
              <a:schemeClr val="accent6">
                <a:lumMod val="5000"/>
                <a:lumOff val="95000"/>
              </a:schemeClr>
            </a:gs>
            <a:gs pos="30000">
              <a:srgbClr val="E2F2E0"/>
            </a:gs>
            <a:gs pos="100000">
              <a:srgbClr val="59A06A"/>
            </a:gs>
          </a:gsLst>
          <a:lin ang="108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Agents</a:t>
            </a:r>
          </a:p>
        </p:txBody>
      </p:sp>
      <p:sp>
        <p:nvSpPr>
          <p:cNvPr id="3" name="Content Placeholder 2"/>
          <p:cNvSpPr>
            <a:spLocks noGrp="1"/>
          </p:cNvSpPr>
          <p:nvPr>
            <p:ph idx="1"/>
          </p:nvPr>
        </p:nvSpPr>
        <p:spPr/>
        <p:txBody>
          <a:bodyPr>
            <a:normAutofit/>
          </a:bodyPr>
          <a:lstStyle/>
          <a:p>
            <a:r>
              <a:rPr lang="en-US" dirty="0" err="1"/>
              <a:t>Prazosin</a:t>
            </a:r>
            <a:r>
              <a:rPr lang="en-US" dirty="0"/>
              <a:t>*</a:t>
            </a:r>
          </a:p>
          <a:p>
            <a:pPr lvl="1"/>
            <a:r>
              <a:rPr lang="en-US" dirty="0"/>
              <a:t>Dosing during the day in addition to bedtime for nightmares shows a significant reduction in daytime intrusive PTSD symptoms and nightmares (</a:t>
            </a:r>
            <a:r>
              <a:rPr lang="en-US" dirty="0" err="1"/>
              <a:t>Raskind</a:t>
            </a:r>
            <a:r>
              <a:rPr lang="en-US" dirty="0"/>
              <a:t> et al. 2013)</a:t>
            </a:r>
          </a:p>
          <a:p>
            <a:pPr lvl="2"/>
            <a:r>
              <a:rPr lang="en-US" dirty="0"/>
              <a:t>Mean doses were:</a:t>
            </a:r>
          </a:p>
          <a:p>
            <a:pPr lvl="3"/>
            <a:r>
              <a:rPr lang="en-US" dirty="0"/>
              <a:t>Men: 4 mg midday and 17 mg at HS</a:t>
            </a:r>
          </a:p>
          <a:p>
            <a:pPr lvl="3"/>
            <a:r>
              <a:rPr lang="en-US" dirty="0"/>
              <a:t>Women: 2 mg midday and 7 mg at HS</a:t>
            </a:r>
          </a:p>
          <a:p>
            <a:r>
              <a:rPr lang="en-US" dirty="0"/>
              <a:t>D-</a:t>
            </a:r>
            <a:r>
              <a:rPr lang="en-US" dirty="0" err="1"/>
              <a:t>cycloserine</a:t>
            </a:r>
            <a:r>
              <a:rPr lang="en-US" dirty="0"/>
              <a:t>*</a:t>
            </a:r>
          </a:p>
          <a:p>
            <a:pPr lvl="1"/>
            <a:r>
              <a:rPr lang="en-US" dirty="0"/>
              <a:t>Still in trials. Appears to reduce some of the startle reactivity and reduces cortisol reactivity in animal models</a:t>
            </a:r>
          </a:p>
        </p:txBody>
      </p:sp>
      <p:sp>
        <p:nvSpPr>
          <p:cNvPr id="4" name="Rectangle 3"/>
          <p:cNvSpPr/>
          <p:nvPr/>
        </p:nvSpPr>
        <p:spPr>
          <a:xfrm>
            <a:off x="4627008" y="5992297"/>
            <a:ext cx="2937984" cy="369332"/>
          </a:xfrm>
          <a:prstGeom prst="rect">
            <a:avLst/>
          </a:prstGeom>
        </p:spPr>
        <p:txBody>
          <a:bodyPr wrap="none">
            <a:spAutoFit/>
          </a:bodyPr>
          <a:lstStyle/>
          <a:p>
            <a:r>
              <a:rPr lang="en-US" dirty="0"/>
              <a:t>* No FDA indication for PTSD.</a:t>
            </a:r>
          </a:p>
        </p:txBody>
      </p:sp>
    </p:spTree>
    <p:extLst>
      <p:ext uri="{BB962C8B-B14F-4D97-AF65-F5344CB8AC3E}">
        <p14:creationId xmlns:p14="http://schemas.microsoft.com/office/powerpoint/2010/main" val="984515482"/>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Bridges_ PPT template" id="{A3BE0DF7-872F-401F-A2C8-44733975127C}" vid="{8479AC2C-9515-42D9-8400-23C171C9C95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DBF8D4B9DDA564A9A2143268BDFD4F6" ma:contentTypeVersion="17" ma:contentTypeDescription="Create a new document." ma:contentTypeScope="" ma:versionID="a72470a821fc91f3a59705e2fef5a80e">
  <xsd:schema xmlns:xsd="http://www.w3.org/2001/XMLSchema" xmlns:xs="http://www.w3.org/2001/XMLSchema" xmlns:p="http://schemas.microsoft.com/office/2006/metadata/properties" xmlns:ns1="http://schemas.microsoft.com/sharepoint/v3" xmlns:ns3="d7552b67-71e3-4a32-bccd-162f47bea669" xmlns:ns4="5520ca94-f4a5-475b-bf69-e6bd9e93acad" targetNamespace="http://schemas.microsoft.com/office/2006/metadata/properties" ma:root="true" ma:fieldsID="af04161074c8050fe0f3b582d2f88390" ns1:_="" ns3:_="" ns4:_="">
    <xsd:import namespace="http://schemas.microsoft.com/sharepoint/v3"/>
    <xsd:import namespace="d7552b67-71e3-4a32-bccd-162f47bea669"/>
    <xsd:import namespace="5520ca94-f4a5-475b-bf69-e6bd9e93acad"/>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4:SharedWithUsers" minOccurs="0"/>
                <xsd:element ref="ns4:SharedWithDetails" minOccurs="0"/>
                <xsd:element ref="ns4:SharingHintHash" minOccurs="0"/>
                <xsd:element ref="ns1:_ip_UnifiedCompliancePolicyProperties" minOccurs="0"/>
                <xsd:element ref="ns1:_ip_UnifiedCompliancePolicyUIAction" minOccurs="0"/>
                <xsd:element ref="ns3:_activity" minOccurs="0"/>
                <xsd:element ref="ns3:MediaLengthInSecond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7552b67-71e3-4a32-bccd-162f47bea66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_activity" ma:index="22" nillable="true" ma:displayName="_activity" ma:hidden="true" ma:internalName="_activity">
      <xsd:simpleType>
        <xsd:restriction base="dms:Note"/>
      </xsd:simpleType>
    </xsd:element>
    <xsd:element name="MediaLengthInSeconds" ma:index="23" nillable="true" ma:displayName="MediaLengthInSeconds" ma:hidden="true" ma:internalName="MediaLengthInSeconds" ma:readOnly="true">
      <xsd:simpleType>
        <xsd:restriction base="dms:Unknow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520ca94-f4a5-475b-bf69-e6bd9e93acad"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_activity xmlns="d7552b67-71e3-4a32-bccd-162f47bea669" xsi:nil="true"/>
  </documentManagement>
</p:properties>
</file>

<file path=customXml/itemProps1.xml><?xml version="1.0" encoding="utf-8"?>
<ds:datastoreItem xmlns:ds="http://schemas.openxmlformats.org/officeDocument/2006/customXml" ds:itemID="{C931FCDD-8F36-4320-A6B2-F49E6614FE07}">
  <ds:schemaRefs>
    <ds:schemaRef ds:uri="http://schemas.microsoft.com/sharepoint/v3/contenttype/forms"/>
  </ds:schemaRefs>
</ds:datastoreItem>
</file>

<file path=customXml/itemProps2.xml><?xml version="1.0" encoding="utf-8"?>
<ds:datastoreItem xmlns:ds="http://schemas.openxmlformats.org/officeDocument/2006/customXml" ds:itemID="{17713C11-9D94-481A-80FF-81C2A830B3F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d7552b67-71e3-4a32-bccd-162f47bea669"/>
    <ds:schemaRef ds:uri="5520ca94-f4a5-475b-bf69-e6bd9e93aca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50E088B-3B37-4756-86A2-E150D6AD63B2}">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d7552b67-71e3-4a32-bccd-162f47bea669"/>
    <ds:schemaRef ds:uri="http://schemas.microsoft.com/sharepoint/v3"/>
    <ds:schemaRef ds:uri="5520ca94-f4a5-475b-bf69-e6bd9e93acad"/>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205</TotalTime>
  <Words>1034</Words>
  <Application>Microsoft Office PowerPoint</Application>
  <PresentationFormat>Widescreen</PresentationFormat>
  <Paragraphs>143</Paragraphs>
  <Slides>16</Slides>
  <Notes>1</Notes>
  <HiddenSlides>0</HiddenSlides>
  <MMClips>1</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Aptos</vt:lpstr>
      <vt:lpstr>Aptos Display</vt:lpstr>
      <vt:lpstr>Arial</vt:lpstr>
      <vt:lpstr>Calibri</vt:lpstr>
      <vt:lpstr>Segoe UI</vt:lpstr>
      <vt:lpstr>Times New Roman</vt:lpstr>
      <vt:lpstr>1_Office Theme</vt:lpstr>
      <vt:lpstr>PTSD</vt:lpstr>
      <vt:lpstr>Case</vt:lpstr>
      <vt:lpstr>PowerPoint Presentation</vt:lpstr>
      <vt:lpstr>Prevalence of Adult PTSD</vt:lpstr>
      <vt:lpstr>Comorbidity</vt:lpstr>
      <vt:lpstr>What Symptoms Are Being Targeted?</vt:lpstr>
      <vt:lpstr>Acute Stress Disorder vs. PTSD</vt:lpstr>
      <vt:lpstr>SSRIs</vt:lpstr>
      <vt:lpstr>Other Agents</vt:lpstr>
      <vt:lpstr>Medication Options for PTSD in adults</vt:lpstr>
      <vt:lpstr>Trauma‑focused CBT (TF‑CBT) and Prolonged Exposure (PE)</vt:lpstr>
      <vt:lpstr>Cognitive Processing Therapy</vt:lpstr>
      <vt:lpstr>Eye Movement Desensitization and Reprocessing (EMDR)</vt:lpstr>
      <vt:lpstr>Additional Evidence-Based Treatments</vt:lpstr>
      <vt:lpstr>Screening tools for PTSD</vt:lpstr>
      <vt:lpstr>Clinical Responsibilities to Traumatized Patients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Fowler, Alexandra D.</dc:creator>
  <cp:lastModifiedBy>Althoff, Rob</cp:lastModifiedBy>
  <cp:revision>65</cp:revision>
  <dcterms:created xsi:type="dcterms:W3CDTF">2022-10-06T16:48:33Z</dcterms:created>
  <dcterms:modified xsi:type="dcterms:W3CDTF">2026-04-10T16:46:41Z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0x010100FDBF8D4B9DDA564A9A2143268BDFD4F6</vt:lpwstr>
  </property>
</Properties>
</file>