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9"/>
  </p:notesMasterIdLst>
  <p:sldIdLst>
    <p:sldId id="351" r:id="rId5"/>
    <p:sldId id="1105" r:id="rId6"/>
    <p:sldId id="1106" r:id="rId7"/>
    <p:sldId id="1107" r:id="rId8"/>
    <p:sldId id="1108" r:id="rId9"/>
    <p:sldId id="428" r:id="rId10"/>
    <p:sldId id="434" r:id="rId11"/>
    <p:sldId id="1062" r:id="rId12"/>
    <p:sldId id="1101" r:id="rId13"/>
    <p:sldId id="1102" r:id="rId14"/>
    <p:sldId id="1779" r:id="rId15"/>
    <p:sldId id="1778" r:id="rId16"/>
    <p:sldId id="274" r:id="rId17"/>
    <p:sldId id="429" r:id="rId18"/>
    <p:sldId id="396" r:id="rId19"/>
    <p:sldId id="1099" r:id="rId20"/>
    <p:sldId id="430" r:id="rId21"/>
    <p:sldId id="1021" r:id="rId22"/>
    <p:sldId id="438" r:id="rId23"/>
    <p:sldId id="440" r:id="rId24"/>
    <p:sldId id="1103" r:id="rId25"/>
    <p:sldId id="1104" r:id="rId26"/>
    <p:sldId id="1110"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autoAdjust="0"/>
    <p:restoredTop sz="71674" autoAdjust="0"/>
  </p:normalViewPr>
  <p:slideViewPr>
    <p:cSldViewPr snapToGrid="0">
      <p:cViewPr>
        <p:scale>
          <a:sx n="71" d="100"/>
          <a:sy n="71" d="100"/>
        </p:scale>
        <p:origin x="2416" y="5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509288327232361"/>
          <c:y val="4.0385994649676585E-2"/>
          <c:w val="0.86490704286964104"/>
          <c:h val="0.89667259763281604"/>
        </c:manualLayout>
      </c:layout>
      <c:lineChart>
        <c:grouping val="standard"/>
        <c:varyColors val="0"/>
        <c:ser>
          <c:idx val="0"/>
          <c:order val="0"/>
          <c:tx>
            <c:strRef>
              <c:f>Sheet1!$B$1</c:f>
              <c:strCache>
                <c:ptCount val="1"/>
                <c:pt idx="0">
                  <c:v>Series 12</c:v>
                </c:pt>
              </c:strCache>
            </c:strRef>
          </c:tx>
          <c:spPr>
            <a:ln>
              <a:solidFill>
                <a:srgbClr val="FF0000"/>
              </a:solidFill>
            </a:ln>
          </c:spPr>
          <c:marker>
            <c:symbol val="none"/>
          </c:marker>
          <c:cat>
            <c:numRef>
              <c:f>Sheet1!$A$2:$A$11</c:f>
              <c:numCache>
                <c:formatCode>General</c:formatCode>
                <c:ptCount val="10"/>
              </c:numCache>
            </c:numRef>
          </c:cat>
          <c:val>
            <c:numRef>
              <c:f>Sheet1!$B$2:$B$11</c:f>
              <c:numCache>
                <c:formatCode>General</c:formatCode>
                <c:ptCount val="10"/>
                <c:pt idx="0">
                  <c:v>1</c:v>
                </c:pt>
                <c:pt idx="1">
                  <c:v>9</c:v>
                </c:pt>
                <c:pt idx="2">
                  <c:v>1</c:v>
                </c:pt>
                <c:pt idx="3">
                  <c:v>8</c:v>
                </c:pt>
                <c:pt idx="4">
                  <c:v>1</c:v>
                </c:pt>
                <c:pt idx="5">
                  <c:v>9</c:v>
                </c:pt>
                <c:pt idx="6">
                  <c:v>1</c:v>
                </c:pt>
                <c:pt idx="7">
                  <c:v>10</c:v>
                </c:pt>
                <c:pt idx="8">
                  <c:v>1</c:v>
                </c:pt>
                <c:pt idx="9">
                  <c:v>10</c:v>
                </c:pt>
              </c:numCache>
            </c:numRef>
          </c:val>
          <c:smooth val="1"/>
          <c:extLst>
            <c:ext xmlns:c16="http://schemas.microsoft.com/office/drawing/2014/chart" uri="{C3380CC4-5D6E-409C-BE32-E72D297353CC}">
              <c16:uniqueId val="{00000000-1583-A242-9970-C05EC05D574E}"/>
            </c:ext>
          </c:extLst>
        </c:ser>
        <c:dLbls>
          <c:showLegendKey val="0"/>
          <c:showVal val="0"/>
          <c:showCatName val="0"/>
          <c:showSerName val="0"/>
          <c:showPercent val="0"/>
          <c:showBubbleSize val="0"/>
        </c:dLbls>
        <c:smooth val="0"/>
        <c:axId val="2038460888"/>
        <c:axId val="2038454152"/>
      </c:lineChart>
      <c:catAx>
        <c:axId val="2038460888"/>
        <c:scaling>
          <c:orientation val="minMax"/>
        </c:scaling>
        <c:delete val="0"/>
        <c:axPos val="b"/>
        <c:title>
          <c:tx>
            <c:rich>
              <a:bodyPr/>
              <a:lstStyle/>
              <a:p>
                <a:pPr>
                  <a:defRPr/>
                </a:pPr>
                <a:r>
                  <a:rPr lang="en-US" dirty="0"/>
                  <a:t>Time</a:t>
                </a:r>
              </a:p>
            </c:rich>
          </c:tx>
          <c:overlay val="0"/>
        </c:title>
        <c:numFmt formatCode="General" sourceLinked="1"/>
        <c:majorTickMark val="out"/>
        <c:minorTickMark val="none"/>
        <c:tickLblPos val="nextTo"/>
        <c:spPr>
          <a:ln w="19050" cmpd="sng">
            <a:solidFill>
              <a:schemeClr val="tx1"/>
            </a:solidFill>
          </a:ln>
        </c:spPr>
        <c:crossAx val="2038454152"/>
        <c:crosses val="autoZero"/>
        <c:auto val="1"/>
        <c:lblAlgn val="ctr"/>
        <c:lblOffset val="100"/>
        <c:noMultiLvlLbl val="0"/>
      </c:catAx>
      <c:valAx>
        <c:axId val="2038454152"/>
        <c:scaling>
          <c:orientation val="minMax"/>
          <c:max val="11"/>
          <c:min val="0"/>
        </c:scaling>
        <c:delete val="0"/>
        <c:axPos val="l"/>
        <c:title>
          <c:tx>
            <c:rich>
              <a:bodyPr rot="-5400000" vert="horz"/>
              <a:lstStyle/>
              <a:p>
                <a:pPr>
                  <a:defRPr/>
                </a:pPr>
                <a:r>
                  <a:rPr lang="en-US" dirty="0"/>
                  <a:t>Level of Anxiety  (0-10)</a:t>
                </a:r>
              </a:p>
            </c:rich>
          </c:tx>
          <c:overlay val="0"/>
        </c:title>
        <c:numFmt formatCode="General" sourceLinked="1"/>
        <c:majorTickMark val="out"/>
        <c:minorTickMark val="none"/>
        <c:tickLblPos val="nextTo"/>
        <c:crossAx val="2038460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509288327232361"/>
          <c:y val="4.0385994649676585E-2"/>
          <c:w val="0.86490704286964104"/>
          <c:h val="0.89667259763281604"/>
        </c:manualLayout>
      </c:layout>
      <c:lineChart>
        <c:grouping val="standard"/>
        <c:varyColors val="0"/>
        <c:ser>
          <c:idx val="0"/>
          <c:order val="0"/>
          <c:tx>
            <c:strRef>
              <c:f>Sheet1!$B$1</c:f>
              <c:strCache>
                <c:ptCount val="1"/>
                <c:pt idx="0">
                  <c:v>Series 12</c:v>
                </c:pt>
              </c:strCache>
            </c:strRef>
          </c:tx>
          <c:spPr>
            <a:ln>
              <a:solidFill>
                <a:srgbClr val="FF0000"/>
              </a:solidFill>
            </a:ln>
          </c:spPr>
          <c:marker>
            <c:symbol val="none"/>
          </c:marker>
          <c:cat>
            <c:numRef>
              <c:f>Sheet1!$A$2:$A$11</c:f>
              <c:numCache>
                <c:formatCode>General</c:formatCode>
                <c:ptCount val="10"/>
              </c:numCache>
            </c:numRef>
          </c:cat>
          <c:val>
            <c:numRef>
              <c:f>Sheet1!$B$2:$B$11</c:f>
              <c:numCache>
                <c:formatCode>General</c:formatCode>
                <c:ptCount val="10"/>
                <c:pt idx="0">
                  <c:v>1</c:v>
                </c:pt>
                <c:pt idx="1">
                  <c:v>9</c:v>
                </c:pt>
                <c:pt idx="2">
                  <c:v>1</c:v>
                </c:pt>
                <c:pt idx="3">
                  <c:v>8</c:v>
                </c:pt>
                <c:pt idx="4">
                  <c:v>1</c:v>
                </c:pt>
                <c:pt idx="5">
                  <c:v>9</c:v>
                </c:pt>
                <c:pt idx="6">
                  <c:v>1</c:v>
                </c:pt>
                <c:pt idx="7">
                  <c:v>10</c:v>
                </c:pt>
                <c:pt idx="8">
                  <c:v>1</c:v>
                </c:pt>
                <c:pt idx="9">
                  <c:v>10</c:v>
                </c:pt>
              </c:numCache>
            </c:numRef>
          </c:val>
          <c:smooth val="1"/>
          <c:extLst>
            <c:ext xmlns:c16="http://schemas.microsoft.com/office/drawing/2014/chart" uri="{C3380CC4-5D6E-409C-BE32-E72D297353CC}">
              <c16:uniqueId val="{00000000-1583-A242-9970-C05EC05D574E}"/>
            </c:ext>
          </c:extLst>
        </c:ser>
        <c:ser>
          <c:idx val="1"/>
          <c:order val="1"/>
          <c:tx>
            <c:strRef>
              <c:f>Sheet1!$C$1</c:f>
              <c:strCache>
                <c:ptCount val="1"/>
                <c:pt idx="0">
                  <c:v>Series 2</c:v>
                </c:pt>
              </c:strCache>
            </c:strRef>
          </c:tx>
          <c:spPr>
            <a:ln>
              <a:solidFill>
                <a:schemeClr val="tx2">
                  <a:lumMod val="60000"/>
                  <a:lumOff val="40000"/>
                </a:schemeClr>
              </a:solidFill>
            </a:ln>
          </c:spPr>
          <c:marker>
            <c:symbol val="none"/>
          </c:marker>
          <c:cat>
            <c:numRef>
              <c:f>Sheet1!$A$2:$A$11</c:f>
              <c:numCache>
                <c:formatCode>General</c:formatCode>
                <c:ptCount val="10"/>
              </c:numCache>
            </c:numRef>
          </c:cat>
          <c:val>
            <c:numRef>
              <c:f>Sheet1!$C$2:$C$11</c:f>
              <c:numCache>
                <c:formatCode>General</c:formatCode>
                <c:ptCount val="10"/>
                <c:pt idx="0">
                  <c:v>1</c:v>
                </c:pt>
                <c:pt idx="1">
                  <c:v>9</c:v>
                </c:pt>
                <c:pt idx="2">
                  <c:v>10</c:v>
                </c:pt>
                <c:pt idx="3">
                  <c:v>8</c:v>
                </c:pt>
                <c:pt idx="4">
                  <c:v>8</c:v>
                </c:pt>
                <c:pt idx="5">
                  <c:v>7</c:v>
                </c:pt>
                <c:pt idx="6">
                  <c:v>6</c:v>
                </c:pt>
                <c:pt idx="7">
                  <c:v>5</c:v>
                </c:pt>
                <c:pt idx="8">
                  <c:v>4</c:v>
                </c:pt>
                <c:pt idx="9">
                  <c:v>3</c:v>
                </c:pt>
              </c:numCache>
            </c:numRef>
          </c:val>
          <c:smooth val="1"/>
          <c:extLst>
            <c:ext xmlns:c16="http://schemas.microsoft.com/office/drawing/2014/chart" uri="{C3380CC4-5D6E-409C-BE32-E72D297353CC}">
              <c16:uniqueId val="{00000001-1583-A242-9970-C05EC05D574E}"/>
            </c:ext>
          </c:extLst>
        </c:ser>
        <c:ser>
          <c:idx val="2"/>
          <c:order val="2"/>
          <c:tx>
            <c:strRef>
              <c:f>Sheet1!$D$1</c:f>
              <c:strCache>
                <c:ptCount val="1"/>
                <c:pt idx="0">
                  <c:v>Series 3</c:v>
                </c:pt>
              </c:strCache>
            </c:strRef>
          </c:tx>
          <c:spPr>
            <a:ln>
              <a:solidFill>
                <a:schemeClr val="tx2">
                  <a:lumMod val="60000"/>
                  <a:lumOff val="40000"/>
                </a:schemeClr>
              </a:solidFill>
            </a:ln>
          </c:spPr>
          <c:marker>
            <c:symbol val="none"/>
          </c:marker>
          <c:cat>
            <c:numRef>
              <c:f>Sheet1!$A$2:$A$11</c:f>
              <c:numCache>
                <c:formatCode>General</c:formatCode>
                <c:ptCount val="10"/>
              </c:numCache>
            </c:numRef>
          </c:cat>
          <c:val>
            <c:numRef>
              <c:f>Sheet1!$D$2:$D$11</c:f>
              <c:numCache>
                <c:formatCode>General</c:formatCode>
                <c:ptCount val="10"/>
                <c:pt idx="0">
                  <c:v>1</c:v>
                </c:pt>
                <c:pt idx="1">
                  <c:v>8</c:v>
                </c:pt>
                <c:pt idx="2">
                  <c:v>8</c:v>
                </c:pt>
                <c:pt idx="3">
                  <c:v>7</c:v>
                </c:pt>
                <c:pt idx="4">
                  <c:v>6</c:v>
                </c:pt>
                <c:pt idx="5">
                  <c:v>5</c:v>
                </c:pt>
                <c:pt idx="6">
                  <c:v>4</c:v>
                </c:pt>
                <c:pt idx="7">
                  <c:v>3</c:v>
                </c:pt>
                <c:pt idx="8">
                  <c:v>2</c:v>
                </c:pt>
                <c:pt idx="9">
                  <c:v>2</c:v>
                </c:pt>
              </c:numCache>
            </c:numRef>
          </c:val>
          <c:smooth val="1"/>
          <c:extLst>
            <c:ext xmlns:c16="http://schemas.microsoft.com/office/drawing/2014/chart" uri="{C3380CC4-5D6E-409C-BE32-E72D297353CC}">
              <c16:uniqueId val="{00000002-1583-A242-9970-C05EC05D574E}"/>
            </c:ext>
          </c:extLst>
        </c:ser>
        <c:ser>
          <c:idx val="3"/>
          <c:order val="3"/>
          <c:tx>
            <c:strRef>
              <c:f>Sheet1!$E$1</c:f>
              <c:strCache>
                <c:ptCount val="1"/>
                <c:pt idx="0">
                  <c:v>Series 4</c:v>
                </c:pt>
              </c:strCache>
            </c:strRef>
          </c:tx>
          <c:spPr>
            <a:ln>
              <a:solidFill>
                <a:schemeClr val="tx2">
                  <a:lumMod val="60000"/>
                  <a:lumOff val="40000"/>
                </a:schemeClr>
              </a:solidFill>
            </a:ln>
          </c:spPr>
          <c:marker>
            <c:symbol val="none"/>
          </c:marker>
          <c:cat>
            <c:numRef>
              <c:f>Sheet1!$A$2:$A$11</c:f>
              <c:numCache>
                <c:formatCode>General</c:formatCode>
                <c:ptCount val="10"/>
              </c:numCache>
            </c:numRef>
          </c:cat>
          <c:val>
            <c:numRef>
              <c:f>Sheet1!$E$2:$E$11</c:f>
              <c:numCache>
                <c:formatCode>General</c:formatCode>
                <c:ptCount val="10"/>
                <c:pt idx="0">
                  <c:v>1</c:v>
                </c:pt>
                <c:pt idx="1">
                  <c:v>7</c:v>
                </c:pt>
                <c:pt idx="2">
                  <c:v>6</c:v>
                </c:pt>
                <c:pt idx="3">
                  <c:v>6</c:v>
                </c:pt>
                <c:pt idx="4">
                  <c:v>5</c:v>
                </c:pt>
                <c:pt idx="5">
                  <c:v>4</c:v>
                </c:pt>
                <c:pt idx="6">
                  <c:v>3</c:v>
                </c:pt>
                <c:pt idx="7">
                  <c:v>2</c:v>
                </c:pt>
                <c:pt idx="8">
                  <c:v>2</c:v>
                </c:pt>
                <c:pt idx="9">
                  <c:v>1</c:v>
                </c:pt>
              </c:numCache>
            </c:numRef>
          </c:val>
          <c:smooth val="1"/>
          <c:extLst>
            <c:ext xmlns:c16="http://schemas.microsoft.com/office/drawing/2014/chart" uri="{C3380CC4-5D6E-409C-BE32-E72D297353CC}">
              <c16:uniqueId val="{00000003-1583-A242-9970-C05EC05D574E}"/>
            </c:ext>
          </c:extLst>
        </c:ser>
        <c:ser>
          <c:idx val="4"/>
          <c:order val="4"/>
          <c:tx>
            <c:strRef>
              <c:f>Sheet1!$F$1</c:f>
              <c:strCache>
                <c:ptCount val="1"/>
                <c:pt idx="0">
                  <c:v>Series 5</c:v>
                </c:pt>
              </c:strCache>
            </c:strRef>
          </c:tx>
          <c:spPr>
            <a:ln>
              <a:solidFill>
                <a:schemeClr val="tx2">
                  <a:lumMod val="60000"/>
                  <a:lumOff val="40000"/>
                </a:schemeClr>
              </a:solidFill>
            </a:ln>
          </c:spPr>
          <c:marker>
            <c:symbol val="none"/>
          </c:marker>
          <c:cat>
            <c:numRef>
              <c:f>Sheet1!$A$2:$A$11</c:f>
              <c:numCache>
                <c:formatCode>General</c:formatCode>
                <c:ptCount val="10"/>
              </c:numCache>
            </c:numRef>
          </c:cat>
          <c:val>
            <c:numRef>
              <c:f>Sheet1!$F$2:$F$11</c:f>
              <c:numCache>
                <c:formatCode>General</c:formatCode>
                <c:ptCount val="10"/>
                <c:pt idx="0">
                  <c:v>1</c:v>
                </c:pt>
                <c:pt idx="1">
                  <c:v>5</c:v>
                </c:pt>
                <c:pt idx="2">
                  <c:v>5</c:v>
                </c:pt>
                <c:pt idx="3">
                  <c:v>4</c:v>
                </c:pt>
                <c:pt idx="4">
                  <c:v>3</c:v>
                </c:pt>
                <c:pt idx="5">
                  <c:v>3</c:v>
                </c:pt>
                <c:pt idx="6">
                  <c:v>2</c:v>
                </c:pt>
                <c:pt idx="7">
                  <c:v>2</c:v>
                </c:pt>
                <c:pt idx="8">
                  <c:v>1</c:v>
                </c:pt>
                <c:pt idx="9">
                  <c:v>1</c:v>
                </c:pt>
              </c:numCache>
            </c:numRef>
          </c:val>
          <c:smooth val="1"/>
          <c:extLst>
            <c:ext xmlns:c16="http://schemas.microsoft.com/office/drawing/2014/chart" uri="{C3380CC4-5D6E-409C-BE32-E72D297353CC}">
              <c16:uniqueId val="{00000004-1583-A242-9970-C05EC05D574E}"/>
            </c:ext>
          </c:extLst>
        </c:ser>
        <c:ser>
          <c:idx val="5"/>
          <c:order val="5"/>
          <c:tx>
            <c:strRef>
              <c:f>Sheet1!$G$1</c:f>
              <c:strCache>
                <c:ptCount val="1"/>
                <c:pt idx="0">
                  <c:v>Series 6</c:v>
                </c:pt>
              </c:strCache>
            </c:strRef>
          </c:tx>
          <c:spPr>
            <a:ln>
              <a:solidFill>
                <a:schemeClr val="tx2">
                  <a:lumMod val="60000"/>
                  <a:lumOff val="40000"/>
                </a:schemeClr>
              </a:solidFill>
            </a:ln>
          </c:spPr>
          <c:marker>
            <c:symbol val="none"/>
          </c:marker>
          <c:cat>
            <c:numRef>
              <c:f>Sheet1!$A$2:$A$11</c:f>
              <c:numCache>
                <c:formatCode>General</c:formatCode>
                <c:ptCount val="10"/>
              </c:numCache>
            </c:numRef>
          </c:cat>
          <c:val>
            <c:numRef>
              <c:f>Sheet1!$G$2:$G$11</c:f>
              <c:numCache>
                <c:formatCode>General</c:formatCode>
                <c:ptCount val="10"/>
                <c:pt idx="0">
                  <c:v>1</c:v>
                </c:pt>
                <c:pt idx="1">
                  <c:v>5</c:v>
                </c:pt>
                <c:pt idx="2">
                  <c:v>4</c:v>
                </c:pt>
                <c:pt idx="3">
                  <c:v>3</c:v>
                </c:pt>
                <c:pt idx="4">
                  <c:v>2</c:v>
                </c:pt>
                <c:pt idx="5">
                  <c:v>2</c:v>
                </c:pt>
                <c:pt idx="6">
                  <c:v>1</c:v>
                </c:pt>
                <c:pt idx="7">
                  <c:v>1</c:v>
                </c:pt>
                <c:pt idx="8">
                  <c:v>1</c:v>
                </c:pt>
                <c:pt idx="9">
                  <c:v>1</c:v>
                </c:pt>
              </c:numCache>
            </c:numRef>
          </c:val>
          <c:smooth val="1"/>
          <c:extLst>
            <c:ext xmlns:c16="http://schemas.microsoft.com/office/drawing/2014/chart" uri="{C3380CC4-5D6E-409C-BE32-E72D297353CC}">
              <c16:uniqueId val="{00000005-1583-A242-9970-C05EC05D574E}"/>
            </c:ext>
          </c:extLst>
        </c:ser>
        <c:ser>
          <c:idx val="6"/>
          <c:order val="6"/>
          <c:tx>
            <c:strRef>
              <c:f>Sheet1!$H$1</c:f>
              <c:strCache>
                <c:ptCount val="1"/>
                <c:pt idx="0">
                  <c:v>Series 7</c:v>
                </c:pt>
              </c:strCache>
            </c:strRef>
          </c:tx>
          <c:spPr>
            <a:ln>
              <a:solidFill>
                <a:schemeClr val="tx2">
                  <a:lumMod val="60000"/>
                  <a:lumOff val="40000"/>
                </a:schemeClr>
              </a:solidFill>
            </a:ln>
          </c:spPr>
          <c:marker>
            <c:symbol val="none"/>
          </c:marker>
          <c:cat>
            <c:numRef>
              <c:f>Sheet1!$A$2:$A$11</c:f>
              <c:numCache>
                <c:formatCode>General</c:formatCode>
                <c:ptCount val="10"/>
              </c:numCache>
            </c:numRef>
          </c:cat>
          <c:val>
            <c:numRef>
              <c:f>Sheet1!$H$2:$H$11</c:f>
              <c:numCache>
                <c:formatCode>General</c:formatCode>
                <c:ptCount val="10"/>
                <c:pt idx="0">
                  <c:v>1</c:v>
                </c:pt>
                <c:pt idx="1">
                  <c:v>4</c:v>
                </c:pt>
                <c:pt idx="2">
                  <c:v>4</c:v>
                </c:pt>
                <c:pt idx="3">
                  <c:v>3</c:v>
                </c:pt>
                <c:pt idx="4">
                  <c:v>2</c:v>
                </c:pt>
                <c:pt idx="5">
                  <c:v>1</c:v>
                </c:pt>
                <c:pt idx="6">
                  <c:v>1</c:v>
                </c:pt>
                <c:pt idx="7">
                  <c:v>1</c:v>
                </c:pt>
                <c:pt idx="8">
                  <c:v>0</c:v>
                </c:pt>
                <c:pt idx="9">
                  <c:v>0</c:v>
                </c:pt>
              </c:numCache>
            </c:numRef>
          </c:val>
          <c:smooth val="1"/>
          <c:extLst>
            <c:ext xmlns:c16="http://schemas.microsoft.com/office/drawing/2014/chart" uri="{C3380CC4-5D6E-409C-BE32-E72D297353CC}">
              <c16:uniqueId val="{00000006-1583-A242-9970-C05EC05D574E}"/>
            </c:ext>
          </c:extLst>
        </c:ser>
        <c:ser>
          <c:idx val="7"/>
          <c:order val="7"/>
          <c:tx>
            <c:strRef>
              <c:f>Sheet1!$I$1</c:f>
              <c:strCache>
                <c:ptCount val="1"/>
                <c:pt idx="0">
                  <c:v>Series 8</c:v>
                </c:pt>
              </c:strCache>
            </c:strRef>
          </c:tx>
          <c:spPr>
            <a:ln>
              <a:solidFill>
                <a:schemeClr val="tx2">
                  <a:lumMod val="60000"/>
                  <a:lumOff val="40000"/>
                </a:schemeClr>
              </a:solidFill>
            </a:ln>
          </c:spPr>
          <c:marker>
            <c:symbol val="none"/>
          </c:marker>
          <c:cat>
            <c:numRef>
              <c:f>Sheet1!$A$2:$A$11</c:f>
              <c:numCache>
                <c:formatCode>General</c:formatCode>
                <c:ptCount val="10"/>
              </c:numCache>
            </c:numRef>
          </c:cat>
          <c:val>
            <c:numRef>
              <c:f>Sheet1!$I$2:$I$11</c:f>
              <c:numCache>
                <c:formatCode>General</c:formatCode>
                <c:ptCount val="10"/>
                <c:pt idx="0">
                  <c:v>1</c:v>
                </c:pt>
                <c:pt idx="1">
                  <c:v>3</c:v>
                </c:pt>
                <c:pt idx="2">
                  <c:v>2</c:v>
                </c:pt>
                <c:pt idx="3">
                  <c:v>2</c:v>
                </c:pt>
                <c:pt idx="4">
                  <c:v>1</c:v>
                </c:pt>
                <c:pt idx="5">
                  <c:v>1</c:v>
                </c:pt>
                <c:pt idx="6">
                  <c:v>0</c:v>
                </c:pt>
                <c:pt idx="7">
                  <c:v>0</c:v>
                </c:pt>
                <c:pt idx="8">
                  <c:v>0</c:v>
                </c:pt>
                <c:pt idx="9">
                  <c:v>0</c:v>
                </c:pt>
              </c:numCache>
            </c:numRef>
          </c:val>
          <c:smooth val="1"/>
          <c:extLst>
            <c:ext xmlns:c16="http://schemas.microsoft.com/office/drawing/2014/chart" uri="{C3380CC4-5D6E-409C-BE32-E72D297353CC}">
              <c16:uniqueId val="{00000007-1583-A242-9970-C05EC05D574E}"/>
            </c:ext>
          </c:extLst>
        </c:ser>
        <c:dLbls>
          <c:showLegendKey val="0"/>
          <c:showVal val="0"/>
          <c:showCatName val="0"/>
          <c:showSerName val="0"/>
          <c:showPercent val="0"/>
          <c:showBubbleSize val="0"/>
        </c:dLbls>
        <c:smooth val="0"/>
        <c:axId val="2038460888"/>
        <c:axId val="2038454152"/>
      </c:lineChart>
      <c:catAx>
        <c:axId val="2038460888"/>
        <c:scaling>
          <c:orientation val="minMax"/>
        </c:scaling>
        <c:delete val="0"/>
        <c:axPos val="b"/>
        <c:title>
          <c:tx>
            <c:rich>
              <a:bodyPr/>
              <a:lstStyle/>
              <a:p>
                <a:pPr>
                  <a:defRPr/>
                </a:pPr>
                <a:r>
                  <a:rPr lang="en-US" dirty="0"/>
                  <a:t>Time</a:t>
                </a:r>
              </a:p>
            </c:rich>
          </c:tx>
          <c:overlay val="0"/>
        </c:title>
        <c:numFmt formatCode="General" sourceLinked="1"/>
        <c:majorTickMark val="out"/>
        <c:minorTickMark val="none"/>
        <c:tickLblPos val="nextTo"/>
        <c:spPr>
          <a:ln w="19050" cmpd="sng">
            <a:solidFill>
              <a:schemeClr val="tx1"/>
            </a:solidFill>
          </a:ln>
        </c:spPr>
        <c:crossAx val="2038454152"/>
        <c:crosses val="autoZero"/>
        <c:auto val="1"/>
        <c:lblAlgn val="ctr"/>
        <c:lblOffset val="100"/>
        <c:noMultiLvlLbl val="0"/>
      </c:catAx>
      <c:valAx>
        <c:axId val="2038454152"/>
        <c:scaling>
          <c:orientation val="minMax"/>
          <c:max val="11"/>
          <c:min val="0"/>
        </c:scaling>
        <c:delete val="0"/>
        <c:axPos val="l"/>
        <c:title>
          <c:tx>
            <c:rich>
              <a:bodyPr rot="-5400000" vert="horz"/>
              <a:lstStyle/>
              <a:p>
                <a:pPr>
                  <a:defRPr/>
                </a:pPr>
                <a:r>
                  <a:rPr lang="en-US" dirty="0"/>
                  <a:t>Level of Anxiety  (0-10)</a:t>
                </a:r>
              </a:p>
            </c:rich>
          </c:tx>
          <c:overlay val="0"/>
        </c:title>
        <c:numFmt formatCode="General" sourceLinked="1"/>
        <c:majorTickMark val="out"/>
        <c:minorTickMark val="none"/>
        <c:tickLblPos val="nextTo"/>
        <c:crossAx val="2038460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D6C98-732F-4FDD-8B6B-669F08EA28B6}" type="doc">
      <dgm:prSet loTypeId="urn:microsoft.com/office/officeart/2005/8/layout/arrow2" loCatId="process" qsTypeId="urn:microsoft.com/office/officeart/2005/8/quickstyle/simple1" qsCatId="simple" csTypeId="urn:microsoft.com/office/officeart/2005/8/colors/accent1_2" csCatId="accent1" phldr="1"/>
      <dgm:spPr/>
    </dgm:pt>
    <dgm:pt modelId="{B829D58C-5472-40C0-BF83-0741AE1FB99D}">
      <dgm:prSet phldrT="[Text]"/>
      <dgm:spPr/>
      <dgm:t>
        <a:bodyPr/>
        <a:lstStyle/>
        <a:p>
          <a:r>
            <a:rPr lang="en-US" dirty="0"/>
            <a:t>Slightly feared situation</a:t>
          </a:r>
        </a:p>
      </dgm:t>
    </dgm:pt>
    <dgm:pt modelId="{9E34E843-78C3-4446-B05A-6C8A67FDCEEB}" type="parTrans" cxnId="{AFF4C78B-21E9-43E9-8B3B-065121B578FA}">
      <dgm:prSet/>
      <dgm:spPr/>
      <dgm:t>
        <a:bodyPr/>
        <a:lstStyle/>
        <a:p>
          <a:endParaRPr lang="en-US"/>
        </a:p>
      </dgm:t>
    </dgm:pt>
    <dgm:pt modelId="{CD9BE4B7-9A96-46FC-B7B5-C365BFB24264}" type="sibTrans" cxnId="{AFF4C78B-21E9-43E9-8B3B-065121B578FA}">
      <dgm:prSet/>
      <dgm:spPr/>
      <dgm:t>
        <a:bodyPr/>
        <a:lstStyle/>
        <a:p>
          <a:endParaRPr lang="en-US"/>
        </a:p>
      </dgm:t>
    </dgm:pt>
    <dgm:pt modelId="{B69918F0-9712-4B2C-857C-53781C443FF7}">
      <dgm:prSet phldrT="[Text]"/>
      <dgm:spPr/>
      <dgm:t>
        <a:bodyPr/>
        <a:lstStyle/>
        <a:p>
          <a:r>
            <a:rPr lang="en-US" dirty="0"/>
            <a:t>Mildly feared situation</a:t>
          </a:r>
        </a:p>
      </dgm:t>
    </dgm:pt>
    <dgm:pt modelId="{8F43B73F-7D94-4A61-A572-DE0DF3E3D0C4}" type="parTrans" cxnId="{752A336D-FFF8-4685-A829-0BE1475FDB38}">
      <dgm:prSet/>
      <dgm:spPr/>
      <dgm:t>
        <a:bodyPr/>
        <a:lstStyle/>
        <a:p>
          <a:endParaRPr lang="en-US"/>
        </a:p>
      </dgm:t>
    </dgm:pt>
    <dgm:pt modelId="{1E82A056-D142-4912-A1AE-23568834E7B6}" type="sibTrans" cxnId="{752A336D-FFF8-4685-A829-0BE1475FDB38}">
      <dgm:prSet/>
      <dgm:spPr/>
      <dgm:t>
        <a:bodyPr/>
        <a:lstStyle/>
        <a:p>
          <a:endParaRPr lang="en-US"/>
        </a:p>
      </dgm:t>
    </dgm:pt>
    <dgm:pt modelId="{702360E8-7668-4AB3-A0D4-42A5CDB2F38F}">
      <dgm:prSet phldrT="[Text]"/>
      <dgm:spPr/>
      <dgm:t>
        <a:bodyPr/>
        <a:lstStyle/>
        <a:p>
          <a:r>
            <a:rPr lang="en-US" dirty="0"/>
            <a:t>Moderately feared situation</a:t>
          </a:r>
        </a:p>
      </dgm:t>
    </dgm:pt>
    <dgm:pt modelId="{FB2F08D0-4BA9-4376-92C8-F4EEDE6FC810}" type="parTrans" cxnId="{EA77C581-26D8-4B3D-A890-9153A1089E51}">
      <dgm:prSet/>
      <dgm:spPr/>
      <dgm:t>
        <a:bodyPr/>
        <a:lstStyle/>
        <a:p>
          <a:endParaRPr lang="en-US"/>
        </a:p>
      </dgm:t>
    </dgm:pt>
    <dgm:pt modelId="{A975E14E-0785-4B75-8F47-3EEFDD5D06BF}" type="sibTrans" cxnId="{EA77C581-26D8-4B3D-A890-9153A1089E51}">
      <dgm:prSet/>
      <dgm:spPr/>
      <dgm:t>
        <a:bodyPr/>
        <a:lstStyle/>
        <a:p>
          <a:endParaRPr lang="en-US"/>
        </a:p>
      </dgm:t>
    </dgm:pt>
    <dgm:pt modelId="{8425DFDC-1F4F-436F-802F-C3CD1F0A0466}">
      <dgm:prSet phldrT="[Text]"/>
      <dgm:spPr/>
      <dgm:t>
        <a:bodyPr/>
        <a:lstStyle/>
        <a:p>
          <a:endParaRPr lang="en-US" dirty="0"/>
        </a:p>
      </dgm:t>
    </dgm:pt>
    <dgm:pt modelId="{37369D65-580A-4D8E-9786-0C81ECE679B6}" type="parTrans" cxnId="{B288F8D2-1470-4D01-9A0D-BAA47BC9E0B4}">
      <dgm:prSet/>
      <dgm:spPr/>
      <dgm:t>
        <a:bodyPr/>
        <a:lstStyle/>
        <a:p>
          <a:endParaRPr lang="en-US"/>
        </a:p>
      </dgm:t>
    </dgm:pt>
    <dgm:pt modelId="{C78388D4-B5FE-498C-914D-2A723FF9EF62}" type="sibTrans" cxnId="{B288F8D2-1470-4D01-9A0D-BAA47BC9E0B4}">
      <dgm:prSet/>
      <dgm:spPr/>
      <dgm:t>
        <a:bodyPr/>
        <a:lstStyle/>
        <a:p>
          <a:endParaRPr lang="en-US"/>
        </a:p>
      </dgm:t>
    </dgm:pt>
    <dgm:pt modelId="{197721A7-8539-4C91-8577-4E699D9BAD2C}">
      <dgm:prSet phldrT="[Text]"/>
      <dgm:spPr/>
      <dgm:t>
        <a:bodyPr/>
        <a:lstStyle/>
        <a:p>
          <a:r>
            <a:rPr lang="en-US" dirty="0"/>
            <a:t>Much feared situation</a:t>
          </a:r>
        </a:p>
      </dgm:t>
    </dgm:pt>
    <dgm:pt modelId="{E994EFEF-7A66-468F-8CBA-78C8E72910A2}" type="parTrans" cxnId="{00D80EC4-AC12-4B04-9C16-4C59C44FB53F}">
      <dgm:prSet/>
      <dgm:spPr/>
      <dgm:t>
        <a:bodyPr/>
        <a:lstStyle/>
        <a:p>
          <a:endParaRPr lang="en-US"/>
        </a:p>
      </dgm:t>
    </dgm:pt>
    <dgm:pt modelId="{F28C090F-8E87-46B4-A167-CAFEB1008FB6}" type="sibTrans" cxnId="{00D80EC4-AC12-4B04-9C16-4C59C44FB53F}">
      <dgm:prSet/>
      <dgm:spPr/>
      <dgm:t>
        <a:bodyPr/>
        <a:lstStyle/>
        <a:p>
          <a:endParaRPr lang="en-US"/>
        </a:p>
      </dgm:t>
    </dgm:pt>
    <dgm:pt modelId="{49E61997-6142-4722-AA7A-400839E3F773}">
      <dgm:prSet phldrT="[Text]"/>
      <dgm:spPr/>
      <dgm:t>
        <a:bodyPr/>
        <a:lstStyle/>
        <a:p>
          <a:r>
            <a:rPr lang="en-US" dirty="0"/>
            <a:t>Most feared situation</a:t>
          </a:r>
        </a:p>
      </dgm:t>
    </dgm:pt>
    <dgm:pt modelId="{DEE5C0E2-F5F9-4338-8320-E716C9E19A91}" type="parTrans" cxnId="{876D46A3-5AD5-492B-B6F7-DA00D1A17A21}">
      <dgm:prSet/>
      <dgm:spPr/>
      <dgm:t>
        <a:bodyPr/>
        <a:lstStyle/>
        <a:p>
          <a:endParaRPr lang="en-US"/>
        </a:p>
      </dgm:t>
    </dgm:pt>
    <dgm:pt modelId="{3E891632-B456-49C9-B6A3-D90E596E8B16}" type="sibTrans" cxnId="{876D46A3-5AD5-492B-B6F7-DA00D1A17A21}">
      <dgm:prSet/>
      <dgm:spPr/>
      <dgm:t>
        <a:bodyPr/>
        <a:lstStyle/>
        <a:p>
          <a:endParaRPr lang="en-US"/>
        </a:p>
      </dgm:t>
    </dgm:pt>
    <dgm:pt modelId="{ED805DF9-5400-4055-A67E-C9D306A7BE87}" type="pres">
      <dgm:prSet presAssocID="{E68D6C98-732F-4FDD-8B6B-669F08EA28B6}" presName="arrowDiagram" presStyleCnt="0">
        <dgm:presLayoutVars>
          <dgm:chMax val="5"/>
          <dgm:dir/>
          <dgm:resizeHandles val="exact"/>
        </dgm:presLayoutVars>
      </dgm:prSet>
      <dgm:spPr/>
    </dgm:pt>
    <dgm:pt modelId="{4674AAC1-236E-4E56-B73F-64A5ECD3B685}" type="pres">
      <dgm:prSet presAssocID="{E68D6C98-732F-4FDD-8B6B-669F08EA28B6}" presName="arrow" presStyleLbl="bgShp" presStyleIdx="0" presStyleCnt="1"/>
      <dgm:spPr/>
    </dgm:pt>
    <dgm:pt modelId="{FD630064-0F34-461C-A664-903AC6CDECED}" type="pres">
      <dgm:prSet presAssocID="{E68D6C98-732F-4FDD-8B6B-669F08EA28B6}" presName="arrowDiagram5" presStyleCnt="0"/>
      <dgm:spPr/>
    </dgm:pt>
    <dgm:pt modelId="{6610B4F2-ED3F-45F5-8820-414CC53274A7}" type="pres">
      <dgm:prSet presAssocID="{B829D58C-5472-40C0-BF83-0741AE1FB99D}" presName="bullet5a" presStyleLbl="node1" presStyleIdx="0" presStyleCnt="5"/>
      <dgm:spPr/>
    </dgm:pt>
    <dgm:pt modelId="{40AD3FD2-44E6-4DED-84E1-9A1CC9434608}" type="pres">
      <dgm:prSet presAssocID="{B829D58C-5472-40C0-BF83-0741AE1FB99D}" presName="textBox5a" presStyleLbl="revTx" presStyleIdx="0" presStyleCnt="5">
        <dgm:presLayoutVars>
          <dgm:bulletEnabled val="1"/>
        </dgm:presLayoutVars>
      </dgm:prSet>
      <dgm:spPr/>
    </dgm:pt>
    <dgm:pt modelId="{C63B7B95-751A-4BD6-9466-AAB68C850E30}" type="pres">
      <dgm:prSet presAssocID="{B69918F0-9712-4B2C-857C-53781C443FF7}" presName="bullet5b" presStyleLbl="node1" presStyleIdx="1" presStyleCnt="5"/>
      <dgm:spPr/>
    </dgm:pt>
    <dgm:pt modelId="{22FBADF0-3B34-401E-95E5-99F3815AD342}" type="pres">
      <dgm:prSet presAssocID="{B69918F0-9712-4B2C-857C-53781C443FF7}" presName="textBox5b" presStyleLbl="revTx" presStyleIdx="1" presStyleCnt="5">
        <dgm:presLayoutVars>
          <dgm:bulletEnabled val="1"/>
        </dgm:presLayoutVars>
      </dgm:prSet>
      <dgm:spPr/>
    </dgm:pt>
    <dgm:pt modelId="{4FFA667E-4F6B-4799-ADFB-EA770E5F643D}" type="pres">
      <dgm:prSet presAssocID="{702360E8-7668-4AB3-A0D4-42A5CDB2F38F}" presName="bullet5c" presStyleLbl="node1" presStyleIdx="2" presStyleCnt="5"/>
      <dgm:spPr/>
    </dgm:pt>
    <dgm:pt modelId="{511B2FED-38E6-4C8D-8CD1-4CA4FCC09C3B}" type="pres">
      <dgm:prSet presAssocID="{702360E8-7668-4AB3-A0D4-42A5CDB2F38F}" presName="textBox5c" presStyleLbl="revTx" presStyleIdx="2" presStyleCnt="5">
        <dgm:presLayoutVars>
          <dgm:bulletEnabled val="1"/>
        </dgm:presLayoutVars>
      </dgm:prSet>
      <dgm:spPr/>
    </dgm:pt>
    <dgm:pt modelId="{5813B96B-1702-4415-B0D1-F8A41D788F66}" type="pres">
      <dgm:prSet presAssocID="{197721A7-8539-4C91-8577-4E699D9BAD2C}" presName="bullet5d" presStyleLbl="node1" presStyleIdx="3" presStyleCnt="5"/>
      <dgm:spPr/>
    </dgm:pt>
    <dgm:pt modelId="{EE38D1E2-3A5D-4FD0-A6C7-71FC695F1A9B}" type="pres">
      <dgm:prSet presAssocID="{197721A7-8539-4C91-8577-4E699D9BAD2C}" presName="textBox5d" presStyleLbl="revTx" presStyleIdx="3" presStyleCnt="5">
        <dgm:presLayoutVars>
          <dgm:bulletEnabled val="1"/>
        </dgm:presLayoutVars>
      </dgm:prSet>
      <dgm:spPr/>
    </dgm:pt>
    <dgm:pt modelId="{E2606A58-046F-4A46-ABC5-DF7B9486907C}" type="pres">
      <dgm:prSet presAssocID="{49E61997-6142-4722-AA7A-400839E3F773}" presName="bullet5e" presStyleLbl="node1" presStyleIdx="4" presStyleCnt="5"/>
      <dgm:spPr/>
    </dgm:pt>
    <dgm:pt modelId="{0360A5FB-637E-49E9-A69E-ED1529B2F824}" type="pres">
      <dgm:prSet presAssocID="{49E61997-6142-4722-AA7A-400839E3F773}" presName="textBox5e" presStyleLbl="revTx" presStyleIdx="4" presStyleCnt="5">
        <dgm:presLayoutVars>
          <dgm:bulletEnabled val="1"/>
        </dgm:presLayoutVars>
      </dgm:prSet>
      <dgm:spPr/>
    </dgm:pt>
  </dgm:ptLst>
  <dgm:cxnLst>
    <dgm:cxn modelId="{15B89F1F-0915-6F40-A84F-749DF12D69CA}" type="presOf" srcId="{B829D58C-5472-40C0-BF83-0741AE1FB99D}" destId="{40AD3FD2-44E6-4DED-84E1-9A1CC9434608}" srcOrd="0" destOrd="0" presId="urn:microsoft.com/office/officeart/2005/8/layout/arrow2"/>
    <dgm:cxn modelId="{F8C70C44-CA30-AE42-9CB2-1DD47FCA0A47}" type="presOf" srcId="{49E61997-6142-4722-AA7A-400839E3F773}" destId="{0360A5FB-637E-49E9-A69E-ED1529B2F824}" srcOrd="0" destOrd="0" presId="urn:microsoft.com/office/officeart/2005/8/layout/arrow2"/>
    <dgm:cxn modelId="{7D876E48-03A4-5041-A1F9-A2F039FBBCD0}" type="presOf" srcId="{B69918F0-9712-4B2C-857C-53781C443FF7}" destId="{22FBADF0-3B34-401E-95E5-99F3815AD342}" srcOrd="0" destOrd="0" presId="urn:microsoft.com/office/officeart/2005/8/layout/arrow2"/>
    <dgm:cxn modelId="{752A336D-FFF8-4685-A829-0BE1475FDB38}" srcId="{E68D6C98-732F-4FDD-8B6B-669F08EA28B6}" destId="{B69918F0-9712-4B2C-857C-53781C443FF7}" srcOrd="1" destOrd="0" parTransId="{8F43B73F-7D94-4A61-A572-DE0DF3E3D0C4}" sibTransId="{1E82A056-D142-4912-A1AE-23568834E7B6}"/>
    <dgm:cxn modelId="{EA77C581-26D8-4B3D-A890-9153A1089E51}" srcId="{E68D6C98-732F-4FDD-8B6B-669F08EA28B6}" destId="{702360E8-7668-4AB3-A0D4-42A5CDB2F38F}" srcOrd="2" destOrd="0" parTransId="{FB2F08D0-4BA9-4376-92C8-F4EEDE6FC810}" sibTransId="{A975E14E-0785-4B75-8F47-3EEFDD5D06BF}"/>
    <dgm:cxn modelId="{AFF4C78B-21E9-43E9-8B3B-065121B578FA}" srcId="{E68D6C98-732F-4FDD-8B6B-669F08EA28B6}" destId="{B829D58C-5472-40C0-BF83-0741AE1FB99D}" srcOrd="0" destOrd="0" parTransId="{9E34E843-78C3-4446-B05A-6C8A67FDCEEB}" sibTransId="{CD9BE4B7-9A96-46FC-B7B5-C365BFB24264}"/>
    <dgm:cxn modelId="{876D46A3-5AD5-492B-B6F7-DA00D1A17A21}" srcId="{E68D6C98-732F-4FDD-8B6B-669F08EA28B6}" destId="{49E61997-6142-4722-AA7A-400839E3F773}" srcOrd="4" destOrd="0" parTransId="{DEE5C0E2-F5F9-4338-8320-E716C9E19A91}" sibTransId="{3E891632-B456-49C9-B6A3-D90E596E8B16}"/>
    <dgm:cxn modelId="{786C60B0-F750-7A47-94DF-D65D1A3561DF}" type="presOf" srcId="{E68D6C98-732F-4FDD-8B6B-669F08EA28B6}" destId="{ED805DF9-5400-4055-A67E-C9D306A7BE87}" srcOrd="0" destOrd="0" presId="urn:microsoft.com/office/officeart/2005/8/layout/arrow2"/>
    <dgm:cxn modelId="{362B99BD-7B10-1440-B8FD-9636FAE0BF26}" type="presOf" srcId="{702360E8-7668-4AB3-A0D4-42A5CDB2F38F}" destId="{511B2FED-38E6-4C8D-8CD1-4CA4FCC09C3B}" srcOrd="0" destOrd="0" presId="urn:microsoft.com/office/officeart/2005/8/layout/arrow2"/>
    <dgm:cxn modelId="{00D80EC4-AC12-4B04-9C16-4C59C44FB53F}" srcId="{E68D6C98-732F-4FDD-8B6B-669F08EA28B6}" destId="{197721A7-8539-4C91-8577-4E699D9BAD2C}" srcOrd="3" destOrd="0" parTransId="{E994EFEF-7A66-468F-8CBA-78C8E72910A2}" sibTransId="{F28C090F-8E87-46B4-A167-CAFEB1008FB6}"/>
    <dgm:cxn modelId="{B288F8D2-1470-4D01-9A0D-BAA47BC9E0B4}" srcId="{E68D6C98-732F-4FDD-8B6B-669F08EA28B6}" destId="{8425DFDC-1F4F-436F-802F-C3CD1F0A0466}" srcOrd="5" destOrd="0" parTransId="{37369D65-580A-4D8E-9786-0C81ECE679B6}" sibTransId="{C78388D4-B5FE-498C-914D-2A723FF9EF62}"/>
    <dgm:cxn modelId="{D4B3A7DE-B849-B242-BE8F-353A2E26638B}" type="presOf" srcId="{197721A7-8539-4C91-8577-4E699D9BAD2C}" destId="{EE38D1E2-3A5D-4FD0-A6C7-71FC695F1A9B}" srcOrd="0" destOrd="0" presId="urn:microsoft.com/office/officeart/2005/8/layout/arrow2"/>
    <dgm:cxn modelId="{EF97A3A0-1248-C149-A151-463D37A4ADA3}" type="presParOf" srcId="{ED805DF9-5400-4055-A67E-C9D306A7BE87}" destId="{4674AAC1-236E-4E56-B73F-64A5ECD3B685}" srcOrd="0" destOrd="0" presId="urn:microsoft.com/office/officeart/2005/8/layout/arrow2"/>
    <dgm:cxn modelId="{42F8F824-92C1-3543-84FA-6BFFC31030E1}" type="presParOf" srcId="{ED805DF9-5400-4055-A67E-C9D306A7BE87}" destId="{FD630064-0F34-461C-A664-903AC6CDECED}" srcOrd="1" destOrd="0" presId="urn:microsoft.com/office/officeart/2005/8/layout/arrow2"/>
    <dgm:cxn modelId="{986661F9-3D86-B949-8E1F-F7DD69C33167}" type="presParOf" srcId="{FD630064-0F34-461C-A664-903AC6CDECED}" destId="{6610B4F2-ED3F-45F5-8820-414CC53274A7}" srcOrd="0" destOrd="0" presId="urn:microsoft.com/office/officeart/2005/8/layout/arrow2"/>
    <dgm:cxn modelId="{C3E459C2-456C-CA42-8F75-E21CDC3788FB}" type="presParOf" srcId="{FD630064-0F34-461C-A664-903AC6CDECED}" destId="{40AD3FD2-44E6-4DED-84E1-9A1CC9434608}" srcOrd="1" destOrd="0" presId="urn:microsoft.com/office/officeart/2005/8/layout/arrow2"/>
    <dgm:cxn modelId="{988003AA-7C71-814E-B1B4-9426E4FC86F2}" type="presParOf" srcId="{FD630064-0F34-461C-A664-903AC6CDECED}" destId="{C63B7B95-751A-4BD6-9466-AAB68C850E30}" srcOrd="2" destOrd="0" presId="urn:microsoft.com/office/officeart/2005/8/layout/arrow2"/>
    <dgm:cxn modelId="{E90FDFA8-676B-2248-91E9-94B41E0D0440}" type="presParOf" srcId="{FD630064-0F34-461C-A664-903AC6CDECED}" destId="{22FBADF0-3B34-401E-95E5-99F3815AD342}" srcOrd="3" destOrd="0" presId="urn:microsoft.com/office/officeart/2005/8/layout/arrow2"/>
    <dgm:cxn modelId="{9097E2D0-30E7-9040-B1E5-927135CD6911}" type="presParOf" srcId="{FD630064-0F34-461C-A664-903AC6CDECED}" destId="{4FFA667E-4F6B-4799-ADFB-EA770E5F643D}" srcOrd="4" destOrd="0" presId="urn:microsoft.com/office/officeart/2005/8/layout/arrow2"/>
    <dgm:cxn modelId="{84B8C9B4-16F8-8D4B-9C41-B60C8A86954A}" type="presParOf" srcId="{FD630064-0F34-461C-A664-903AC6CDECED}" destId="{511B2FED-38E6-4C8D-8CD1-4CA4FCC09C3B}" srcOrd="5" destOrd="0" presId="urn:microsoft.com/office/officeart/2005/8/layout/arrow2"/>
    <dgm:cxn modelId="{7490BADE-EF4B-ED4F-9868-1CF538A2A940}" type="presParOf" srcId="{FD630064-0F34-461C-A664-903AC6CDECED}" destId="{5813B96B-1702-4415-B0D1-F8A41D788F66}" srcOrd="6" destOrd="0" presId="urn:microsoft.com/office/officeart/2005/8/layout/arrow2"/>
    <dgm:cxn modelId="{D9BE94B5-D5A4-E74A-BE58-6D04F686899F}" type="presParOf" srcId="{FD630064-0F34-461C-A664-903AC6CDECED}" destId="{EE38D1E2-3A5D-4FD0-A6C7-71FC695F1A9B}" srcOrd="7" destOrd="0" presId="urn:microsoft.com/office/officeart/2005/8/layout/arrow2"/>
    <dgm:cxn modelId="{D15E2393-E495-C241-BCC5-CD8CBCF4C1F4}" type="presParOf" srcId="{FD630064-0F34-461C-A664-903AC6CDECED}" destId="{E2606A58-046F-4A46-ABC5-DF7B9486907C}" srcOrd="8" destOrd="0" presId="urn:microsoft.com/office/officeart/2005/8/layout/arrow2"/>
    <dgm:cxn modelId="{F8FD10C8-B2A1-1247-8D20-8381366CDA0C}" type="presParOf" srcId="{FD630064-0F34-461C-A664-903AC6CDECED}" destId="{0360A5FB-637E-49E9-A69E-ED1529B2F82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6C257-B115-3843-8988-E4B0BE71ED9E}"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7D3F4C82-640D-8645-BBAD-30CCE633B981}">
      <dgm:prSet phldrT="[Text]"/>
      <dgm:spPr/>
      <dgm:t>
        <a:bodyPr/>
        <a:lstStyle/>
        <a:p>
          <a:r>
            <a:rPr lang="en-US" dirty="0"/>
            <a:t>Temperature</a:t>
          </a:r>
        </a:p>
      </dgm:t>
    </dgm:pt>
    <dgm:pt modelId="{70982F28-8173-C04F-B531-F22387B6F8C6}" type="parTrans" cxnId="{37406E0E-6DFE-B540-9B80-CA16F3344EE1}">
      <dgm:prSet/>
      <dgm:spPr/>
      <dgm:t>
        <a:bodyPr/>
        <a:lstStyle/>
        <a:p>
          <a:endParaRPr lang="en-US"/>
        </a:p>
      </dgm:t>
    </dgm:pt>
    <dgm:pt modelId="{3E0BC41A-7581-4146-A5C6-98D3FC8A44CC}" type="sibTrans" cxnId="{37406E0E-6DFE-B540-9B80-CA16F3344EE1}">
      <dgm:prSet/>
      <dgm:spPr/>
      <dgm:t>
        <a:bodyPr/>
        <a:lstStyle/>
        <a:p>
          <a:endParaRPr lang="en-US"/>
        </a:p>
      </dgm:t>
    </dgm:pt>
    <dgm:pt modelId="{1283A6BF-B0DC-2B46-81BE-F499D441FE9F}">
      <dgm:prSet phldrT="[Text]"/>
      <dgm:spPr/>
      <dgm:t>
        <a:bodyPr/>
        <a:lstStyle/>
        <a:p>
          <a:r>
            <a:rPr lang="en-US" dirty="0"/>
            <a:t>Ice diving (dive reflex)</a:t>
          </a:r>
        </a:p>
      </dgm:t>
    </dgm:pt>
    <dgm:pt modelId="{0758D288-7F1B-7F4C-AB5C-B2B03077A1F7}" type="parTrans" cxnId="{A66B55B8-0620-8244-82C1-26DC3CACA0B3}">
      <dgm:prSet/>
      <dgm:spPr/>
      <dgm:t>
        <a:bodyPr/>
        <a:lstStyle/>
        <a:p>
          <a:endParaRPr lang="en-US"/>
        </a:p>
      </dgm:t>
    </dgm:pt>
    <dgm:pt modelId="{846F5E0D-1759-6E45-8C92-EBB662BBEEB1}" type="sibTrans" cxnId="{A66B55B8-0620-8244-82C1-26DC3CACA0B3}">
      <dgm:prSet/>
      <dgm:spPr/>
      <dgm:t>
        <a:bodyPr/>
        <a:lstStyle/>
        <a:p>
          <a:endParaRPr lang="en-US"/>
        </a:p>
      </dgm:t>
    </dgm:pt>
    <dgm:pt modelId="{916A1E1F-3559-0D42-A132-FE94C670A209}">
      <dgm:prSet phldrT="[Text]"/>
      <dgm:spPr/>
      <dgm:t>
        <a:bodyPr/>
        <a:lstStyle/>
        <a:p>
          <a:r>
            <a:rPr lang="en-US" dirty="0"/>
            <a:t>Ice pack on cheeks or neck</a:t>
          </a:r>
        </a:p>
      </dgm:t>
    </dgm:pt>
    <dgm:pt modelId="{C2B86F18-70CB-9D49-80B7-6D79BB15E9B8}" type="parTrans" cxnId="{6FA16F04-B4C6-E74E-B130-86FD17319DD8}">
      <dgm:prSet/>
      <dgm:spPr/>
      <dgm:t>
        <a:bodyPr/>
        <a:lstStyle/>
        <a:p>
          <a:endParaRPr lang="en-US"/>
        </a:p>
      </dgm:t>
    </dgm:pt>
    <dgm:pt modelId="{A5F1825A-63CF-7549-A1DF-FC747449E24B}" type="sibTrans" cxnId="{6FA16F04-B4C6-E74E-B130-86FD17319DD8}">
      <dgm:prSet/>
      <dgm:spPr/>
      <dgm:t>
        <a:bodyPr/>
        <a:lstStyle/>
        <a:p>
          <a:endParaRPr lang="en-US"/>
        </a:p>
      </dgm:t>
    </dgm:pt>
    <dgm:pt modelId="{887DE8A5-34E8-7F40-8372-D928821688B0}">
      <dgm:prSet phldrT="[Text]"/>
      <dgm:spPr/>
      <dgm:t>
        <a:bodyPr/>
        <a:lstStyle/>
        <a:p>
          <a:r>
            <a:rPr lang="en-US" dirty="0"/>
            <a:t>Intense exercise</a:t>
          </a:r>
        </a:p>
      </dgm:t>
    </dgm:pt>
    <dgm:pt modelId="{1F7E4DF0-B440-264B-958C-4DDC227134F3}" type="parTrans" cxnId="{74F2FBDC-AE4A-BC40-AC0E-DEAA989A8DEF}">
      <dgm:prSet/>
      <dgm:spPr/>
      <dgm:t>
        <a:bodyPr/>
        <a:lstStyle/>
        <a:p>
          <a:endParaRPr lang="en-US"/>
        </a:p>
      </dgm:t>
    </dgm:pt>
    <dgm:pt modelId="{CB997A07-597A-1349-81BE-364FFA7C476B}" type="sibTrans" cxnId="{74F2FBDC-AE4A-BC40-AC0E-DEAA989A8DEF}">
      <dgm:prSet/>
      <dgm:spPr/>
      <dgm:t>
        <a:bodyPr/>
        <a:lstStyle/>
        <a:p>
          <a:endParaRPr lang="en-US"/>
        </a:p>
      </dgm:t>
    </dgm:pt>
    <dgm:pt modelId="{94BCE3F4-69D8-7244-9B84-F9C0EAC00017}">
      <dgm:prSet phldrT="[Text]"/>
      <dgm:spPr/>
      <dgm:t>
        <a:bodyPr/>
        <a:lstStyle/>
        <a:p>
          <a:r>
            <a:rPr lang="en-US" dirty="0"/>
            <a:t>brief bursts of physical activity</a:t>
          </a:r>
        </a:p>
      </dgm:t>
    </dgm:pt>
    <dgm:pt modelId="{D6BF0102-6FFD-B048-B3BA-CDD905133CC8}" type="parTrans" cxnId="{64AAE490-6BE7-674F-8028-2B732DD3CCC8}">
      <dgm:prSet/>
      <dgm:spPr/>
      <dgm:t>
        <a:bodyPr/>
        <a:lstStyle/>
        <a:p>
          <a:endParaRPr lang="en-US"/>
        </a:p>
      </dgm:t>
    </dgm:pt>
    <dgm:pt modelId="{BC18C875-1F72-4047-AC7C-3D57A7C62BA3}" type="sibTrans" cxnId="{64AAE490-6BE7-674F-8028-2B732DD3CCC8}">
      <dgm:prSet/>
      <dgm:spPr/>
      <dgm:t>
        <a:bodyPr/>
        <a:lstStyle/>
        <a:p>
          <a:endParaRPr lang="en-US"/>
        </a:p>
      </dgm:t>
    </dgm:pt>
    <dgm:pt modelId="{CE8A9C71-CF64-6E49-B22A-611BDD4C8B90}">
      <dgm:prSet phldrT="[Text]"/>
      <dgm:spPr/>
      <dgm:t>
        <a:bodyPr/>
        <a:lstStyle/>
        <a:p>
          <a:r>
            <a:rPr lang="en-US" dirty="0"/>
            <a:t>Paced breathing</a:t>
          </a:r>
        </a:p>
      </dgm:t>
    </dgm:pt>
    <dgm:pt modelId="{78A75E8C-FBD3-874F-8A5A-ECB878D31CB5}" type="parTrans" cxnId="{A3E84DC2-0BA4-AC49-8AB1-5409450B4C9C}">
      <dgm:prSet/>
      <dgm:spPr/>
      <dgm:t>
        <a:bodyPr/>
        <a:lstStyle/>
        <a:p>
          <a:endParaRPr lang="en-US"/>
        </a:p>
      </dgm:t>
    </dgm:pt>
    <dgm:pt modelId="{C796E4A5-3BA2-3D47-8CE6-64D7F2EB173D}" type="sibTrans" cxnId="{A3E84DC2-0BA4-AC49-8AB1-5409450B4C9C}">
      <dgm:prSet/>
      <dgm:spPr/>
      <dgm:t>
        <a:bodyPr/>
        <a:lstStyle/>
        <a:p>
          <a:endParaRPr lang="en-US"/>
        </a:p>
      </dgm:t>
    </dgm:pt>
    <dgm:pt modelId="{A221A75C-AE7C-CF41-8D84-CC5F65CBF60F}">
      <dgm:prSet phldrT="[Text]"/>
      <dgm:spPr/>
      <dgm:t>
        <a:bodyPr/>
        <a:lstStyle/>
        <a:p>
          <a:r>
            <a:rPr lang="en-US" dirty="0"/>
            <a:t>boxed breathing</a:t>
          </a:r>
        </a:p>
      </dgm:t>
    </dgm:pt>
    <dgm:pt modelId="{E78DB63F-7A01-0C43-A12C-FE29ACB03281}" type="parTrans" cxnId="{5D413DED-550A-194C-B589-96898A8563A8}">
      <dgm:prSet/>
      <dgm:spPr/>
      <dgm:t>
        <a:bodyPr/>
        <a:lstStyle/>
        <a:p>
          <a:endParaRPr lang="en-US"/>
        </a:p>
      </dgm:t>
    </dgm:pt>
    <dgm:pt modelId="{F1EA785A-4399-9641-AA5F-75ED67DBE912}" type="sibTrans" cxnId="{5D413DED-550A-194C-B589-96898A8563A8}">
      <dgm:prSet/>
      <dgm:spPr/>
      <dgm:t>
        <a:bodyPr/>
        <a:lstStyle/>
        <a:p>
          <a:endParaRPr lang="en-US"/>
        </a:p>
      </dgm:t>
    </dgm:pt>
    <dgm:pt modelId="{F2D6AA3F-4ECA-E14B-8D8B-8378AB155556}">
      <dgm:prSet phldrT="[Text]"/>
      <dgm:spPr/>
      <dgm:t>
        <a:bodyPr/>
        <a:lstStyle/>
        <a:p>
          <a:r>
            <a:rPr lang="en-US" dirty="0"/>
            <a:t>Progressive Muscle Relaxation</a:t>
          </a:r>
        </a:p>
      </dgm:t>
    </dgm:pt>
    <dgm:pt modelId="{56FB62DF-515D-2D40-8065-4BB8AFB10A0F}" type="parTrans" cxnId="{AE1A3D89-2807-3D41-A476-674BC47E70A5}">
      <dgm:prSet/>
      <dgm:spPr/>
      <dgm:t>
        <a:bodyPr/>
        <a:lstStyle/>
        <a:p>
          <a:endParaRPr lang="en-US"/>
        </a:p>
      </dgm:t>
    </dgm:pt>
    <dgm:pt modelId="{0032BF83-11B4-374B-BFAC-902A7ADCEFFA}" type="sibTrans" cxnId="{AE1A3D89-2807-3D41-A476-674BC47E70A5}">
      <dgm:prSet/>
      <dgm:spPr/>
      <dgm:t>
        <a:bodyPr/>
        <a:lstStyle/>
        <a:p>
          <a:endParaRPr lang="en-US"/>
        </a:p>
      </dgm:t>
    </dgm:pt>
    <dgm:pt modelId="{912D0D80-3368-184B-B82E-B0B34C55ADA9}">
      <dgm:prSet phldrT="[Text]"/>
      <dgm:spPr/>
      <dgm:t>
        <a:bodyPr/>
        <a:lstStyle/>
        <a:p>
          <a:r>
            <a:rPr lang="en-US" dirty="0"/>
            <a:t>Tense and release muscle groups</a:t>
          </a:r>
        </a:p>
      </dgm:t>
    </dgm:pt>
    <dgm:pt modelId="{A1AA4E1A-7183-E34D-8B11-7A5283D292BD}" type="parTrans" cxnId="{E42AD517-D76D-5240-9773-843DE57CE740}">
      <dgm:prSet/>
      <dgm:spPr/>
      <dgm:t>
        <a:bodyPr/>
        <a:lstStyle/>
        <a:p>
          <a:endParaRPr lang="en-US"/>
        </a:p>
      </dgm:t>
    </dgm:pt>
    <dgm:pt modelId="{74C43E4F-0F0E-2748-A8C0-637C0B7C98EA}" type="sibTrans" cxnId="{E42AD517-D76D-5240-9773-843DE57CE740}">
      <dgm:prSet/>
      <dgm:spPr/>
      <dgm:t>
        <a:bodyPr/>
        <a:lstStyle/>
        <a:p>
          <a:endParaRPr lang="en-US"/>
        </a:p>
      </dgm:t>
    </dgm:pt>
    <dgm:pt modelId="{A8ED385D-CB56-2348-B772-1CF76F9292C6}" type="pres">
      <dgm:prSet presAssocID="{3A26C257-B115-3843-8988-E4B0BE71ED9E}" presName="Name0" presStyleCnt="0">
        <dgm:presLayoutVars>
          <dgm:dir/>
          <dgm:animLvl val="lvl"/>
          <dgm:resizeHandles val="exact"/>
        </dgm:presLayoutVars>
      </dgm:prSet>
      <dgm:spPr/>
    </dgm:pt>
    <dgm:pt modelId="{F6774593-B818-3442-862E-1FCC1DFD60D6}" type="pres">
      <dgm:prSet presAssocID="{7D3F4C82-640D-8645-BBAD-30CCE633B981}" presName="composite" presStyleCnt="0"/>
      <dgm:spPr/>
    </dgm:pt>
    <dgm:pt modelId="{FFA3CC29-E6FA-4E46-8541-0103ECFCE3CC}" type="pres">
      <dgm:prSet presAssocID="{7D3F4C82-640D-8645-BBAD-30CCE633B981}" presName="parTx" presStyleLbl="alignNode1" presStyleIdx="0" presStyleCnt="4">
        <dgm:presLayoutVars>
          <dgm:chMax val="0"/>
          <dgm:chPref val="0"/>
          <dgm:bulletEnabled val="1"/>
        </dgm:presLayoutVars>
      </dgm:prSet>
      <dgm:spPr/>
    </dgm:pt>
    <dgm:pt modelId="{F56D4DAC-2A63-6D43-A169-22F51738BF29}" type="pres">
      <dgm:prSet presAssocID="{7D3F4C82-640D-8645-BBAD-30CCE633B981}" presName="desTx" presStyleLbl="alignAccFollowNode1" presStyleIdx="0" presStyleCnt="4">
        <dgm:presLayoutVars>
          <dgm:bulletEnabled val="1"/>
        </dgm:presLayoutVars>
      </dgm:prSet>
      <dgm:spPr/>
    </dgm:pt>
    <dgm:pt modelId="{D29FD314-2B21-CA4F-82ED-3B19C8AF2242}" type="pres">
      <dgm:prSet presAssocID="{3E0BC41A-7581-4146-A5C6-98D3FC8A44CC}" presName="space" presStyleCnt="0"/>
      <dgm:spPr/>
    </dgm:pt>
    <dgm:pt modelId="{7E45EF5F-21EE-164C-8608-F4658923894A}" type="pres">
      <dgm:prSet presAssocID="{887DE8A5-34E8-7F40-8372-D928821688B0}" presName="composite" presStyleCnt="0"/>
      <dgm:spPr/>
    </dgm:pt>
    <dgm:pt modelId="{DADB60FA-B68A-CA4E-A9B1-2C8B9D8C1341}" type="pres">
      <dgm:prSet presAssocID="{887DE8A5-34E8-7F40-8372-D928821688B0}" presName="parTx" presStyleLbl="alignNode1" presStyleIdx="1" presStyleCnt="4">
        <dgm:presLayoutVars>
          <dgm:chMax val="0"/>
          <dgm:chPref val="0"/>
          <dgm:bulletEnabled val="1"/>
        </dgm:presLayoutVars>
      </dgm:prSet>
      <dgm:spPr/>
    </dgm:pt>
    <dgm:pt modelId="{D4DC9F65-8647-4B4E-8C4F-B29DDBB9921C}" type="pres">
      <dgm:prSet presAssocID="{887DE8A5-34E8-7F40-8372-D928821688B0}" presName="desTx" presStyleLbl="alignAccFollowNode1" presStyleIdx="1" presStyleCnt="4">
        <dgm:presLayoutVars>
          <dgm:bulletEnabled val="1"/>
        </dgm:presLayoutVars>
      </dgm:prSet>
      <dgm:spPr/>
    </dgm:pt>
    <dgm:pt modelId="{2A78E373-E5A6-B64A-8B1F-66C9F81310E6}" type="pres">
      <dgm:prSet presAssocID="{CB997A07-597A-1349-81BE-364FFA7C476B}" presName="space" presStyleCnt="0"/>
      <dgm:spPr/>
    </dgm:pt>
    <dgm:pt modelId="{188F94EF-7ED8-B245-BCF9-CFAADE914481}" type="pres">
      <dgm:prSet presAssocID="{F2D6AA3F-4ECA-E14B-8D8B-8378AB155556}" presName="composite" presStyleCnt="0"/>
      <dgm:spPr/>
    </dgm:pt>
    <dgm:pt modelId="{0EC35D1C-B58F-A748-8747-5D393C786B45}" type="pres">
      <dgm:prSet presAssocID="{F2D6AA3F-4ECA-E14B-8D8B-8378AB155556}" presName="parTx" presStyleLbl="alignNode1" presStyleIdx="2" presStyleCnt="4">
        <dgm:presLayoutVars>
          <dgm:chMax val="0"/>
          <dgm:chPref val="0"/>
          <dgm:bulletEnabled val="1"/>
        </dgm:presLayoutVars>
      </dgm:prSet>
      <dgm:spPr/>
    </dgm:pt>
    <dgm:pt modelId="{8DE5E458-419B-034A-86E8-238E45FF430B}" type="pres">
      <dgm:prSet presAssocID="{F2D6AA3F-4ECA-E14B-8D8B-8378AB155556}" presName="desTx" presStyleLbl="alignAccFollowNode1" presStyleIdx="2" presStyleCnt="4">
        <dgm:presLayoutVars>
          <dgm:bulletEnabled val="1"/>
        </dgm:presLayoutVars>
      </dgm:prSet>
      <dgm:spPr/>
    </dgm:pt>
    <dgm:pt modelId="{6DA90E16-4497-C545-BA6A-64606D0EB9FC}" type="pres">
      <dgm:prSet presAssocID="{0032BF83-11B4-374B-BFAC-902A7ADCEFFA}" presName="space" presStyleCnt="0"/>
      <dgm:spPr/>
    </dgm:pt>
    <dgm:pt modelId="{C880DDB9-E83A-8B4C-8BBB-4DEEC9785995}" type="pres">
      <dgm:prSet presAssocID="{CE8A9C71-CF64-6E49-B22A-611BDD4C8B90}" presName="composite" presStyleCnt="0"/>
      <dgm:spPr/>
    </dgm:pt>
    <dgm:pt modelId="{D037F5A3-2023-114A-B75F-FD8F29B6D42E}" type="pres">
      <dgm:prSet presAssocID="{CE8A9C71-CF64-6E49-B22A-611BDD4C8B90}" presName="parTx" presStyleLbl="alignNode1" presStyleIdx="3" presStyleCnt="4">
        <dgm:presLayoutVars>
          <dgm:chMax val="0"/>
          <dgm:chPref val="0"/>
          <dgm:bulletEnabled val="1"/>
        </dgm:presLayoutVars>
      </dgm:prSet>
      <dgm:spPr/>
    </dgm:pt>
    <dgm:pt modelId="{6529838A-6511-B14A-B2A3-34A71F102651}" type="pres">
      <dgm:prSet presAssocID="{CE8A9C71-CF64-6E49-B22A-611BDD4C8B90}" presName="desTx" presStyleLbl="alignAccFollowNode1" presStyleIdx="3" presStyleCnt="4">
        <dgm:presLayoutVars>
          <dgm:bulletEnabled val="1"/>
        </dgm:presLayoutVars>
      </dgm:prSet>
      <dgm:spPr/>
    </dgm:pt>
  </dgm:ptLst>
  <dgm:cxnLst>
    <dgm:cxn modelId="{6FA16F04-B4C6-E74E-B130-86FD17319DD8}" srcId="{7D3F4C82-640D-8645-BBAD-30CCE633B981}" destId="{916A1E1F-3559-0D42-A132-FE94C670A209}" srcOrd="1" destOrd="0" parTransId="{C2B86F18-70CB-9D49-80B7-6D79BB15E9B8}" sibTransId="{A5F1825A-63CF-7549-A1DF-FC747449E24B}"/>
    <dgm:cxn modelId="{37406E0E-6DFE-B540-9B80-CA16F3344EE1}" srcId="{3A26C257-B115-3843-8988-E4B0BE71ED9E}" destId="{7D3F4C82-640D-8645-BBAD-30CCE633B981}" srcOrd="0" destOrd="0" parTransId="{70982F28-8173-C04F-B531-F22387B6F8C6}" sibTransId="{3E0BC41A-7581-4146-A5C6-98D3FC8A44CC}"/>
    <dgm:cxn modelId="{E42AD517-D76D-5240-9773-843DE57CE740}" srcId="{F2D6AA3F-4ECA-E14B-8D8B-8378AB155556}" destId="{912D0D80-3368-184B-B82E-B0B34C55ADA9}" srcOrd="0" destOrd="0" parTransId="{A1AA4E1A-7183-E34D-8B11-7A5283D292BD}" sibTransId="{74C43E4F-0F0E-2748-A8C0-637C0B7C98EA}"/>
    <dgm:cxn modelId="{9E9FBB33-7D85-4B47-902C-221367DBBFE4}" type="presOf" srcId="{94BCE3F4-69D8-7244-9B84-F9C0EAC00017}" destId="{D4DC9F65-8647-4B4E-8C4F-B29DDBB9921C}" srcOrd="0" destOrd="0" presId="urn:microsoft.com/office/officeart/2005/8/layout/hList1"/>
    <dgm:cxn modelId="{D6055F3B-7F6B-C045-B531-ECD31243C4A2}" type="presOf" srcId="{7D3F4C82-640D-8645-BBAD-30CCE633B981}" destId="{FFA3CC29-E6FA-4E46-8541-0103ECFCE3CC}" srcOrd="0" destOrd="0" presId="urn:microsoft.com/office/officeart/2005/8/layout/hList1"/>
    <dgm:cxn modelId="{929CE247-1287-C34E-9972-1956A14E9235}" type="presOf" srcId="{1283A6BF-B0DC-2B46-81BE-F499D441FE9F}" destId="{F56D4DAC-2A63-6D43-A169-22F51738BF29}" srcOrd="0" destOrd="0" presId="urn:microsoft.com/office/officeart/2005/8/layout/hList1"/>
    <dgm:cxn modelId="{7C7BB957-586C-8646-B974-D0DF4D671391}" type="presOf" srcId="{F2D6AA3F-4ECA-E14B-8D8B-8378AB155556}" destId="{0EC35D1C-B58F-A748-8747-5D393C786B45}" srcOrd="0" destOrd="0" presId="urn:microsoft.com/office/officeart/2005/8/layout/hList1"/>
    <dgm:cxn modelId="{3291C758-79AC-BD4B-BF6A-C7E6D55F67F4}" type="presOf" srcId="{916A1E1F-3559-0D42-A132-FE94C670A209}" destId="{F56D4DAC-2A63-6D43-A169-22F51738BF29}" srcOrd="0" destOrd="1" presId="urn:microsoft.com/office/officeart/2005/8/layout/hList1"/>
    <dgm:cxn modelId="{13E9095A-1153-F941-91AC-8F74CC3CE332}" type="presOf" srcId="{A221A75C-AE7C-CF41-8D84-CC5F65CBF60F}" destId="{6529838A-6511-B14A-B2A3-34A71F102651}" srcOrd="0" destOrd="0" presId="urn:microsoft.com/office/officeart/2005/8/layout/hList1"/>
    <dgm:cxn modelId="{AC241165-6C05-9A4C-9C50-AA921D7CB687}" type="presOf" srcId="{3A26C257-B115-3843-8988-E4B0BE71ED9E}" destId="{A8ED385D-CB56-2348-B772-1CF76F9292C6}" srcOrd="0" destOrd="0" presId="urn:microsoft.com/office/officeart/2005/8/layout/hList1"/>
    <dgm:cxn modelId="{1166CC70-0F6E-7E4D-B806-DCCF74F2FABA}" type="presOf" srcId="{887DE8A5-34E8-7F40-8372-D928821688B0}" destId="{DADB60FA-B68A-CA4E-A9B1-2C8B9D8C1341}" srcOrd="0" destOrd="0" presId="urn:microsoft.com/office/officeart/2005/8/layout/hList1"/>
    <dgm:cxn modelId="{36D52A86-FD3B-7643-9927-B8F5D40BADEB}" type="presOf" srcId="{912D0D80-3368-184B-B82E-B0B34C55ADA9}" destId="{8DE5E458-419B-034A-86E8-238E45FF430B}" srcOrd="0" destOrd="0" presId="urn:microsoft.com/office/officeart/2005/8/layout/hList1"/>
    <dgm:cxn modelId="{AE1A3D89-2807-3D41-A476-674BC47E70A5}" srcId="{3A26C257-B115-3843-8988-E4B0BE71ED9E}" destId="{F2D6AA3F-4ECA-E14B-8D8B-8378AB155556}" srcOrd="2" destOrd="0" parTransId="{56FB62DF-515D-2D40-8065-4BB8AFB10A0F}" sibTransId="{0032BF83-11B4-374B-BFAC-902A7ADCEFFA}"/>
    <dgm:cxn modelId="{B71D8F8A-FD4A-6541-B98E-FE9918515B9A}" type="presOf" srcId="{CE8A9C71-CF64-6E49-B22A-611BDD4C8B90}" destId="{D037F5A3-2023-114A-B75F-FD8F29B6D42E}" srcOrd="0" destOrd="0" presId="urn:microsoft.com/office/officeart/2005/8/layout/hList1"/>
    <dgm:cxn modelId="{64AAE490-6BE7-674F-8028-2B732DD3CCC8}" srcId="{887DE8A5-34E8-7F40-8372-D928821688B0}" destId="{94BCE3F4-69D8-7244-9B84-F9C0EAC00017}" srcOrd="0" destOrd="0" parTransId="{D6BF0102-6FFD-B048-B3BA-CDD905133CC8}" sibTransId="{BC18C875-1F72-4047-AC7C-3D57A7C62BA3}"/>
    <dgm:cxn modelId="{A66B55B8-0620-8244-82C1-26DC3CACA0B3}" srcId="{7D3F4C82-640D-8645-BBAD-30CCE633B981}" destId="{1283A6BF-B0DC-2B46-81BE-F499D441FE9F}" srcOrd="0" destOrd="0" parTransId="{0758D288-7F1B-7F4C-AB5C-B2B03077A1F7}" sibTransId="{846F5E0D-1759-6E45-8C92-EBB662BBEEB1}"/>
    <dgm:cxn modelId="{A3E84DC2-0BA4-AC49-8AB1-5409450B4C9C}" srcId="{3A26C257-B115-3843-8988-E4B0BE71ED9E}" destId="{CE8A9C71-CF64-6E49-B22A-611BDD4C8B90}" srcOrd="3" destOrd="0" parTransId="{78A75E8C-FBD3-874F-8A5A-ECB878D31CB5}" sibTransId="{C796E4A5-3BA2-3D47-8CE6-64D7F2EB173D}"/>
    <dgm:cxn modelId="{74F2FBDC-AE4A-BC40-AC0E-DEAA989A8DEF}" srcId="{3A26C257-B115-3843-8988-E4B0BE71ED9E}" destId="{887DE8A5-34E8-7F40-8372-D928821688B0}" srcOrd="1" destOrd="0" parTransId="{1F7E4DF0-B440-264B-958C-4DDC227134F3}" sibTransId="{CB997A07-597A-1349-81BE-364FFA7C476B}"/>
    <dgm:cxn modelId="{5D413DED-550A-194C-B589-96898A8563A8}" srcId="{CE8A9C71-CF64-6E49-B22A-611BDD4C8B90}" destId="{A221A75C-AE7C-CF41-8D84-CC5F65CBF60F}" srcOrd="0" destOrd="0" parTransId="{E78DB63F-7A01-0C43-A12C-FE29ACB03281}" sibTransId="{F1EA785A-4399-9641-AA5F-75ED67DBE912}"/>
    <dgm:cxn modelId="{EC5697EB-94BB-DF42-9D0F-8358F8F45725}" type="presParOf" srcId="{A8ED385D-CB56-2348-B772-1CF76F9292C6}" destId="{F6774593-B818-3442-862E-1FCC1DFD60D6}" srcOrd="0" destOrd="0" presId="urn:microsoft.com/office/officeart/2005/8/layout/hList1"/>
    <dgm:cxn modelId="{E3A20E9F-E21C-6D4D-84C7-DD223BB1A139}" type="presParOf" srcId="{F6774593-B818-3442-862E-1FCC1DFD60D6}" destId="{FFA3CC29-E6FA-4E46-8541-0103ECFCE3CC}" srcOrd="0" destOrd="0" presId="urn:microsoft.com/office/officeart/2005/8/layout/hList1"/>
    <dgm:cxn modelId="{BF4BC249-83D7-BD4F-8A97-7DB31D51F7D2}" type="presParOf" srcId="{F6774593-B818-3442-862E-1FCC1DFD60D6}" destId="{F56D4DAC-2A63-6D43-A169-22F51738BF29}" srcOrd="1" destOrd="0" presId="urn:microsoft.com/office/officeart/2005/8/layout/hList1"/>
    <dgm:cxn modelId="{19D9AE3A-0406-A84B-8E48-C97D24F1033F}" type="presParOf" srcId="{A8ED385D-CB56-2348-B772-1CF76F9292C6}" destId="{D29FD314-2B21-CA4F-82ED-3B19C8AF2242}" srcOrd="1" destOrd="0" presId="urn:microsoft.com/office/officeart/2005/8/layout/hList1"/>
    <dgm:cxn modelId="{C24EB1ED-61B9-1446-B64E-E4B47F2C6DE1}" type="presParOf" srcId="{A8ED385D-CB56-2348-B772-1CF76F9292C6}" destId="{7E45EF5F-21EE-164C-8608-F4658923894A}" srcOrd="2" destOrd="0" presId="urn:microsoft.com/office/officeart/2005/8/layout/hList1"/>
    <dgm:cxn modelId="{414F8775-7E6C-3740-93B7-8C10FFC53831}" type="presParOf" srcId="{7E45EF5F-21EE-164C-8608-F4658923894A}" destId="{DADB60FA-B68A-CA4E-A9B1-2C8B9D8C1341}" srcOrd="0" destOrd="0" presId="urn:microsoft.com/office/officeart/2005/8/layout/hList1"/>
    <dgm:cxn modelId="{4F2DF43B-2965-7442-B768-CF28AC5868A0}" type="presParOf" srcId="{7E45EF5F-21EE-164C-8608-F4658923894A}" destId="{D4DC9F65-8647-4B4E-8C4F-B29DDBB9921C}" srcOrd="1" destOrd="0" presId="urn:microsoft.com/office/officeart/2005/8/layout/hList1"/>
    <dgm:cxn modelId="{85C08140-EEC9-3B47-A871-6813EEDE1E24}" type="presParOf" srcId="{A8ED385D-CB56-2348-B772-1CF76F9292C6}" destId="{2A78E373-E5A6-B64A-8B1F-66C9F81310E6}" srcOrd="3" destOrd="0" presId="urn:microsoft.com/office/officeart/2005/8/layout/hList1"/>
    <dgm:cxn modelId="{E3EF12BA-B6E3-7C4C-AF2B-C059CD17CA09}" type="presParOf" srcId="{A8ED385D-CB56-2348-B772-1CF76F9292C6}" destId="{188F94EF-7ED8-B245-BCF9-CFAADE914481}" srcOrd="4" destOrd="0" presId="urn:microsoft.com/office/officeart/2005/8/layout/hList1"/>
    <dgm:cxn modelId="{45E22836-44B2-F44A-9FF7-01F2F0B7DBB3}" type="presParOf" srcId="{188F94EF-7ED8-B245-BCF9-CFAADE914481}" destId="{0EC35D1C-B58F-A748-8747-5D393C786B45}" srcOrd="0" destOrd="0" presId="urn:microsoft.com/office/officeart/2005/8/layout/hList1"/>
    <dgm:cxn modelId="{6E7572BA-9F33-0A40-8193-4144816BFBC2}" type="presParOf" srcId="{188F94EF-7ED8-B245-BCF9-CFAADE914481}" destId="{8DE5E458-419B-034A-86E8-238E45FF430B}" srcOrd="1" destOrd="0" presId="urn:microsoft.com/office/officeart/2005/8/layout/hList1"/>
    <dgm:cxn modelId="{583C71C6-C28C-4943-AF5E-4F9CA35EFCB5}" type="presParOf" srcId="{A8ED385D-CB56-2348-B772-1CF76F9292C6}" destId="{6DA90E16-4497-C545-BA6A-64606D0EB9FC}" srcOrd="5" destOrd="0" presId="urn:microsoft.com/office/officeart/2005/8/layout/hList1"/>
    <dgm:cxn modelId="{B2CAC3BC-9A0E-E04F-9CF9-85BC95875D56}" type="presParOf" srcId="{A8ED385D-CB56-2348-B772-1CF76F9292C6}" destId="{C880DDB9-E83A-8B4C-8BBB-4DEEC9785995}" srcOrd="6" destOrd="0" presId="urn:microsoft.com/office/officeart/2005/8/layout/hList1"/>
    <dgm:cxn modelId="{6BC9A5E7-F76C-A446-8295-6F8F6734886F}" type="presParOf" srcId="{C880DDB9-E83A-8B4C-8BBB-4DEEC9785995}" destId="{D037F5A3-2023-114A-B75F-FD8F29B6D42E}" srcOrd="0" destOrd="0" presId="urn:microsoft.com/office/officeart/2005/8/layout/hList1"/>
    <dgm:cxn modelId="{C5B6C9E1-24E6-3242-9A19-30A2FD18E110}" type="presParOf" srcId="{C880DDB9-E83A-8B4C-8BBB-4DEEC9785995}" destId="{6529838A-6511-B14A-B2A3-34A71F10265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4AAC1-236E-4E56-B73F-64A5ECD3B685}">
      <dsp:nvSpPr>
        <dsp:cNvPr id="0" name=""/>
        <dsp:cNvSpPr/>
      </dsp:nvSpPr>
      <dsp:spPr>
        <a:xfrm>
          <a:off x="0" y="103187"/>
          <a:ext cx="7467600" cy="466724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0B4F2-ED3F-45F5-8820-414CC53274A7}">
      <dsp:nvSpPr>
        <dsp:cNvPr id="0" name=""/>
        <dsp:cNvSpPr/>
      </dsp:nvSpPr>
      <dsp:spPr>
        <a:xfrm>
          <a:off x="735558" y="3573754"/>
          <a:ext cx="171754" cy="1717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D3FD2-44E6-4DED-84E1-9A1CC9434608}">
      <dsp:nvSpPr>
        <dsp:cNvPr id="0" name=""/>
        <dsp:cNvSpPr/>
      </dsp:nvSpPr>
      <dsp:spPr>
        <a:xfrm>
          <a:off x="821435" y="3659632"/>
          <a:ext cx="978255" cy="1110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09"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Slightly feared situation</a:t>
          </a:r>
        </a:p>
      </dsp:txBody>
      <dsp:txXfrm>
        <a:off x="821435" y="3659632"/>
        <a:ext cx="978255" cy="1110805"/>
      </dsp:txXfrm>
    </dsp:sp>
    <dsp:sp modelId="{C63B7B95-751A-4BD6-9466-AAB68C850E30}">
      <dsp:nvSpPr>
        <dsp:cNvPr id="0" name=""/>
        <dsp:cNvSpPr/>
      </dsp:nvSpPr>
      <dsp:spPr>
        <a:xfrm>
          <a:off x="1665274" y="2680442"/>
          <a:ext cx="268833" cy="2688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FBADF0-3B34-401E-95E5-99F3815AD342}">
      <dsp:nvSpPr>
        <dsp:cNvPr id="0" name=""/>
        <dsp:cNvSpPr/>
      </dsp:nvSpPr>
      <dsp:spPr>
        <a:xfrm>
          <a:off x="1799691" y="2814859"/>
          <a:ext cx="1239621" cy="1955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49"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Mildly feared situation</a:t>
          </a:r>
        </a:p>
      </dsp:txBody>
      <dsp:txXfrm>
        <a:off x="1799691" y="2814859"/>
        <a:ext cx="1239621" cy="1955577"/>
      </dsp:txXfrm>
    </dsp:sp>
    <dsp:sp modelId="{4FFA667E-4F6B-4799-ADFB-EA770E5F643D}">
      <dsp:nvSpPr>
        <dsp:cNvPr id="0" name=""/>
        <dsp:cNvSpPr/>
      </dsp:nvSpPr>
      <dsp:spPr>
        <a:xfrm>
          <a:off x="2860090" y="1968220"/>
          <a:ext cx="358444" cy="3584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B2FED-38E6-4C8D-8CD1-4CA4FCC09C3B}">
      <dsp:nvSpPr>
        <dsp:cNvPr id="0" name=""/>
        <dsp:cNvSpPr/>
      </dsp:nvSpPr>
      <dsp:spPr>
        <a:xfrm>
          <a:off x="3039313" y="2147443"/>
          <a:ext cx="1441246" cy="26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932"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Moderately feared situation</a:t>
          </a:r>
        </a:p>
      </dsp:txBody>
      <dsp:txXfrm>
        <a:off x="3039313" y="2147443"/>
        <a:ext cx="1441246" cy="2622994"/>
      </dsp:txXfrm>
    </dsp:sp>
    <dsp:sp modelId="{5813B96B-1702-4415-B0D1-F8A41D788F66}">
      <dsp:nvSpPr>
        <dsp:cNvPr id="0" name=""/>
        <dsp:cNvSpPr/>
      </dsp:nvSpPr>
      <dsp:spPr>
        <a:xfrm>
          <a:off x="4249064" y="1411884"/>
          <a:ext cx="462991" cy="46299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8D1E2-3A5D-4FD0-A6C7-71FC695F1A9B}">
      <dsp:nvSpPr>
        <dsp:cNvPr id="0" name=""/>
        <dsp:cNvSpPr/>
      </dsp:nvSpPr>
      <dsp:spPr>
        <a:xfrm>
          <a:off x="4480559" y="1643380"/>
          <a:ext cx="1493520" cy="312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29"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Much feared situation</a:t>
          </a:r>
        </a:p>
      </dsp:txBody>
      <dsp:txXfrm>
        <a:off x="4480559" y="1643380"/>
        <a:ext cx="1493520" cy="3127057"/>
      </dsp:txXfrm>
    </dsp:sp>
    <dsp:sp modelId="{E2606A58-046F-4A46-ABC5-DF7B9486907C}">
      <dsp:nvSpPr>
        <dsp:cNvPr id="0" name=""/>
        <dsp:cNvSpPr/>
      </dsp:nvSpPr>
      <dsp:spPr>
        <a:xfrm>
          <a:off x="5679109" y="1040371"/>
          <a:ext cx="589940" cy="5899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0A5FB-637E-49E9-A69E-ED1529B2F824}">
      <dsp:nvSpPr>
        <dsp:cNvPr id="0" name=""/>
        <dsp:cNvSpPr/>
      </dsp:nvSpPr>
      <dsp:spPr>
        <a:xfrm>
          <a:off x="5974080" y="1335341"/>
          <a:ext cx="1493520" cy="34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59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Most feared situation</a:t>
          </a:r>
        </a:p>
      </dsp:txBody>
      <dsp:txXfrm>
        <a:off x="5974080" y="1335341"/>
        <a:ext cx="1493520" cy="3435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3CC29-E6FA-4E46-8541-0103ECFCE3CC}">
      <dsp:nvSpPr>
        <dsp:cNvPr id="0" name=""/>
        <dsp:cNvSpPr/>
      </dsp:nvSpPr>
      <dsp:spPr>
        <a:xfrm>
          <a:off x="3953" y="1084087"/>
          <a:ext cx="2377306" cy="72831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Temperature</a:t>
          </a:r>
        </a:p>
      </dsp:txBody>
      <dsp:txXfrm>
        <a:off x="3953" y="1084087"/>
        <a:ext cx="2377306" cy="728312"/>
      </dsp:txXfrm>
    </dsp:sp>
    <dsp:sp modelId="{F56D4DAC-2A63-6D43-A169-22F51738BF29}">
      <dsp:nvSpPr>
        <dsp:cNvPr id="0" name=""/>
        <dsp:cNvSpPr/>
      </dsp:nvSpPr>
      <dsp:spPr>
        <a:xfrm>
          <a:off x="3953" y="1812400"/>
          <a:ext cx="2377306" cy="1454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Ice diving (dive reflex)</a:t>
          </a:r>
        </a:p>
        <a:p>
          <a:pPr marL="228600" lvl="1" indent="-228600" algn="l" defTabSz="889000">
            <a:lnSpc>
              <a:spcPct val="90000"/>
            </a:lnSpc>
            <a:spcBef>
              <a:spcPct val="0"/>
            </a:spcBef>
            <a:spcAft>
              <a:spcPct val="15000"/>
            </a:spcAft>
            <a:buChar char="•"/>
          </a:pPr>
          <a:r>
            <a:rPr lang="en-US" sz="2000" kern="1200" dirty="0"/>
            <a:t>Ice pack on cheeks or neck</a:t>
          </a:r>
        </a:p>
      </dsp:txBody>
      <dsp:txXfrm>
        <a:off x="3953" y="1812400"/>
        <a:ext cx="2377306" cy="1454849"/>
      </dsp:txXfrm>
    </dsp:sp>
    <dsp:sp modelId="{DADB60FA-B68A-CA4E-A9B1-2C8B9D8C1341}">
      <dsp:nvSpPr>
        <dsp:cNvPr id="0" name=""/>
        <dsp:cNvSpPr/>
      </dsp:nvSpPr>
      <dsp:spPr>
        <a:xfrm>
          <a:off x="2714082" y="1084087"/>
          <a:ext cx="2377306" cy="72831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Intense exercise</a:t>
          </a:r>
        </a:p>
      </dsp:txBody>
      <dsp:txXfrm>
        <a:off x="2714082" y="1084087"/>
        <a:ext cx="2377306" cy="728312"/>
      </dsp:txXfrm>
    </dsp:sp>
    <dsp:sp modelId="{D4DC9F65-8647-4B4E-8C4F-B29DDBB9921C}">
      <dsp:nvSpPr>
        <dsp:cNvPr id="0" name=""/>
        <dsp:cNvSpPr/>
      </dsp:nvSpPr>
      <dsp:spPr>
        <a:xfrm>
          <a:off x="2714082" y="1812400"/>
          <a:ext cx="2377306" cy="1454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brief bursts of physical activity</a:t>
          </a:r>
        </a:p>
      </dsp:txBody>
      <dsp:txXfrm>
        <a:off x="2714082" y="1812400"/>
        <a:ext cx="2377306" cy="1454849"/>
      </dsp:txXfrm>
    </dsp:sp>
    <dsp:sp modelId="{0EC35D1C-B58F-A748-8747-5D393C786B45}">
      <dsp:nvSpPr>
        <dsp:cNvPr id="0" name=""/>
        <dsp:cNvSpPr/>
      </dsp:nvSpPr>
      <dsp:spPr>
        <a:xfrm>
          <a:off x="5424211" y="1084087"/>
          <a:ext cx="2377306" cy="72831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Progressive Muscle Relaxation</a:t>
          </a:r>
        </a:p>
      </dsp:txBody>
      <dsp:txXfrm>
        <a:off x="5424211" y="1084087"/>
        <a:ext cx="2377306" cy="728312"/>
      </dsp:txXfrm>
    </dsp:sp>
    <dsp:sp modelId="{8DE5E458-419B-034A-86E8-238E45FF430B}">
      <dsp:nvSpPr>
        <dsp:cNvPr id="0" name=""/>
        <dsp:cNvSpPr/>
      </dsp:nvSpPr>
      <dsp:spPr>
        <a:xfrm>
          <a:off x="5424211" y="1812400"/>
          <a:ext cx="2377306" cy="1454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Tense and release muscle groups</a:t>
          </a:r>
        </a:p>
      </dsp:txBody>
      <dsp:txXfrm>
        <a:off x="5424211" y="1812400"/>
        <a:ext cx="2377306" cy="1454849"/>
      </dsp:txXfrm>
    </dsp:sp>
    <dsp:sp modelId="{D037F5A3-2023-114A-B75F-FD8F29B6D42E}">
      <dsp:nvSpPr>
        <dsp:cNvPr id="0" name=""/>
        <dsp:cNvSpPr/>
      </dsp:nvSpPr>
      <dsp:spPr>
        <a:xfrm>
          <a:off x="8134340" y="1084087"/>
          <a:ext cx="2377306" cy="728312"/>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Paced breathing</a:t>
          </a:r>
        </a:p>
      </dsp:txBody>
      <dsp:txXfrm>
        <a:off x="8134340" y="1084087"/>
        <a:ext cx="2377306" cy="728312"/>
      </dsp:txXfrm>
    </dsp:sp>
    <dsp:sp modelId="{6529838A-6511-B14A-B2A3-34A71F102651}">
      <dsp:nvSpPr>
        <dsp:cNvPr id="0" name=""/>
        <dsp:cNvSpPr/>
      </dsp:nvSpPr>
      <dsp:spPr>
        <a:xfrm>
          <a:off x="8134340" y="1812400"/>
          <a:ext cx="2377306" cy="1454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boxed breathing</a:t>
          </a:r>
        </a:p>
      </dsp:txBody>
      <dsp:txXfrm>
        <a:off x="8134340" y="1812400"/>
        <a:ext cx="2377306" cy="145484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ADFBD-CAB7-43A1-B261-7842FD160A27}"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4E9F8-92F8-4B55-82EC-A02EDCD01654}" type="slidenum">
              <a:rPr lang="en-US" smtClean="0"/>
              <a:t>‹#›</a:t>
            </a:fld>
            <a:endParaRPr lang="en-US"/>
          </a:p>
        </p:txBody>
      </p:sp>
    </p:spTree>
    <p:extLst>
      <p:ext uri="{BB962C8B-B14F-4D97-AF65-F5344CB8AC3E}">
        <p14:creationId xmlns:p14="http://schemas.microsoft.com/office/powerpoint/2010/main" val="142604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amanetwork.com/journals/jama/fullarticle/10.1001/jama.2024.5756?utm_source=openevidence&amp;utm_medium=referra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ochranelibrary.com/cdsr/doi/10.1002/14651858.CD013305.pub2/ful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afp.org/link_out?pmid=4073650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722715E1-182E-4B59-87F6-55A60D683C1F}" type="slidenum">
              <a:rPr lang="en-US" altLang="en-US" sz="1200" smtClean="0">
                <a:latin typeface="Times" pitchFamily="3" charset="0"/>
              </a:rPr>
              <a:pPr>
                <a:defRPr/>
              </a:pPr>
              <a:t>1</a:t>
            </a:fld>
            <a:endParaRPr lang="en-US" altLang="en-US" sz="1200">
              <a:latin typeface="Times" pitchFamily="3" charset="0"/>
            </a:endParaRPr>
          </a:p>
        </p:txBody>
      </p:sp>
      <p:sp>
        <p:nvSpPr>
          <p:cNvPr id="527362" name="Rectangle 2"/>
          <p:cNvSpPr>
            <a:spLocks noGrp="1" noRot="1" noChangeAspect="1" noChangeArrowheads="1" noTextEdit="1"/>
          </p:cNvSpPr>
          <p:nvPr>
            <p:ph type="sldImg"/>
          </p:nvPr>
        </p:nvSpPr>
        <p:spPr>
          <a:xfrm>
            <a:off x="381000" y="685800"/>
            <a:ext cx="6096000" cy="3429000"/>
          </a:xfrm>
          <a:ln/>
          <a:extLst>
            <a:ext uri="{FAA26D3D-D897-4be2-8F04-BA451C77F1D7}"/>
          </a:extLst>
        </p:spPr>
      </p:sp>
      <p:sp>
        <p:nvSpPr>
          <p:cNvPr id="527363" name="Rectangle 3"/>
          <p:cNvSpPr>
            <a:spLocks noGrp="1" noChangeArrowheads="1"/>
          </p:cNvSpPr>
          <p:nvPr>
            <p:ph type="body" idx="1"/>
          </p:nvPr>
        </p:nvSpPr>
        <p:spPr/>
        <p:txBody>
          <a:bodyPr/>
          <a:lstStyle/>
          <a:p>
            <a:r>
              <a:rPr lang="en-US" b="1" dirty="0"/>
              <a:t>Why Therapy Matters</a:t>
            </a:r>
          </a:p>
          <a:p>
            <a:pPr>
              <a:buFont typeface="Arial" panose="020B0604020202020204" pitchFamily="34" charset="0"/>
              <a:buChar char="•"/>
            </a:pPr>
            <a:r>
              <a:rPr lang="en-US" dirty="0"/>
              <a:t>Over 280 million people live with depression globally</a:t>
            </a:r>
          </a:p>
          <a:p>
            <a:pPr>
              <a:buFont typeface="Arial" panose="020B0604020202020204" pitchFamily="34" charset="0"/>
              <a:buChar char="•"/>
            </a:pPr>
            <a:r>
              <a:rPr lang="en-US" dirty="0"/>
              <a:t>Over 50% of individuals don’t respond to medications alone</a:t>
            </a:r>
          </a:p>
          <a:p>
            <a:pPr>
              <a:buFont typeface="Arial" panose="020B0604020202020204" pitchFamily="34" charset="0"/>
              <a:buChar char="•"/>
            </a:pPr>
            <a:r>
              <a:rPr lang="en-US" dirty="0"/>
              <a:t>Psychotherapy can be first-line, adjunctive, or long-term maintenance</a:t>
            </a:r>
          </a:p>
          <a:p>
            <a:pPr>
              <a:buFont typeface="Arial" panose="020B0604020202020204" pitchFamily="34" charset="0"/>
              <a:buChar char="•"/>
            </a:pPr>
            <a:r>
              <a:rPr lang="en-US" dirty="0"/>
              <a:t>Builds patient insight, coping, and behavior change​</a:t>
            </a:r>
          </a:p>
          <a:p>
            <a:pPr>
              <a:buFont typeface="Arial" panose="020B0604020202020204" pitchFamily="34" charset="0"/>
              <a:buChar char="•"/>
            </a:pPr>
            <a:endParaRPr lang="en-US" dirty="0"/>
          </a:p>
          <a:p>
            <a:r>
              <a:rPr lang="en-US" b="1" dirty="0"/>
              <a:t>Comparative Evidence</a:t>
            </a:r>
          </a:p>
          <a:p>
            <a:r>
              <a:rPr lang="en-US" b="1" dirty="0"/>
              <a:t>Meta-Analysis (</a:t>
            </a:r>
            <a:r>
              <a:rPr lang="en-US" b="1" dirty="0" err="1"/>
              <a:t>Cuijpers</a:t>
            </a:r>
            <a:r>
              <a:rPr lang="en-US" b="1" dirty="0"/>
              <a:t> et al., 2021):</a:t>
            </a:r>
            <a:endParaRPr lang="en-US" dirty="0"/>
          </a:p>
          <a:p>
            <a:pPr>
              <a:buFont typeface="Arial" panose="020B0604020202020204" pitchFamily="34" charset="0"/>
              <a:buChar char="•"/>
            </a:pPr>
            <a:r>
              <a:rPr lang="en-US" dirty="0"/>
              <a:t>~41% response rate to psychotherapy vs. 17% in usual care</a:t>
            </a:r>
          </a:p>
          <a:p>
            <a:pPr>
              <a:buFont typeface="Arial" panose="020B0604020202020204" pitchFamily="34" charset="0"/>
              <a:buChar char="•"/>
            </a:pPr>
            <a:r>
              <a:rPr lang="en-US" dirty="0"/>
              <a:t>No major differences between types</a:t>
            </a:r>
          </a:p>
          <a:p>
            <a:pPr>
              <a:buFont typeface="Arial" panose="020B0604020202020204" pitchFamily="34" charset="0"/>
              <a:buChar char="•"/>
            </a:pPr>
            <a:r>
              <a:rPr lang="en-US" dirty="0"/>
              <a:t>Combined treatment (therapy + meds) often superior​</a:t>
            </a:r>
          </a:p>
          <a:p>
            <a:pPr>
              <a:buFont typeface="Arial" panose="020B0604020202020204" pitchFamily="34" charset="0"/>
              <a:buChar char="•"/>
            </a:pPr>
            <a:endParaRPr lang="en-US" dirty="0"/>
          </a:p>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69807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7E2A5-9E10-F84C-7D5D-23FB3CF340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8A073-661A-1D50-9B3B-9C0998B91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15B7C-5CF5-07C3-5DFE-D5DF3B6824C6}"/>
              </a:ext>
            </a:extLst>
          </p:cNvPr>
          <p:cNvSpPr>
            <a:spLocks noGrp="1"/>
          </p:cNvSpPr>
          <p:nvPr>
            <p:ph type="body" idx="1"/>
          </p:nvPr>
        </p:nvSpPr>
        <p:spPr/>
        <p:txBody>
          <a:bodyPr/>
          <a:lstStyle/>
          <a:p>
            <a:r>
              <a:rPr lang="en-US" dirty="0"/>
              <a:t>depression wants a collection of behaviors – it’s going to try to shut down your world to reinforce it through thoughts (I’m useless, I’m worthless, no one will notice if I’m not there) – need to challenge this</a:t>
            </a:r>
          </a:p>
          <a:p>
            <a:endParaRPr lang="en-US" dirty="0"/>
          </a:p>
          <a:p>
            <a:r>
              <a:rPr lang="en-US" sz="1200" b="0" i="0"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hlinkClick r:id="rId3"/>
              </a:rPr>
              <a:t>Management of Depression in Adults: A Review.</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Journal of the American Medical Association. 2024. Simon GE, Moise N, Mohr DC.</a:t>
            </a:r>
          </a:p>
          <a:p>
            <a:r>
              <a:rPr lang="en-US" sz="1200" b="0" i="0"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hlinkClick r:id="rId4"/>
              </a:rPr>
              <a:t>Behavioural Activation Therapy for Depression in Adults.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Cochrane Database of Systematic Reviews. 2020. Uphoff E, Ekers D, Robertson L, et al.</a:t>
            </a:r>
          </a:p>
          <a:p>
            <a:endParaRPr lang="en-US" dirty="0"/>
          </a:p>
          <a:p>
            <a:endParaRPr lang="en-US" dirty="0"/>
          </a:p>
          <a:p>
            <a:r>
              <a:rPr lang="en-US" sz="1200" b="1" i="0" kern="1200" dirty="0">
                <a:solidFill>
                  <a:schemeClr val="tx1"/>
                </a:solidFill>
                <a:effectLst/>
                <a:latin typeface="+mn-lt"/>
                <a:ea typeface="+mn-ea"/>
                <a:cs typeface="+mn-cs"/>
              </a:rPr>
              <a:t>SLIDE 11: CBT Technique - Behavioral Activation</a:t>
            </a:r>
          </a:p>
          <a:p>
            <a:r>
              <a:rPr lang="en-US" sz="1200" b="1" i="0" kern="1200" dirty="0">
                <a:solidFill>
                  <a:schemeClr val="tx1"/>
                </a:solidFill>
                <a:effectLst/>
                <a:latin typeface="+mn-lt"/>
                <a:ea typeface="+mn-ea"/>
                <a:cs typeface="+mn-cs"/>
              </a:rPr>
              <a:t>What is Behavioral Activation?</a:t>
            </a:r>
            <a:r>
              <a:rPr lang="en-US" sz="1200" b="0" i="0" kern="1200" dirty="0">
                <a:solidFill>
                  <a:schemeClr val="tx1"/>
                </a:solidFill>
                <a:effectLst/>
                <a:latin typeface="+mn-lt"/>
                <a:ea typeface="+mn-ea"/>
                <a:cs typeface="+mn-cs"/>
              </a:rPr>
              <a:t> [12]</a:t>
            </a:r>
          </a:p>
          <a:p>
            <a:r>
              <a:rPr lang="en-US" sz="1200" b="0" i="0" kern="1200" dirty="0">
                <a:solidFill>
                  <a:schemeClr val="tx1"/>
                </a:solidFill>
                <a:effectLst/>
                <a:latin typeface="+mn-lt"/>
                <a:ea typeface="+mn-ea"/>
                <a:cs typeface="+mn-cs"/>
              </a:rPr>
              <a:t>A brief psychotherapeutic approach that seeks to:</a:t>
            </a:r>
          </a:p>
          <a:p>
            <a:r>
              <a:rPr lang="en-US" sz="1200" b="1" i="0" kern="1200" dirty="0">
                <a:solidFill>
                  <a:schemeClr val="tx1"/>
                </a:solidFill>
                <a:effectLst/>
                <a:latin typeface="+mn-lt"/>
                <a:ea typeface="+mn-ea"/>
                <a:cs typeface="+mn-cs"/>
              </a:rPr>
              <a:t>Increase access to positive reinforcers</a:t>
            </a:r>
            <a:r>
              <a:rPr lang="en-US" sz="1200" b="0" i="0" kern="1200" dirty="0">
                <a:solidFill>
                  <a:schemeClr val="tx1"/>
                </a:solidFill>
                <a:effectLst/>
                <a:latin typeface="+mn-lt"/>
                <a:ea typeface="+mn-ea"/>
                <a:cs typeface="+mn-cs"/>
              </a:rPr>
              <a:t> of healthy behaviors</a:t>
            </a:r>
          </a:p>
          <a:p>
            <a:r>
              <a:rPr lang="en-US" sz="1200" b="1" i="0" kern="1200" dirty="0">
                <a:solidFill>
                  <a:schemeClr val="tx1"/>
                </a:solidFill>
                <a:effectLst/>
                <a:latin typeface="+mn-lt"/>
                <a:ea typeface="+mn-ea"/>
                <a:cs typeface="+mn-cs"/>
              </a:rPr>
              <a:t>Reduce avoidance behaviors</a:t>
            </a:r>
            <a:r>
              <a:rPr lang="en-US" sz="1200" b="0" i="0" kern="1200" dirty="0">
                <a:solidFill>
                  <a:schemeClr val="tx1"/>
                </a:solidFill>
                <a:effectLst/>
                <a:latin typeface="+mn-lt"/>
                <a:ea typeface="+mn-ea"/>
                <a:cs typeface="+mn-cs"/>
              </a:rPr>
              <a:t> that limit positive reinforcement</a:t>
            </a:r>
          </a:p>
          <a:p>
            <a:r>
              <a:rPr lang="en-US" sz="1200" b="1" i="0" kern="1200" dirty="0">
                <a:solidFill>
                  <a:schemeClr val="tx1"/>
                </a:solidFill>
                <a:effectLst/>
                <a:latin typeface="+mn-lt"/>
                <a:ea typeface="+mn-ea"/>
                <a:cs typeface="+mn-cs"/>
              </a:rPr>
              <a:t>Address barriers to activation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Depression-Inactivity Cycle: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Depression → Withdrawal → Less positive experiences → More depression</a:t>
            </a:r>
          </a:p>
          <a:p>
            <a:r>
              <a:rPr lang="en-US" sz="1200" b="1" i="0" kern="1200" dirty="0">
                <a:solidFill>
                  <a:schemeClr val="tx1"/>
                </a:solidFill>
                <a:effectLst/>
                <a:latin typeface="+mn-lt"/>
                <a:ea typeface="+mn-ea"/>
                <a:cs typeface="+mn-cs"/>
              </a:rPr>
              <a:t>Breaking the Cycle: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Activation → Positive experiences → Improved mood → More activation</a:t>
            </a:r>
          </a:p>
          <a:p>
            <a:r>
              <a:rPr lang="en-US" sz="1200" b="1" i="0" kern="1200" dirty="0">
                <a:solidFill>
                  <a:schemeClr val="tx1"/>
                </a:solidFill>
                <a:effectLst/>
                <a:latin typeface="+mn-lt"/>
                <a:ea typeface="+mn-ea"/>
                <a:cs typeface="+mn-cs"/>
              </a:rPr>
              <a:t>Field Application: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we're feeling down, we often stop doing the things that used to make us feel good. What's one small thing you used to enjoy that you could try this week?"</a:t>
            </a:r>
          </a:p>
          <a:p>
            <a:r>
              <a:rPr lang="en-US" sz="1200" b="1" i="0" kern="1200" dirty="0">
                <a:solidFill>
                  <a:schemeClr val="tx1"/>
                </a:solidFill>
                <a:effectLst/>
                <a:latin typeface="+mn-lt"/>
                <a:ea typeface="+mn-ea"/>
                <a:cs typeface="+mn-cs"/>
              </a:rPr>
              <a:t>Evidence</a:t>
            </a:r>
            <a:r>
              <a:rPr lang="en-US" sz="1200" b="0" i="0" kern="1200" dirty="0">
                <a:solidFill>
                  <a:schemeClr val="tx1"/>
                </a:solidFill>
                <a:effectLst/>
                <a:latin typeface="+mn-lt"/>
                <a:ea typeface="+mn-ea"/>
                <a:cs typeface="+mn-cs"/>
              </a:rPr>
              <a:t>: Behavioral activation is </a:t>
            </a:r>
            <a:r>
              <a:rPr lang="en-US" sz="1200" b="1" i="0" kern="1200" dirty="0">
                <a:solidFill>
                  <a:schemeClr val="tx1"/>
                </a:solidFill>
                <a:effectLst/>
                <a:latin typeface="+mn-lt"/>
                <a:ea typeface="+mn-ea"/>
                <a:cs typeface="+mn-cs"/>
              </a:rPr>
              <a:t>as effective as full CBT</a:t>
            </a:r>
            <a:r>
              <a:rPr lang="en-US" sz="1200" b="0" i="0" kern="1200" dirty="0">
                <a:solidFill>
                  <a:schemeClr val="tx1"/>
                </a:solidFill>
                <a:effectLst/>
                <a:latin typeface="+mn-lt"/>
                <a:ea typeface="+mn-ea"/>
                <a:cs typeface="+mn-cs"/>
              </a:rPr>
              <a:t> (SMD 0.73) and can be delivered by non-specialists.</a:t>
            </a:r>
          </a:p>
          <a:p>
            <a:endParaRPr lang="en-US" dirty="0"/>
          </a:p>
        </p:txBody>
      </p:sp>
      <p:sp>
        <p:nvSpPr>
          <p:cNvPr id="4" name="Slide Number Placeholder 3">
            <a:extLst>
              <a:ext uri="{FF2B5EF4-FFF2-40B4-BE49-F238E27FC236}">
                <a16:creationId xmlns:a16="http://schemas.microsoft.com/office/drawing/2014/main" id="{C88DFD68-3F08-8831-850D-57C213CCD550}"/>
              </a:ext>
            </a:extLst>
          </p:cNvPr>
          <p:cNvSpPr>
            <a:spLocks noGrp="1"/>
          </p:cNvSpPr>
          <p:nvPr>
            <p:ph type="sldNum" sz="quarter" idx="5"/>
          </p:nvPr>
        </p:nvSpPr>
        <p:spPr/>
        <p:txBody>
          <a:bodyPr/>
          <a:lstStyle/>
          <a:p>
            <a:fld id="{26E0527B-279A-452A-835E-915A770C2130}" type="slidenum">
              <a:rPr lang="en-US" smtClean="0"/>
              <a:t>10</a:t>
            </a:fld>
            <a:endParaRPr lang="en-US"/>
          </a:p>
        </p:txBody>
      </p:sp>
    </p:spTree>
    <p:extLst>
      <p:ext uri="{BB962C8B-B14F-4D97-AF65-F5344CB8AC3E}">
        <p14:creationId xmlns:p14="http://schemas.microsoft.com/office/powerpoint/2010/main" val="421773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255" y="4343399"/>
            <a:ext cx="6617745" cy="4799014"/>
          </a:xfrm>
        </p:spPr>
        <p:txBody>
          <a:bodyPr/>
          <a:lstStyle/>
          <a:p>
            <a:r>
              <a:rPr lang="en-US" dirty="0"/>
              <a:t>Jacqui: What is ERP?</a:t>
            </a:r>
          </a:p>
          <a:p>
            <a:endParaRPr lang="en-US" dirty="0"/>
          </a:p>
          <a:p>
            <a:r>
              <a:rPr lang="en-US" baseline="0" dirty="0"/>
              <a:t>Mona:  take MD with her emetophobia, etc.  If we were to take her to Harvard square and surround her with people vomiting, that would not go well.  Instead, we need to gradually expose her to her fears.</a:t>
            </a:r>
          </a:p>
          <a:p>
            <a:endParaRPr lang="en-US" baseline="0" dirty="0"/>
          </a:p>
          <a:p>
            <a:r>
              <a:rPr lang="en-US" baseline="0" dirty="0"/>
              <a:t>e.g., 15yo 10</a:t>
            </a:r>
            <a:r>
              <a:rPr lang="en-US" baseline="30000" dirty="0"/>
              <a:t>th</a:t>
            </a:r>
            <a:r>
              <a:rPr lang="en-US" baseline="0" dirty="0"/>
              <a:t> grader living with parents and younger sister, diagnosed with SAD, PD, GAD, and MDD, has not been going to school for the past month due to social/emotional challenges, presents to your office for help…</a:t>
            </a:r>
          </a:p>
          <a:p>
            <a:r>
              <a:rPr lang="en-US" baseline="0" dirty="0"/>
              <a:t>-How do you decide if CBT and ERP are the right approach?</a:t>
            </a:r>
          </a:p>
          <a:p>
            <a:r>
              <a:rPr lang="en-US" baseline="0" dirty="0"/>
              <a:t>-How do you engage the patient in the treatment?</a:t>
            </a:r>
          </a:p>
          <a:p>
            <a:r>
              <a:rPr lang="en-US" baseline="0" dirty="0"/>
              <a:t>-Once the patient is ready and willing, how do you get started and progress through the treatment? [FAH]</a:t>
            </a:r>
          </a:p>
          <a:p>
            <a:r>
              <a:rPr lang="en-US" baseline="0" dirty="0"/>
              <a:t>-What are potential obstacles, and how can you try to overcome them?</a:t>
            </a:r>
          </a:p>
          <a:p>
            <a:r>
              <a:rPr lang="en-US" baseline="0" dirty="0"/>
              <a:t>-How do you talk through expectations and treatment efficacy?</a:t>
            </a:r>
          </a:p>
          <a:p>
            <a:r>
              <a:rPr lang="en-US" baseline="0" dirty="0"/>
              <a:t>-What is the role of school, family, other </a:t>
            </a:r>
            <a:r>
              <a:rPr lang="en-US" baseline="0" dirty="0" err="1"/>
              <a:t>treaters</a:t>
            </a:r>
            <a:r>
              <a:rPr lang="en-US" baseline="0" dirty="0"/>
              <a:t>, etc.?</a:t>
            </a:r>
            <a:endParaRPr lang="en-US" dirty="0"/>
          </a:p>
          <a:p>
            <a:endParaRPr lang="en-US" dirty="0"/>
          </a:p>
          <a:p>
            <a:r>
              <a:rPr lang="en-US" dirty="0"/>
              <a:t>First step is often to help the kid use  cognitive restructuring (detective thinking) to determine the actual or realistic danger inherent to the feared situation or object</a:t>
            </a:r>
          </a:p>
          <a:p>
            <a:endParaRPr lang="en-US" dirty="0"/>
          </a:p>
          <a:p>
            <a:r>
              <a:rPr lang="en-US" dirty="0"/>
              <a:t>But usually that is not enough</a:t>
            </a:r>
          </a:p>
          <a:p>
            <a:endParaRPr lang="en-US" dirty="0"/>
          </a:p>
          <a:p>
            <a:r>
              <a:rPr lang="en-US" dirty="0"/>
              <a:t>Exposure is the cornerstone to effective CBT for anxiety</a:t>
            </a:r>
          </a:p>
          <a:p>
            <a:endParaRPr lang="en-US" dirty="0"/>
          </a:p>
          <a:p>
            <a:r>
              <a:rPr lang="en-US" dirty="0"/>
              <a:t>EXPOSURE</a:t>
            </a:r>
          </a:p>
          <a:p>
            <a:pPr>
              <a:buFont typeface="Arial"/>
              <a:buChar char="•"/>
            </a:pPr>
            <a:r>
              <a:rPr lang="en-US" dirty="0"/>
              <a:t>Child is repeatedly exposed to what he/she has been avoiding</a:t>
            </a:r>
          </a:p>
          <a:p>
            <a:pPr>
              <a:buFont typeface="Arial"/>
              <a:buChar char="•"/>
            </a:pPr>
            <a:r>
              <a:rPr lang="en-US" dirty="0"/>
              <a:t>Have kid stay in the situation until comfortable (habituation)</a:t>
            </a:r>
          </a:p>
          <a:p>
            <a:pPr>
              <a:buFont typeface="Arial"/>
              <a:buChar char="•"/>
            </a:pPr>
            <a:r>
              <a:rPr lang="en-US" dirty="0"/>
              <a:t>Kids learn to tolerate the anxiety and the fear is extinguished</a:t>
            </a:r>
          </a:p>
          <a:p>
            <a:endParaRPr lang="en-US" dirty="0"/>
          </a:p>
          <a:p>
            <a:r>
              <a:rPr lang="en-US" dirty="0"/>
              <a:t>RESPONSE PREVENTION</a:t>
            </a:r>
          </a:p>
          <a:p>
            <a:pPr>
              <a:buFont typeface="Arial"/>
              <a:buChar char="•"/>
            </a:pPr>
            <a:r>
              <a:rPr lang="en-US" dirty="0"/>
              <a:t>Child does not respond to the anxiety using usual rituals or safety behaviors</a:t>
            </a:r>
          </a:p>
          <a:p>
            <a:pPr>
              <a:buFont typeface="Arial"/>
              <a:buChar char="•"/>
            </a:pPr>
            <a:r>
              <a:rPr lang="en-US" dirty="0"/>
              <a:t>Stopping avoidance or escape behaviors that terminate the anxiety but ultimately reinforce maladaptive behavioral patterns. </a:t>
            </a:r>
          </a:p>
          <a:p>
            <a:pPr>
              <a:buFont typeface="Arial"/>
              <a:buChar char="•"/>
            </a:pPr>
            <a:endParaRPr lang="en-US" dirty="0"/>
          </a:p>
          <a:p>
            <a:pPr>
              <a:buFont typeface="Arial"/>
              <a:buChar char="•"/>
            </a:pPr>
            <a:r>
              <a:rPr lang="en-US" dirty="0"/>
              <a:t>GOALS OF ERP</a:t>
            </a:r>
          </a:p>
          <a:p>
            <a:r>
              <a:rPr lang="en-US" dirty="0"/>
              <a:t>	1) Habituation</a:t>
            </a:r>
          </a:p>
          <a:p>
            <a:r>
              <a:rPr lang="en-US" dirty="0"/>
              <a:t>	2) Extinction of the response that contribute to the avoidance</a:t>
            </a:r>
          </a:p>
          <a:p>
            <a:endParaRPr lang="en-US" dirty="0"/>
          </a:p>
          <a:p>
            <a:r>
              <a:rPr lang="en-US" dirty="0"/>
              <a:t>-Same exposure principles apply to all types of fears./anxiety   </a:t>
            </a:r>
          </a:p>
          <a:p>
            <a:endParaRPr lang="en-US" dirty="0"/>
          </a:p>
          <a:p>
            <a:r>
              <a:rPr lang="en-US" dirty="0"/>
              <a:t>ERP EXAMPLE</a:t>
            </a:r>
          </a:p>
          <a:p>
            <a:pPr>
              <a:buFont typeface="Arial"/>
              <a:buChar char="•"/>
            </a:pPr>
            <a:r>
              <a:rPr lang="en-US" dirty="0"/>
              <a:t>“Joey” is afraid of dogs </a:t>
            </a:r>
            <a:endParaRPr lang="en-US" dirty="0">
              <a:solidFill>
                <a:srgbClr val="FF0000"/>
              </a:solidFill>
            </a:endParaRPr>
          </a:p>
          <a:p>
            <a:pPr>
              <a:buFont typeface="Arial"/>
              <a:buNone/>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8402505-4A7B-0D40-A721-8BE836E78859}" type="slidenum">
              <a:rPr lang="en-US" smtClean="0"/>
              <a:pPr/>
              <a:t>11</a:t>
            </a:fld>
            <a:endParaRPr lang="en-US"/>
          </a:p>
        </p:txBody>
      </p:sp>
    </p:spTree>
    <p:extLst>
      <p:ext uri="{BB962C8B-B14F-4D97-AF65-F5344CB8AC3E}">
        <p14:creationId xmlns:p14="http://schemas.microsoft.com/office/powerpoint/2010/main" val="3187767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255" y="4343399"/>
            <a:ext cx="6617745" cy="4799014"/>
          </a:xfrm>
        </p:spPr>
        <p:txBody>
          <a:bodyPr/>
          <a:lstStyle/>
          <a:p>
            <a:r>
              <a:rPr lang="en-US" baseline="0" dirty="0"/>
              <a:t>Mona:  take MD with her emetophobia, etc.  If we were to take her to Harvard square and surround her with people vomiting, that would not go well.  Instead, we need to gradually expose her to her fears.</a:t>
            </a:r>
          </a:p>
          <a:p>
            <a:endParaRPr lang="en-US" baseline="0" dirty="0"/>
          </a:p>
          <a:p>
            <a:r>
              <a:rPr lang="en-US" baseline="0" dirty="0"/>
              <a:t>e.g., 15yo 10</a:t>
            </a:r>
            <a:r>
              <a:rPr lang="en-US" baseline="30000" dirty="0"/>
              <a:t>th</a:t>
            </a:r>
            <a:r>
              <a:rPr lang="en-US" baseline="0" dirty="0"/>
              <a:t> grader living with parents and younger sister, diagnosed with SAD, PD, GAD, and MDD, has not been going to school for the past month due to social/emotional challenges, presents to your office for help…</a:t>
            </a:r>
          </a:p>
          <a:p>
            <a:r>
              <a:rPr lang="en-US" baseline="0" dirty="0"/>
              <a:t>-How do you decide if CBT and ERP are the right approach?</a:t>
            </a:r>
          </a:p>
          <a:p>
            <a:r>
              <a:rPr lang="en-US" baseline="0" dirty="0"/>
              <a:t>-How do you engage the patient in the treatment?</a:t>
            </a:r>
          </a:p>
          <a:p>
            <a:r>
              <a:rPr lang="en-US" baseline="0" dirty="0"/>
              <a:t>-Once the patient is ready and willing, how do you get started and progress through the treatment? [FAH]</a:t>
            </a:r>
          </a:p>
          <a:p>
            <a:r>
              <a:rPr lang="en-US" baseline="0" dirty="0"/>
              <a:t>-What are potential obstacles, and how can you try to overcome them?</a:t>
            </a:r>
          </a:p>
          <a:p>
            <a:r>
              <a:rPr lang="en-US" baseline="0" dirty="0"/>
              <a:t>-How do you talk through expectations and treatment efficacy?</a:t>
            </a:r>
          </a:p>
          <a:p>
            <a:r>
              <a:rPr lang="en-US" baseline="0" dirty="0"/>
              <a:t>-What is the role of school, family, other </a:t>
            </a:r>
            <a:r>
              <a:rPr lang="en-US" baseline="0" dirty="0" err="1"/>
              <a:t>treaters</a:t>
            </a:r>
            <a:r>
              <a:rPr lang="en-US" baseline="0" dirty="0"/>
              <a:t>, etc.?</a:t>
            </a:r>
            <a:endParaRPr lang="en-US" dirty="0"/>
          </a:p>
          <a:p>
            <a:endParaRPr lang="en-US" dirty="0"/>
          </a:p>
          <a:p>
            <a:r>
              <a:rPr lang="en-US" dirty="0"/>
              <a:t>First step is often to help the kid use  cognitive restructuring (detective thinking) to determine the actual or realistic danger inherent to the feared situation or object</a:t>
            </a:r>
          </a:p>
          <a:p>
            <a:endParaRPr lang="en-US" dirty="0"/>
          </a:p>
          <a:p>
            <a:r>
              <a:rPr lang="en-US" dirty="0"/>
              <a:t>But usually that is not enough</a:t>
            </a:r>
          </a:p>
          <a:p>
            <a:endParaRPr lang="en-US" dirty="0"/>
          </a:p>
          <a:p>
            <a:r>
              <a:rPr lang="en-US" dirty="0"/>
              <a:t>Exposure is the cornerstone to effective CBT for anxiety</a:t>
            </a:r>
          </a:p>
          <a:p>
            <a:endParaRPr lang="en-US" dirty="0"/>
          </a:p>
          <a:p>
            <a:r>
              <a:rPr lang="en-US" dirty="0"/>
              <a:t>EXPOSURE</a:t>
            </a:r>
          </a:p>
          <a:p>
            <a:pPr>
              <a:buFont typeface="Arial"/>
              <a:buChar char="•"/>
            </a:pPr>
            <a:r>
              <a:rPr lang="en-US" dirty="0"/>
              <a:t>Child is repeatedly exposed to what he/she has been avoiding</a:t>
            </a:r>
          </a:p>
          <a:p>
            <a:pPr>
              <a:buFont typeface="Arial"/>
              <a:buChar char="•"/>
            </a:pPr>
            <a:r>
              <a:rPr lang="en-US" dirty="0"/>
              <a:t>Have kid stay in the situation until comfortable (habituation)</a:t>
            </a:r>
          </a:p>
          <a:p>
            <a:pPr>
              <a:buFont typeface="Arial"/>
              <a:buChar char="•"/>
            </a:pPr>
            <a:r>
              <a:rPr lang="en-US" dirty="0"/>
              <a:t>Kids learn to tolerate the anxiety and the fear is extinguished</a:t>
            </a:r>
          </a:p>
          <a:p>
            <a:endParaRPr lang="en-US" dirty="0"/>
          </a:p>
          <a:p>
            <a:r>
              <a:rPr lang="en-US" dirty="0"/>
              <a:t>RESPONSE PREVENTION</a:t>
            </a:r>
          </a:p>
          <a:p>
            <a:pPr>
              <a:buFont typeface="Arial"/>
              <a:buChar char="•"/>
            </a:pPr>
            <a:r>
              <a:rPr lang="en-US" dirty="0"/>
              <a:t>Child does not respond to the anxiety using usual rituals or safety behaviors</a:t>
            </a:r>
          </a:p>
          <a:p>
            <a:pPr>
              <a:buFont typeface="Arial"/>
              <a:buChar char="•"/>
            </a:pPr>
            <a:r>
              <a:rPr lang="en-US" dirty="0"/>
              <a:t>Stopping avoidance or escape behaviors that terminate the anxiety but ultimately reinforce maladaptive behavioral patterns. </a:t>
            </a:r>
          </a:p>
          <a:p>
            <a:pPr>
              <a:buFont typeface="Arial"/>
              <a:buChar char="•"/>
            </a:pPr>
            <a:endParaRPr lang="en-US" dirty="0"/>
          </a:p>
          <a:p>
            <a:pPr>
              <a:buFont typeface="Arial"/>
              <a:buChar char="•"/>
            </a:pPr>
            <a:r>
              <a:rPr lang="en-US" dirty="0"/>
              <a:t>GOALS OF ERP</a:t>
            </a:r>
          </a:p>
          <a:p>
            <a:r>
              <a:rPr lang="en-US" dirty="0"/>
              <a:t>	1) Habituation</a:t>
            </a:r>
          </a:p>
          <a:p>
            <a:r>
              <a:rPr lang="en-US" dirty="0"/>
              <a:t>	2) Extinction of the response that contribute to the avoidance</a:t>
            </a:r>
          </a:p>
          <a:p>
            <a:endParaRPr lang="en-US" dirty="0"/>
          </a:p>
          <a:p>
            <a:r>
              <a:rPr lang="en-US" dirty="0"/>
              <a:t>-Same exposure principles apply to all types of fears./anxiety   </a:t>
            </a:r>
          </a:p>
          <a:p>
            <a:endParaRPr lang="en-US" dirty="0"/>
          </a:p>
          <a:p>
            <a:r>
              <a:rPr lang="en-US" dirty="0"/>
              <a:t>ERP EXAMPLE</a:t>
            </a:r>
          </a:p>
          <a:p>
            <a:pPr>
              <a:buFont typeface="Arial"/>
              <a:buChar char="•"/>
            </a:pPr>
            <a:r>
              <a:rPr lang="en-US" dirty="0"/>
              <a:t>“Joey” is afraid of dogs </a:t>
            </a:r>
            <a:endParaRPr lang="en-US" dirty="0">
              <a:solidFill>
                <a:srgbClr val="FF0000"/>
              </a:solidFill>
            </a:endParaRPr>
          </a:p>
          <a:p>
            <a:pPr>
              <a:buFont typeface="Arial"/>
              <a:buNone/>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8402505-4A7B-0D40-A721-8BE836E78859}" type="slidenum">
              <a:rPr lang="en-US" smtClean="0"/>
              <a:pPr/>
              <a:t>12</a:t>
            </a:fld>
            <a:endParaRPr lang="en-US"/>
          </a:p>
        </p:txBody>
      </p:sp>
    </p:spTree>
    <p:extLst>
      <p:ext uri="{BB962C8B-B14F-4D97-AF65-F5344CB8AC3E}">
        <p14:creationId xmlns:p14="http://schemas.microsoft.com/office/powerpoint/2010/main" val="612581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latin typeface="+mn-lt"/>
                <a:ea typeface="+mn-ea"/>
                <a:cs typeface="+mn-cs"/>
              </a:rPr>
              <a:t>In graded exposure, we teach kids to face their fears by practicing situations in order of how scary</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they are, working their way up from only slightly</a:t>
            </a:r>
            <a:r>
              <a:rPr lang="en-US" sz="1200" b="1" kern="1200" baseline="0" dirty="0">
                <a:solidFill>
                  <a:schemeClr val="tx1"/>
                </a:solidFill>
                <a:latin typeface="+mn-lt"/>
                <a:ea typeface="+mn-ea"/>
                <a:cs typeface="+mn-cs"/>
              </a:rPr>
              <a:t> feared </a:t>
            </a:r>
            <a:r>
              <a:rPr lang="en-US" sz="1200" b="1" kern="1200" dirty="0">
                <a:solidFill>
                  <a:schemeClr val="tx1"/>
                </a:solidFill>
                <a:latin typeface="+mn-lt"/>
                <a:ea typeface="+mn-ea"/>
                <a:cs typeface="+mn-cs"/>
              </a:rPr>
              <a:t>situations to the most feared situation.</a:t>
            </a:r>
            <a:r>
              <a:rPr lang="en-US" sz="1200" kern="1200" dirty="0">
                <a:solidFill>
                  <a:schemeClr val="tx1"/>
                </a:solidFill>
                <a:latin typeface="+mn-lt"/>
                <a:ea typeface="+mn-ea"/>
                <a:cs typeface="+mn-cs"/>
              </a:rPr>
              <a:t>  The child </a:t>
            </a:r>
            <a:r>
              <a:rPr lang="en-US" sz="1200" b="1" kern="1200" dirty="0">
                <a:solidFill>
                  <a:schemeClr val="tx1"/>
                </a:solidFill>
                <a:latin typeface="+mn-lt"/>
                <a:ea typeface="+mn-ea"/>
                <a:cs typeface="+mn-cs"/>
              </a:rPr>
              <a:t>practices each step until his anxiety decreases</a:t>
            </a:r>
            <a:r>
              <a:rPr lang="en-US" sz="1200" kern="1200" dirty="0">
                <a:solidFill>
                  <a:schemeClr val="tx1"/>
                </a:solidFill>
                <a:latin typeface="+mn-lt"/>
                <a:ea typeface="+mn-ea"/>
                <a:cs typeface="+mn-cs"/>
              </a:rPr>
              <a:t>, earning rewards for doing this practice.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do this because </a:t>
            </a:r>
            <a:r>
              <a:rPr lang="en-US" sz="1200" b="1" kern="1200" dirty="0">
                <a:solidFill>
                  <a:schemeClr val="tx1"/>
                </a:solidFill>
                <a:latin typeface="+mn-lt"/>
                <a:ea typeface="+mn-ea"/>
                <a:cs typeface="+mn-cs"/>
              </a:rPr>
              <a:t>we want the child to feel in control and not to feel coerced</a:t>
            </a:r>
            <a:r>
              <a:rPr lang="en-US" sz="1200" kern="1200" dirty="0">
                <a:solidFill>
                  <a:schemeClr val="tx1"/>
                </a:solidFill>
                <a:latin typeface="+mn-lt"/>
                <a:ea typeface="+mn-ea"/>
                <a:cs typeface="+mn-cs"/>
              </a:rPr>
              <a:t>.  It is much easier to begin with a symptom that does not cause too much anxiety or feel too hard for the child to resist.  This might be a symptom that the child is sometimes able to resist, but sometimes not (referred to in March and colleague’s manual as the “working zone”).  </a:t>
            </a:r>
            <a:r>
              <a:rPr lang="en-US" sz="1200" b="1" kern="1200" dirty="0">
                <a:solidFill>
                  <a:schemeClr val="tx1"/>
                </a:solidFill>
                <a:latin typeface="+mn-lt"/>
                <a:ea typeface="+mn-ea"/>
                <a:cs typeface="+mn-cs"/>
              </a:rPr>
              <a:t>Once a child has mastered this situation, we move on to others at the same or higher level of difficulty</a:t>
            </a:r>
            <a:r>
              <a:rPr lang="en-US" sz="1200" kern="1200" dirty="0">
                <a:solidFill>
                  <a:schemeClr val="tx1"/>
                </a:solidFill>
                <a:latin typeface="+mn-lt"/>
                <a:ea typeface="+mn-ea"/>
                <a:cs typeface="+mn-cs"/>
              </a:rPr>
              <a:t>, working our way up to the more challenging ones.  </a:t>
            </a:r>
            <a:r>
              <a:rPr lang="en-US" sz="1200" b="1" kern="1200" dirty="0">
                <a:solidFill>
                  <a:schemeClr val="tx1"/>
                </a:solidFill>
                <a:latin typeface="+mn-lt"/>
                <a:ea typeface="+mn-ea"/>
                <a:cs typeface="+mn-cs"/>
              </a:rPr>
              <a:t>Often by the time we get to the highest rated ones, they are not causing as much anxiety because of the child’s success and feelings of mastery at tackling the lower ones</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first situation really should be something manageable.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some children, </a:t>
            </a:r>
            <a:r>
              <a:rPr lang="en-US" sz="1200" b="1" kern="1200" dirty="0">
                <a:solidFill>
                  <a:schemeClr val="tx1"/>
                </a:solidFill>
                <a:latin typeface="+mn-lt"/>
                <a:ea typeface="+mn-ea"/>
                <a:cs typeface="+mn-cs"/>
              </a:rPr>
              <a:t>even naming the obsession is frightening, and the initial exposure might be to the name of the fear</a:t>
            </a:r>
            <a:r>
              <a:rPr lang="en-US" sz="1200" kern="1200" dirty="0">
                <a:solidFill>
                  <a:schemeClr val="tx1"/>
                </a:solidFill>
                <a:latin typeface="+mn-lt"/>
                <a:ea typeface="+mn-ea"/>
                <a:cs typeface="+mn-cs"/>
              </a:rPr>
              <a:t>. For example, a child with obsessions around vomiting may not even be able to tolerate saying the word “vomit,” and may need exposure to repetitions of the word “vomit” or its synonyms.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When we work on easier exposures, which might take</a:t>
            </a:r>
            <a:r>
              <a:rPr lang="en-US" sz="1200" kern="1200" baseline="0" dirty="0">
                <a:solidFill>
                  <a:schemeClr val="tx1"/>
                </a:solidFill>
                <a:latin typeface="+mn-lt"/>
                <a:ea typeface="+mn-ea"/>
                <a:cs typeface="+mn-cs"/>
              </a:rPr>
              <a:t> only 10 minutes until the anxiety goes down, </a:t>
            </a:r>
            <a:r>
              <a:rPr lang="en-US" sz="1200" kern="1200" dirty="0">
                <a:solidFill>
                  <a:schemeClr val="tx1"/>
                </a:solidFill>
                <a:latin typeface="+mn-lt"/>
                <a:ea typeface="+mn-ea"/>
                <a:cs typeface="+mn-cs"/>
              </a:rPr>
              <a:t>the child may be able to do more than one per session or for HW.  When we get to the more difficult exposures, which can take 20-30 minutes or</a:t>
            </a:r>
            <a:r>
              <a:rPr lang="en-US" sz="1200" kern="1200" baseline="0" dirty="0">
                <a:solidFill>
                  <a:schemeClr val="tx1"/>
                </a:solidFill>
                <a:latin typeface="+mn-lt"/>
                <a:ea typeface="+mn-ea"/>
                <a:cs typeface="+mn-cs"/>
              </a:rPr>
              <a:t> more to habituate to,</a:t>
            </a:r>
            <a:r>
              <a:rPr lang="en-US" sz="1200" kern="1200" dirty="0">
                <a:solidFill>
                  <a:schemeClr val="tx1"/>
                </a:solidFill>
                <a:latin typeface="+mn-lt"/>
                <a:ea typeface="+mn-ea"/>
                <a:cs typeface="+mn-cs"/>
              </a:rPr>
              <a:t> the child may focus on one per session or one for HW.  </a:t>
            </a:r>
          </a:p>
        </p:txBody>
      </p:sp>
      <p:sp>
        <p:nvSpPr>
          <p:cNvPr id="4" name="Slide Number Placeholder 3"/>
          <p:cNvSpPr>
            <a:spLocks noGrp="1"/>
          </p:cNvSpPr>
          <p:nvPr>
            <p:ph type="sldNum" sz="quarter" idx="10"/>
          </p:nvPr>
        </p:nvSpPr>
        <p:spPr/>
        <p:txBody>
          <a:bodyPr/>
          <a:lstStyle/>
          <a:p>
            <a:fld id="{26E0527B-279A-452A-835E-915A770C2130}" type="slidenum">
              <a:rPr lang="en-US" smtClean="0"/>
              <a:pPr/>
              <a:t>13</a:t>
            </a:fld>
            <a:endParaRPr lang="en-US"/>
          </a:p>
        </p:txBody>
      </p:sp>
    </p:spTree>
    <p:extLst>
      <p:ext uri="{BB962C8B-B14F-4D97-AF65-F5344CB8AC3E}">
        <p14:creationId xmlns:p14="http://schemas.microsoft.com/office/powerpoint/2010/main" val="3776649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hlinkClick r:id="rId3"/>
              </a:rPr>
              <a:t>Dialectical Behavior Therapy: A Brief Counseling Skill for Clinical Practice.</a:t>
            </a:r>
            <a:endParaRPr lang="en-US" dirty="0"/>
          </a:p>
          <a:p>
            <a:r>
              <a:rPr lang="en-US" sz="1200" b="0" i="0" kern="1200" dirty="0">
                <a:solidFill>
                  <a:schemeClr val="tx1"/>
                </a:solidFill>
                <a:effectLst/>
                <a:latin typeface="+mn-lt"/>
                <a:ea typeface="+mn-ea"/>
                <a:cs typeface="+mn-cs"/>
              </a:rPr>
              <a:t>American Family Physician. 2025. </a:t>
            </a:r>
            <a:r>
              <a:rPr lang="en-US" sz="1200" b="0" i="0" kern="1200" dirty="0" err="1">
                <a:solidFill>
                  <a:schemeClr val="tx1"/>
                </a:solidFill>
                <a:effectLst/>
                <a:latin typeface="+mn-lt"/>
                <a:ea typeface="+mn-ea"/>
                <a:cs typeface="+mn-cs"/>
              </a:rPr>
              <a:t>Bylotas</a:t>
            </a:r>
            <a:r>
              <a:rPr lang="en-US" sz="1200" b="0" i="0" kern="1200" dirty="0">
                <a:solidFill>
                  <a:schemeClr val="tx1"/>
                </a:solidFill>
                <a:effectLst/>
                <a:latin typeface="+mn-lt"/>
                <a:ea typeface="+mn-ea"/>
                <a:cs typeface="+mn-cs"/>
              </a:rPr>
              <a:t> J, Cherubini MK, Dixon </a:t>
            </a:r>
            <a:r>
              <a:rPr lang="en-US" sz="1200" b="0" i="0" kern="1200" dirty="0" err="1">
                <a:solidFill>
                  <a:schemeClr val="tx1"/>
                </a:solidFill>
                <a:effectLst/>
                <a:latin typeface="+mn-lt"/>
                <a:ea typeface="+mn-ea"/>
                <a:cs typeface="+mn-cs"/>
              </a:rPr>
              <a:t>MA.New</a:t>
            </a:r>
            <a:endParaRPr lang="en-US" sz="1200" b="0" i="0" kern="1200" dirty="0">
              <a:solidFill>
                <a:schemeClr val="tx1"/>
              </a:solidFill>
              <a:effectLst/>
              <a:latin typeface="+mn-lt"/>
              <a:ea typeface="+mn-ea"/>
              <a:cs typeface="+mn-cs"/>
            </a:endParaRPr>
          </a:p>
          <a:p>
            <a:endParaRPr lang="en-US" dirty="0"/>
          </a:p>
          <a:p>
            <a:r>
              <a:rPr lang="en-US" dirty="0"/>
              <a:t>Dialectic: change AND acceptance</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14</a:t>
            </a:fld>
            <a:endParaRPr lang="en-US"/>
          </a:p>
        </p:txBody>
      </p:sp>
    </p:spTree>
    <p:extLst>
      <p:ext uri="{BB962C8B-B14F-4D97-AF65-F5344CB8AC3E}">
        <p14:creationId xmlns:p14="http://schemas.microsoft.com/office/powerpoint/2010/main" val="201168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self-soothing and tolerating ambivalence </a:t>
            </a:r>
          </a:p>
          <a:p>
            <a:endParaRPr lang="en-US" dirty="0"/>
          </a:p>
          <a:p>
            <a:r>
              <a:rPr lang="en-US" dirty="0"/>
              <a:t>Central dialectic is the balance between acceptance (mindfulness and distress tolerance)and change (interpersonal effectiveness, emotion regulation)</a:t>
            </a:r>
          </a:p>
          <a:p>
            <a:endParaRPr lang="en-US" dirty="0"/>
          </a:p>
          <a:p>
            <a:pPr marL="0" marR="0" algn="ctr">
              <a:spcBef>
                <a:spcPts val="0"/>
              </a:spcBef>
              <a:spcAft>
                <a:spcPts val="0"/>
              </a:spcAft>
            </a:pPr>
            <a:r>
              <a:rPr lang="en-US" sz="1800" b="1" i="1" dirty="0">
                <a:effectLst/>
                <a:latin typeface="Times New Roman" panose="02020603050405020304" pitchFamily="18" charset="0"/>
                <a:ea typeface="Times New Roman" panose="02020603050405020304" pitchFamily="18" charset="0"/>
              </a:rPr>
              <a:t>Core Mindfulness Skills:</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“Learning to be in control of your own mind, instead of letting your mind to be in control of you.” </a:t>
            </a:r>
          </a:p>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Reasonable Mind:</a:t>
            </a:r>
            <a:r>
              <a:rPr lang="en-US" sz="1800" dirty="0">
                <a:effectLst/>
                <a:latin typeface="Times New Roman" panose="02020603050405020304" pitchFamily="18" charset="0"/>
                <a:ea typeface="Times New Roman" panose="02020603050405020304" pitchFamily="18" charset="0"/>
              </a:rPr>
              <a:t> approaching knowledge intellectually, thinking rationally and logically, attends to empirical facts, “cool” in approach to problems</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Emotion Mind:</a:t>
            </a:r>
            <a:r>
              <a:rPr lang="en-US" sz="1800" dirty="0">
                <a:effectLst/>
                <a:latin typeface="Times New Roman" panose="02020603050405020304" pitchFamily="18" charset="0"/>
                <a:ea typeface="Times New Roman" panose="02020603050405020304" pitchFamily="18" charset="0"/>
              </a:rPr>
              <a:t>  thinking and behavior are controlled primarily by current emotional state, cognitions are “hot”, reasonable and logical thinking is difficult, facts are amplified or distorted to be congruent with the current emotional state</a:t>
            </a:r>
          </a:p>
          <a:p>
            <a:pPr marL="342900" marR="0" lvl="0" indent="-342900">
              <a:spcBef>
                <a:spcPts val="0"/>
              </a:spcBef>
              <a:spcAft>
                <a:spcPts val="0"/>
              </a:spcAft>
              <a:buFont typeface="Symbol" pitchFamily="2" charset="2"/>
              <a:buChar char=""/>
              <a:tabLst>
                <a:tab pos="457200" algn="l"/>
              </a:tabLst>
            </a:pPr>
            <a:r>
              <a:rPr lang="en-US" sz="1800" dirty="0">
                <a:effectLst/>
                <a:latin typeface="Times New Roman" panose="02020603050405020304" pitchFamily="18" charset="0"/>
                <a:ea typeface="Times New Roman" panose="02020603050405020304" pitchFamily="18" charset="0"/>
              </a:rPr>
              <a:t>Exacerbated by illness; sleep deprivation and feeling tired; drugs and alcohol; hunger, overeating, and poor nutrition; environmental stress; environmental threats</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Wise Mind:</a:t>
            </a:r>
            <a:r>
              <a:rPr lang="en-US" sz="1800" dirty="0">
                <a:effectLst/>
                <a:latin typeface="Times New Roman" panose="02020603050405020304" pitchFamily="18" charset="0"/>
                <a:ea typeface="Times New Roman" panose="02020603050405020304" pitchFamily="18" charset="0"/>
              </a:rPr>
              <a:t> integration of “reasonable mind” and “emotion mind”, adds intuitive knowing to emotional experiencing and logical analysis.</a:t>
            </a:r>
          </a:p>
          <a:p>
            <a:pPr marL="342900" marR="0" lvl="0" indent="-342900">
              <a:spcBef>
                <a:spcPts val="0"/>
              </a:spcBef>
              <a:spcAft>
                <a:spcPts val="0"/>
              </a:spcAft>
              <a:buFont typeface="Symbol" pitchFamily="2" charset="2"/>
              <a:buChar char=""/>
              <a:tabLst>
                <a:tab pos="0" algn="l"/>
              </a:tabLst>
            </a:pPr>
            <a:r>
              <a:rPr lang="en-US" sz="1800" b="1" dirty="0">
                <a:effectLst/>
                <a:latin typeface="Times New Roman" panose="02020603050405020304" pitchFamily="18" charset="0"/>
                <a:ea typeface="Times New Roman" panose="02020603050405020304" pitchFamily="18" charset="0"/>
              </a:rPr>
              <a:t>What Skills: </a:t>
            </a:r>
            <a:r>
              <a:rPr lang="en-US" sz="1800" dirty="0">
                <a:effectLst/>
                <a:latin typeface="Times New Roman" panose="02020603050405020304" pitchFamily="18" charset="0"/>
                <a:ea typeface="Times New Roman" panose="02020603050405020304" pitchFamily="18" charset="0"/>
              </a:rPr>
              <a:t>Observe, Describe (apply labels (just the facts) - learn not to take emotion and thoughts as literal reflections of environmental events), Participate without self-consciousness</a:t>
            </a:r>
          </a:p>
          <a:p>
            <a:pPr marL="342900" marR="0" lvl="0" indent="-342900">
              <a:spcBef>
                <a:spcPts val="0"/>
              </a:spcBef>
              <a:spcAft>
                <a:spcPts val="0"/>
              </a:spcAft>
              <a:buFont typeface="Symbol" pitchFamily="2" charset="2"/>
              <a:buChar char=""/>
              <a:tabLst>
                <a:tab pos="0" algn="l"/>
              </a:tabLst>
            </a:pPr>
            <a:r>
              <a:rPr lang="en-US" sz="1800" b="1" dirty="0">
                <a:effectLst/>
                <a:latin typeface="Times New Roman" panose="02020603050405020304" pitchFamily="18" charset="0"/>
                <a:ea typeface="Times New Roman" panose="02020603050405020304" pitchFamily="18" charset="0"/>
              </a:rPr>
              <a:t>How Skills: </a:t>
            </a:r>
            <a:r>
              <a:rPr lang="en-US" sz="1800" dirty="0">
                <a:effectLst/>
                <a:latin typeface="Times New Roman" panose="02020603050405020304" pitchFamily="18" charset="0"/>
                <a:ea typeface="Times New Roman" panose="02020603050405020304" pitchFamily="18" charset="0"/>
              </a:rPr>
              <a:t>Taking a nonjudgmental stance (not labeling as good or bad, valuable or not, worthwhile or worthless), Focusing on one thing in the moment, and Being effective (do what works rather than what is “right” versus “wrong” or “fair” versus “unfair”)</a:t>
            </a:r>
          </a:p>
          <a:p>
            <a:pPr marL="342900" marR="0" lvl="0" indent="-342900">
              <a:spcBef>
                <a:spcPts val="0"/>
              </a:spcBef>
              <a:spcAft>
                <a:spcPts val="0"/>
              </a:spcAft>
              <a:buFont typeface="Symbol" pitchFamily="2" charset="2"/>
              <a:buChar char=""/>
              <a:tabLst>
                <a:tab pos="0" algn="l"/>
                <a:tab pos="3971925" algn="l"/>
              </a:tabLst>
            </a:pPr>
            <a:r>
              <a:rPr lang="en-US" sz="1800" dirty="0">
                <a:effectLst/>
                <a:latin typeface="Times New Roman" panose="02020603050405020304" pitchFamily="18" charset="0"/>
                <a:ea typeface="Times New Roman" panose="02020603050405020304" pitchFamily="18" charset="0"/>
              </a:rPr>
              <a:t>“To a certain extent, being in control of one’s mind is actually learning to be in control of attention processes – that is, what one pays attention to and how long one pays attention to it.”</a:t>
            </a:r>
          </a:p>
          <a:p>
            <a:endParaRPr lang="en-US" dirty="0"/>
          </a:p>
          <a:p>
            <a:pPr marL="0" marR="0" algn="ctr">
              <a:spcBef>
                <a:spcPts val="0"/>
              </a:spcBef>
              <a:spcAft>
                <a:spcPts val="0"/>
              </a:spcAft>
            </a:pPr>
            <a:r>
              <a:rPr lang="en-US" sz="1400" b="1" i="1" dirty="0">
                <a:effectLst/>
                <a:latin typeface="Times New Roman" panose="02020603050405020304" pitchFamily="18" charset="0"/>
                <a:ea typeface="Times New Roman" panose="02020603050405020304" pitchFamily="18" charset="0"/>
              </a:rPr>
              <a:t>Emotion Regulation Skills: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1" i="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Most borderline individuals ineffectively try to regulate emotions by instructing themselves not to feel whatever it is that they feel.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Requires application of mindfulness skills of nonjudgmental observation and description of one’s current emotional responses.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Note: The goal of this module is to learn to regulate emotions to decrease suffering, not to stop feeling.  (Rather than allowing the emotions to control the individual, the individual learns to gain control over the emotions.)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The theoretical idea is that much of the borderline individual’s emotional distress is a result of secondary responses (e.g., intense shame, guilt, anxiety, or rage) to primary emotions.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Eight or so primary or basic emotions: anger, sorrow, joy, surprise, fear, disgust, guilt/shame, interest</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Calls on psychoeducation re: emotions and validation of experience.</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Emotions are particular types of patterned reactions to events.  Emotions come and go.</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Emotions are also self-perpetuating.  Once an emotion starts, it keeps restarting itself.  When an emotion seems to stay around, it is called a “mood.”</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Identifying and Labeling Emotions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Recognizing, Describing, and naming emotions</a:t>
            </a:r>
          </a:p>
          <a:p>
            <a:pPr marL="342900" marR="0" lvl="0" indent="-342900">
              <a:spcBef>
                <a:spcPts val="0"/>
              </a:spcBef>
              <a:spcAft>
                <a:spcPts val="0"/>
              </a:spcAft>
              <a:buFont typeface="Symbol" pitchFamily="2" charset="2"/>
              <a:buChar char=""/>
              <a:tabLst>
                <a:tab pos="0" algn="l"/>
              </a:tabLst>
            </a:pPr>
            <a:r>
              <a:rPr lang="en-US" sz="1200" dirty="0">
                <a:effectLst/>
                <a:latin typeface="Times New Roman" panose="02020603050405020304" pitchFamily="18" charset="0"/>
                <a:ea typeface="Times New Roman" panose="02020603050405020304" pitchFamily="18" charset="0"/>
              </a:rPr>
              <a:t>There is some evidence that people who can give an emotion a name are better able to control the emotion.</a:t>
            </a:r>
          </a:p>
          <a:p>
            <a:pPr marL="342900" marR="0" lvl="0" indent="-342900">
              <a:spcBef>
                <a:spcPts val="0"/>
              </a:spcBef>
              <a:spcAft>
                <a:spcPts val="0"/>
              </a:spcAft>
              <a:buFont typeface="Symbol" pitchFamily="2" charset="2"/>
              <a:buChar char=""/>
              <a:tabLst>
                <a:tab pos="0" algn="l"/>
              </a:tabLst>
            </a:pPr>
            <a:r>
              <a:rPr lang="en-US" sz="1200" dirty="0">
                <a:effectLst/>
                <a:latin typeface="Times New Roman" panose="02020603050405020304" pitchFamily="18" charset="0"/>
                <a:ea typeface="Times New Roman" panose="02020603050405020304" pitchFamily="18" charset="0"/>
              </a:rPr>
              <a:t>The event prompting the emotion</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Can be outside in the environment or can be inside the person (thoughts, behaviors, physical reactions)</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One emotion can prompt another emotion</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Some events can prompt an emotion automatically</a:t>
            </a:r>
          </a:p>
          <a:p>
            <a:pPr marL="342900" marR="0" lvl="0" indent="-342900">
              <a:spcBef>
                <a:spcPts val="0"/>
              </a:spcBef>
              <a:spcAft>
                <a:spcPts val="0"/>
              </a:spcAft>
              <a:buFont typeface="Symbol" pitchFamily="2" charset="2"/>
              <a:buChar char=""/>
              <a:tabLst>
                <a:tab pos="0" algn="l"/>
              </a:tabLst>
            </a:pPr>
            <a:r>
              <a:rPr lang="en-US" sz="1200" dirty="0">
                <a:effectLst/>
                <a:latin typeface="Times New Roman" panose="02020603050405020304" pitchFamily="18" charset="0"/>
                <a:ea typeface="Times New Roman" panose="02020603050405020304" pitchFamily="18" charset="0"/>
              </a:rPr>
              <a:t>The interpretations of the event that prompt the emotion</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Emotion is usually prompted by a person’s interpretation of the event, or how the person appraises or thinks about the event. </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Often people are responding to their own interpretations of an event, not to the event itself</a:t>
            </a:r>
          </a:p>
          <a:p>
            <a:pPr marL="342900" marR="0" lvl="0" indent="-342900">
              <a:spcBef>
                <a:spcPts val="0"/>
              </a:spcBef>
              <a:spcAft>
                <a:spcPts val="0"/>
              </a:spcAft>
              <a:buFont typeface="Symbol" pitchFamily="2" charset="2"/>
              <a:buChar char=""/>
              <a:tabLst>
                <a:tab pos="0" algn="l"/>
              </a:tabLst>
            </a:pPr>
            <a:r>
              <a:rPr lang="en-US" sz="1200" dirty="0">
                <a:effectLst/>
                <a:latin typeface="Times New Roman" panose="02020603050405020304" pitchFamily="18" charset="0"/>
                <a:ea typeface="Times New Roman" panose="02020603050405020304" pitchFamily="18" charset="0"/>
              </a:rPr>
              <a:t>The phenomenological experience, including the physical sensation, of the emotion</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Emotions involve body changes, such as tensing or relaxing of muscles, changes in blood levels, fluctuations of heart rate, skin temperature, etc.</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Facial muscles</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Emotions involve brain changes</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Emotions involve sensing</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Difficult to stop feeling something – might be able to divert attention, but even this is not always easy</a:t>
            </a:r>
          </a:p>
          <a:p>
            <a:pPr marL="342900" marR="0" lvl="0" indent="-342900">
              <a:spcBef>
                <a:spcPts val="0"/>
              </a:spcBef>
              <a:spcAft>
                <a:spcPts val="0"/>
              </a:spcAft>
              <a:buFont typeface="Symbol" pitchFamily="2" charset="2"/>
              <a:buChar char=""/>
              <a:tabLst>
                <a:tab pos="0" algn="l"/>
              </a:tabLst>
            </a:pPr>
            <a:r>
              <a:rPr lang="en-US" sz="1200" dirty="0">
                <a:effectLst/>
                <a:latin typeface="Times New Roman" panose="02020603050405020304" pitchFamily="18" charset="0"/>
                <a:ea typeface="Times New Roman" panose="02020603050405020304" pitchFamily="18" charset="0"/>
              </a:rPr>
              <a:t>The behaviors expressing the emotion</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Emotions involve action urges – an important function of emotion is to prompt behavior.</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In the case of very complex emotions, interpretations, beliefs, and assumptions may be part of the emotions</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Emotions communicate.</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Types of expression:	</a:t>
            </a:r>
          </a:p>
          <a:p>
            <a:pPr marL="1143000" marR="0" lvl="2" indent="-228600">
              <a:spcBef>
                <a:spcPts val="0"/>
              </a:spcBef>
              <a:spcAft>
                <a:spcPts val="0"/>
              </a:spcAft>
              <a:buFont typeface="Wingdings" pitchFamily="2" charset="2"/>
              <a:buChar char=""/>
              <a:tabLst>
                <a:tab pos="914400" algn="l"/>
              </a:tabLst>
            </a:pPr>
            <a:r>
              <a:rPr lang="en-US" sz="1200" dirty="0">
                <a:effectLst/>
                <a:latin typeface="Times New Roman" panose="02020603050405020304" pitchFamily="18" charset="0"/>
                <a:ea typeface="Times New Roman" panose="02020603050405020304" pitchFamily="18" charset="0"/>
              </a:rPr>
              <a:t>Body language</a:t>
            </a:r>
          </a:p>
          <a:p>
            <a:pPr marL="1143000" marR="0" lvl="2" indent="-228600">
              <a:spcBef>
                <a:spcPts val="0"/>
              </a:spcBef>
              <a:spcAft>
                <a:spcPts val="0"/>
              </a:spcAft>
              <a:buFont typeface="Wingdings" pitchFamily="2" charset="2"/>
              <a:buChar char=""/>
              <a:tabLst>
                <a:tab pos="914400" algn="l"/>
              </a:tabLst>
            </a:pPr>
            <a:r>
              <a:rPr lang="en-US" sz="1200" dirty="0">
                <a:effectLst/>
                <a:latin typeface="Times New Roman" panose="02020603050405020304" pitchFamily="18" charset="0"/>
                <a:ea typeface="Times New Roman" panose="02020603050405020304" pitchFamily="18" charset="0"/>
              </a:rPr>
              <a:t>Words</a:t>
            </a:r>
          </a:p>
          <a:p>
            <a:pPr marL="1143000" marR="0" lvl="2" indent="-228600">
              <a:spcBef>
                <a:spcPts val="0"/>
              </a:spcBef>
              <a:spcAft>
                <a:spcPts val="0"/>
              </a:spcAft>
              <a:buFont typeface="Wingdings" pitchFamily="2" charset="2"/>
              <a:buChar char=""/>
              <a:tabLst>
                <a:tab pos="914400" algn="l"/>
              </a:tabLst>
            </a:pPr>
            <a:r>
              <a:rPr lang="en-US" sz="1200" dirty="0">
                <a:effectLst/>
                <a:latin typeface="Times New Roman" panose="02020603050405020304" pitchFamily="18" charset="0"/>
                <a:ea typeface="Times New Roman" panose="02020603050405020304" pitchFamily="18" charset="0"/>
              </a:rPr>
              <a:t>Actions</a:t>
            </a:r>
          </a:p>
          <a:p>
            <a:pPr marL="342900" marR="0" lvl="0" indent="-342900">
              <a:spcBef>
                <a:spcPts val="0"/>
              </a:spcBef>
              <a:spcAft>
                <a:spcPts val="0"/>
              </a:spcAft>
              <a:buFont typeface="Symbol" pitchFamily="2" charset="2"/>
              <a:buChar char=""/>
              <a:tabLst>
                <a:tab pos="0" algn="l"/>
              </a:tabLst>
            </a:pPr>
            <a:r>
              <a:rPr lang="en-US" sz="1200" dirty="0">
                <a:effectLst/>
                <a:latin typeface="Times New Roman" panose="02020603050405020304" pitchFamily="18" charset="0"/>
                <a:ea typeface="Times New Roman" panose="02020603050405020304" pitchFamily="18" charset="0"/>
              </a:rPr>
              <a:t>The aftereffects of the emotion on other types of functioning</a:t>
            </a:r>
          </a:p>
          <a:p>
            <a:pPr marL="742950" marR="0" lvl="1" indent="-285750">
              <a:spcBef>
                <a:spcPts val="0"/>
              </a:spcBef>
              <a:spcAft>
                <a:spcPts val="0"/>
              </a:spcAft>
              <a:buFont typeface="Courier New" panose="02070309020205020404" pitchFamily="49" charset="0"/>
              <a:buChar char="o"/>
              <a:tabLst>
                <a:tab pos="457200" algn="l"/>
              </a:tabLst>
            </a:pPr>
            <a:r>
              <a:rPr lang="en-US" sz="1200" dirty="0">
                <a:effectLst/>
                <a:latin typeface="Times New Roman" panose="02020603050405020304" pitchFamily="18" charset="0"/>
                <a:ea typeface="Times New Roman" panose="02020603050405020304" pitchFamily="18" charset="0"/>
              </a:rPr>
              <a:t>Intense emotions have powerful aftereffects on memory, thoughts, and even the ability to think, physical function and behavior.</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Identifying Obstacles to Changing Emotions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Generally, emotions function to communicate to others and to motivate one’s own behavior.  Emotional behaviors influence and control other people’s behaviors and validate one’s own perceptions and interpretations of events.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Reducing Vulnerability to “Emotion Mind”</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People are more prone to emotional reactivity when they are under physical or environmental stress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Increase Positive Emotional Events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In the short term, this involves increasing daily positive experiences.  In the long term, it means making life changes so that pleasant events will occur more often.</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Also work on being more mindful of pleasurable experiences when they occur, as well as unmindful of worries that the positive experience will end.</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Increasing Mindfulness to Current Emotion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Experience emotions without judging them or trying to inhibit them, block them, or distract from them.  The basic idea is that exposure to painful or distressing emotions, without association to negative consequences, will extinguish their ability to stimulate secondary negative emotions.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Taking Opposite Action</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Act in a way that opposes or is inconsistent with the emotion.</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Applying Distress Tolerance Techniques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Tolerate negative emotions without impulsive actions that make matters worse.</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Let go of painful emotions by being mindful to them, instead of fighting them or walling them off</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mj-lt"/>
              <a:buAutoNum type="arabicPeriod"/>
              <a:tabLst>
                <a:tab pos="-228600" algn="l"/>
              </a:tabLst>
            </a:pPr>
            <a:r>
              <a:rPr lang="en-US" sz="1200" dirty="0">
                <a:effectLst/>
                <a:latin typeface="Times New Roman" panose="02020603050405020304" pitchFamily="18" charset="0"/>
                <a:ea typeface="Times New Roman" panose="02020603050405020304" pitchFamily="18" charset="0"/>
              </a:rPr>
              <a:t>Understanding the nature of emotions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Some emotional experiences are primarily reactions to events in one’s environment (feeling happy that a loved one is coming to visit)</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Other emotional experiences are primarily reactions to one’s own thoughts, actions, and feelings (guilty about getting angry, shame at not doing well on a task)</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Emotions can be useful, neutral, or destructive</a:t>
            </a:r>
          </a:p>
          <a:p>
            <a:pPr marL="342900" marR="0" lvl="0" indent="-342900">
              <a:spcBef>
                <a:spcPts val="0"/>
              </a:spcBef>
              <a:spcAft>
                <a:spcPts val="0"/>
              </a:spcAft>
              <a:buFont typeface="+mj-lt"/>
              <a:buAutoNum type="arabicPeriod"/>
              <a:tabLst>
                <a:tab pos="-228600" algn="l"/>
              </a:tabLst>
            </a:pPr>
            <a:r>
              <a:rPr lang="en-US" sz="1200" dirty="0">
                <a:effectLst/>
                <a:latin typeface="Times New Roman" panose="02020603050405020304" pitchFamily="18" charset="0"/>
                <a:ea typeface="Times New Roman" panose="02020603050405020304" pitchFamily="18" charset="0"/>
              </a:rPr>
              <a:t>Learning how to identify and label emotions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Appraisals of emotions – what people say to themselves about emotions can influence our ease and comfort with them</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Secondary emotional reactions can cover up or confuse primary emotional reactions.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Ambivalence about a situation/having more than one emotional reaction to the same event</a:t>
            </a:r>
          </a:p>
          <a:p>
            <a:pPr marL="342900" marR="0" lvl="0" indent="-342900">
              <a:spcBef>
                <a:spcPts val="0"/>
              </a:spcBef>
              <a:spcAft>
                <a:spcPts val="0"/>
              </a:spcAft>
              <a:buFont typeface="+mj-lt"/>
              <a:buAutoNum type="arabicPeriod"/>
              <a:tabLst>
                <a:tab pos="-228600" algn="l"/>
              </a:tabLst>
            </a:pPr>
            <a:r>
              <a:rPr lang="en-US" sz="1200" dirty="0">
                <a:effectLst/>
                <a:latin typeface="Times New Roman" panose="02020603050405020304" pitchFamily="18" charset="0"/>
                <a:ea typeface="Times New Roman" panose="02020603050405020304" pitchFamily="18" charset="0"/>
              </a:rPr>
              <a:t>Identifying the functions of emotions and their relationship to difficulties in changing emotions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Emotional behavior is probably necessary for survival</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(Many emotional behaviors have been productive or helpful in the past, but at some point stop being productive or helpful)</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Facial expressions are a hard-wired part of emotions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Verbal and nonverbal ways to communicate.  When they do not match, people will usually trust the nonverbal cues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Some emotional expressions have an automatic effect on others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One person’s emotions can influence the emotions of the other person</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Emotions prepare for and motivate behavior.  </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Emotions function to communicate to ourselves.  That can be “self-validating.”  It can be carried to an extreme, where emotions are treated as facts rather than communication.</a:t>
            </a:r>
          </a:p>
          <a:p>
            <a:pPr marL="342900" marR="0" lvl="0" indent="-342900">
              <a:spcBef>
                <a:spcPts val="0"/>
              </a:spcBef>
              <a:spcAft>
                <a:spcPts val="0"/>
              </a:spcAft>
              <a:buFont typeface="+mj-lt"/>
              <a:buAutoNum type="arabicPeriod"/>
              <a:tabLst>
                <a:tab pos="-228600" algn="l"/>
              </a:tabLst>
            </a:pPr>
            <a:r>
              <a:rPr lang="en-US" sz="1200" dirty="0">
                <a:effectLst/>
                <a:latin typeface="Times New Roman" panose="02020603050405020304" pitchFamily="18" charset="0"/>
                <a:ea typeface="Times New Roman" panose="02020603050405020304" pitchFamily="18" charset="0"/>
              </a:rPr>
              <a:t>Reducing vulnerability to negative emotions (emotion mind)</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“ABC PLEASE”</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Accumulate Positive Experiences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Build Mastery</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Cope ahead for emotional situations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Treat Physical Illness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Balanced Eating</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Avoid Mood-Altering Drugs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Balance Sleep</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Get Exercise</a:t>
            </a:r>
          </a:p>
          <a:p>
            <a:pPr marL="342900" marR="0" lvl="0" indent="-342900">
              <a:spcBef>
                <a:spcPts val="0"/>
              </a:spcBef>
              <a:spcAft>
                <a:spcPts val="0"/>
              </a:spcAft>
              <a:buFont typeface="+mj-lt"/>
              <a:buAutoNum type="arabicPeriod"/>
              <a:tabLst>
                <a:tab pos="-228600" algn="l"/>
              </a:tabLst>
            </a:pPr>
            <a:r>
              <a:rPr lang="en-US" sz="1200" dirty="0">
                <a:effectLst/>
                <a:latin typeface="Times New Roman" panose="02020603050405020304" pitchFamily="18" charset="0"/>
                <a:ea typeface="Times New Roman" panose="02020603050405020304" pitchFamily="18" charset="0"/>
              </a:rPr>
              <a:t>How to increase positive emotional events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The assumption is that it is usually (but not always) the events in life that cause unhappiness, not faulty appraisals of events.  Often cognitive distortions worsen the response.  Focusing on cognitive distortions, however, invalidates the behavior, emotions, and thinking processes.  So, goal is to validate the individual’s responses.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It is hard to be happy without a life worth living.</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Attend to relationships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Avoid avoiding</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Be mindful of positive experiences</a:t>
            </a:r>
          </a:p>
          <a:p>
            <a:pPr marL="1143000" marR="0" lvl="2" indent="-228600">
              <a:spcBef>
                <a:spcPts val="0"/>
              </a:spcBef>
              <a:spcAft>
                <a:spcPts val="0"/>
              </a:spcAft>
              <a:buFont typeface="+mj-lt"/>
              <a:buAutoNum type="romanLcPeriod"/>
              <a:tabLst>
                <a:tab pos="914400" algn="l"/>
              </a:tabLst>
            </a:pPr>
            <a:r>
              <a:rPr lang="en-US" sz="1200" dirty="0">
                <a:effectLst/>
                <a:latin typeface="Times New Roman" panose="02020603050405020304" pitchFamily="18" charset="0"/>
                <a:ea typeface="Times New Roman" panose="02020603050405020304" pitchFamily="18" charset="0"/>
              </a:rPr>
              <a:t>Be unmindful or worries – “do not destroy positive experiences”</a:t>
            </a:r>
          </a:p>
          <a:p>
            <a:pPr marL="342900" marR="0" lvl="0" indent="-342900">
              <a:spcBef>
                <a:spcPts val="0"/>
              </a:spcBef>
              <a:spcAft>
                <a:spcPts val="0"/>
              </a:spcAft>
              <a:buFont typeface="+mj-lt"/>
              <a:buAutoNum type="arabicPeriod"/>
              <a:tabLst>
                <a:tab pos="-228600" algn="l"/>
              </a:tabLst>
            </a:pPr>
            <a:r>
              <a:rPr lang="en-US" sz="1200" dirty="0">
                <a:effectLst/>
                <a:latin typeface="Times New Roman" panose="02020603050405020304" pitchFamily="18" charset="0"/>
                <a:ea typeface="Times New Roman" panose="02020603050405020304" pitchFamily="18" charset="0"/>
              </a:rPr>
              <a:t>How to decrease emotional suffering</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Be mindful of emotions – observe and describe them just as they are</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Let them go rather that push them away.  Fighting pain usually makes it worse.</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There are valid reasons for negative emotions.  The trick is to find a new way of relating to negative emotions so that they do not induce so much suffering.  Do this through acceptance (which eliminated the suffering and leaves only the pain).  Accepting them allows you to do something about the emotions.</a:t>
            </a:r>
          </a:p>
          <a:p>
            <a:pPr marL="742950" marR="0" lvl="1" indent="-285750">
              <a:spcBef>
                <a:spcPts val="0"/>
              </a:spcBef>
              <a:spcAft>
                <a:spcPts val="0"/>
              </a:spcAft>
              <a:buFont typeface="+mj-lt"/>
              <a:buAutoNum type="alphaLcPeriod"/>
              <a:tabLst>
                <a:tab pos="457200" algn="l"/>
              </a:tabLst>
            </a:pPr>
            <a:r>
              <a:rPr lang="en-US" sz="1200" dirty="0">
                <a:effectLst/>
                <a:latin typeface="Times New Roman" panose="02020603050405020304" pitchFamily="18" charset="0"/>
                <a:ea typeface="Times New Roman" panose="02020603050405020304" pitchFamily="18" charset="0"/>
              </a:rPr>
              <a:t>Trying to build a wall to keep emotions out has the effect of keeping emotions in.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tabLst>
                <a:tab pos="3971925" algn="l"/>
              </a:tabLst>
            </a:pPr>
            <a:r>
              <a:rPr lang="en-US" sz="1400" b="1" i="1" dirty="0">
                <a:effectLst/>
                <a:latin typeface="Times New Roman" panose="02020603050405020304" pitchFamily="18" charset="0"/>
                <a:ea typeface="Times New Roman" panose="02020603050405020304" pitchFamily="18" charset="0"/>
              </a:rPr>
              <a:t>Distress Tolerance Skills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Get through a bad situation without making it worse…survive painful emotions when now’s not the time to fix things.</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Use this skill set when there is no immediate solution, when the emotions are really intense and you could make the situation worse by acting on an impulsive, intense urge or if it is not an appropriate time to work on changing the source of pain or figuring out and changing the painful emotions.  If a person cannot make a change for the better or cannot sort out feelings enough to change how (s)he feels, this person should use distress tolerance skills to survive in a terrible situation without resorting to behaviors that will make the situation worse.  Basically, learn how to bear pain skillfully.</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Pain and distress are part of life; they cannot be entirely avoided or removed.</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Distress tolerance is the ability to perceive one’s environment without putting demands on it to be different, to experience your current emotional state without attempting to change it, and to observe your own thoughts and action patterns without attempting to stop or control them.</a:t>
            </a:r>
          </a:p>
          <a:p>
            <a:pPr marL="742950" marR="0" lvl="1" indent="-285750">
              <a:spcBef>
                <a:spcPts val="0"/>
              </a:spcBef>
              <a:spcAft>
                <a:spcPts val="0"/>
              </a:spcAft>
              <a:buFont typeface="+mj-lt"/>
              <a:buAutoNum type="arabicPeriod"/>
              <a:tabLst>
                <a:tab pos="457200" algn="l"/>
                <a:tab pos="3971925" algn="l"/>
              </a:tabLst>
            </a:pPr>
            <a:r>
              <a:rPr lang="en-US" sz="1200" dirty="0">
                <a:effectLst/>
                <a:latin typeface="Times New Roman" panose="02020603050405020304" pitchFamily="18" charset="0"/>
                <a:ea typeface="Times New Roman" panose="02020603050405020304" pitchFamily="18" charset="0"/>
              </a:rPr>
              <a:t>Skills for tolerating and surviving crises</a:t>
            </a:r>
          </a:p>
          <a:p>
            <a:pPr marL="742950" marR="0" lvl="1" indent="-285750">
              <a:spcBef>
                <a:spcPts val="0"/>
              </a:spcBef>
              <a:spcAft>
                <a:spcPts val="0"/>
              </a:spcAft>
              <a:buFont typeface="+mj-lt"/>
              <a:buAutoNum type="arabicPeriod"/>
              <a:tabLst>
                <a:tab pos="457200" algn="l"/>
                <a:tab pos="3971925" algn="l"/>
              </a:tabLst>
            </a:pPr>
            <a:r>
              <a:rPr lang="en-US" sz="1200" dirty="0">
                <a:effectLst/>
                <a:latin typeface="Times New Roman" panose="02020603050405020304" pitchFamily="18" charset="0"/>
                <a:ea typeface="Times New Roman" panose="02020603050405020304" pitchFamily="18" charset="0"/>
              </a:rPr>
              <a:t>Skills for accepting life as it is in the moment.</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Acceptance of reality is not equivalent to approval of reality.</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Avoidance can worsen the problem (ex PTSD is primarily a result of trying to avoid all contact with cues that cause discomfort).  Trying to suppress emotional pain or avoid contact with pain-related cues leads to ruminating about the painful events.  Experiencing, tolerating, and accepting emotional pain are the ways to reducing pain.</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3971925" algn="l"/>
              </a:tabLst>
            </a:pPr>
            <a:r>
              <a:rPr lang="en-US" sz="1200" b="1" dirty="0">
                <a:effectLst/>
                <a:latin typeface="Times New Roman" panose="02020603050405020304" pitchFamily="18" charset="0"/>
                <a:ea typeface="Times New Roman" panose="02020603050405020304" pitchFamily="18" charset="0"/>
              </a:rPr>
              <a:t>4 Sets of crisis survival strategies: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0" algn="l"/>
                <a:tab pos="3971925" algn="l"/>
              </a:tabLst>
            </a:pPr>
            <a:r>
              <a:rPr lang="en-US" sz="1200" dirty="0">
                <a:effectLst/>
                <a:latin typeface="Times New Roman" panose="02020603050405020304" pitchFamily="18" charset="0"/>
                <a:ea typeface="Times New Roman" panose="02020603050405020304" pitchFamily="18" charset="0"/>
              </a:rPr>
              <a:t>Distraction</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Reduce contact with emotional stimuli</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“Wise Mind </a:t>
            </a:r>
            <a:r>
              <a:rPr lang="en-US" sz="1200" b="1" dirty="0">
                <a:effectLst/>
                <a:latin typeface="Times New Roman" panose="02020603050405020304" pitchFamily="18" charset="0"/>
                <a:ea typeface="Times New Roman" panose="02020603050405020304" pitchFamily="18" charset="0"/>
              </a:rPr>
              <a:t>ACCEPTS</a:t>
            </a:r>
            <a:r>
              <a:rPr lang="en-US" sz="1200" dirty="0">
                <a:effectLst/>
                <a:latin typeface="Times New Roman" panose="02020603050405020304" pitchFamily="18" charset="0"/>
                <a:ea typeface="Times New Roman" panose="02020603050405020304" pitchFamily="18" charset="0"/>
              </a:rPr>
              <a:t>” – </a:t>
            </a:r>
            <a:r>
              <a:rPr lang="en-US" sz="1200" b="1"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ctivities (make a list while not in crisis), </a:t>
            </a:r>
            <a:r>
              <a:rPr lang="en-US" sz="1200" b="1" dirty="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ontributing (refocus attention from self to what one can do for others), </a:t>
            </a:r>
            <a:r>
              <a:rPr lang="en-US" sz="1200" b="1" dirty="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omparisons (compare self/situation to something that is worse…generates sense of gratitude and relief), </a:t>
            </a:r>
            <a:r>
              <a:rPr lang="en-US" sz="1200" b="1" dirty="0">
                <a:effectLst/>
                <a:latin typeface="Times New Roman" panose="02020603050405020304" pitchFamily="18" charset="0"/>
                <a:ea typeface="Times New Roman" panose="02020603050405020304" pitchFamily="18" charset="0"/>
              </a:rPr>
              <a:t>E</a:t>
            </a:r>
            <a:r>
              <a:rPr lang="en-US" sz="1200" dirty="0">
                <a:effectLst/>
                <a:latin typeface="Times New Roman" panose="02020603050405020304" pitchFamily="18" charset="0"/>
                <a:ea typeface="Times New Roman" panose="02020603050405020304" pitchFamily="18" charset="0"/>
              </a:rPr>
              <a:t>motions (generate opposite emotions, ex. play happy music if feeling sad), </a:t>
            </a:r>
            <a:r>
              <a:rPr lang="en-US" sz="1200" b="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ushing away (physically leave a situation or block it mentally…half smile, deep breathing), </a:t>
            </a:r>
            <a:r>
              <a:rPr lang="en-US" sz="1200" b="1" dirty="0">
                <a:effectLst/>
                <a:latin typeface="Times New Roman" panose="02020603050405020304" pitchFamily="18" charset="0"/>
                <a:ea typeface="Times New Roman" panose="02020603050405020304" pitchFamily="18" charset="0"/>
              </a:rPr>
              <a:t>T</a:t>
            </a:r>
            <a:r>
              <a:rPr lang="en-US" sz="1200" dirty="0">
                <a:effectLst/>
                <a:latin typeface="Times New Roman" panose="02020603050405020304" pitchFamily="18" charset="0"/>
                <a:ea typeface="Times New Roman" panose="02020603050405020304" pitchFamily="18" charset="0"/>
              </a:rPr>
              <a:t>houghts (fill mind with other thoughts), </a:t>
            </a:r>
            <a:r>
              <a:rPr lang="en-US" sz="1200" b="1" dirty="0">
                <a:effectLst/>
                <a:latin typeface="Times New Roman" panose="02020603050405020304" pitchFamily="18" charset="0"/>
                <a:ea typeface="Times New Roman" panose="02020603050405020304" pitchFamily="18" charset="0"/>
              </a:rPr>
              <a:t>S</a:t>
            </a:r>
            <a:r>
              <a:rPr lang="en-US" sz="1200" dirty="0">
                <a:effectLst/>
                <a:latin typeface="Times New Roman" panose="02020603050405020304" pitchFamily="18" charset="0"/>
                <a:ea typeface="Times New Roman" panose="02020603050405020304" pitchFamily="18" charset="0"/>
              </a:rPr>
              <a:t>ensations</a:t>
            </a:r>
          </a:p>
          <a:p>
            <a:pPr marL="342900" marR="0" lvl="0" indent="-342900">
              <a:spcBef>
                <a:spcPts val="0"/>
              </a:spcBef>
              <a:spcAft>
                <a:spcPts val="0"/>
              </a:spcAft>
              <a:buFont typeface="+mj-lt"/>
              <a:buAutoNum type="arabicPeriod"/>
              <a:tabLst>
                <a:tab pos="0" algn="l"/>
                <a:tab pos="3971925" algn="l"/>
              </a:tabLst>
            </a:pPr>
            <a:r>
              <a:rPr lang="en-US" sz="1200" dirty="0">
                <a:effectLst/>
                <a:latin typeface="Times New Roman" panose="02020603050405020304" pitchFamily="18" charset="0"/>
                <a:ea typeface="Times New Roman" panose="02020603050405020304" pitchFamily="18" charset="0"/>
              </a:rPr>
              <a:t>Self-soothing</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Comforting, nurturing, and being gentle and kind to oneself</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5 Senses: Vision, Hearing, Smell, Taste, Touch</a:t>
            </a:r>
          </a:p>
          <a:p>
            <a:pPr marL="342900" marR="0" lvl="0" indent="-342900">
              <a:spcBef>
                <a:spcPts val="0"/>
              </a:spcBef>
              <a:spcAft>
                <a:spcPts val="0"/>
              </a:spcAft>
              <a:buFont typeface="+mj-lt"/>
              <a:buAutoNum type="arabicPeriod"/>
              <a:tabLst>
                <a:tab pos="0" algn="l"/>
                <a:tab pos="3971925" algn="l"/>
              </a:tabLst>
            </a:pPr>
            <a:r>
              <a:rPr lang="en-US" sz="1200" dirty="0">
                <a:effectLst/>
                <a:latin typeface="Times New Roman" panose="02020603050405020304" pitchFamily="18" charset="0"/>
                <a:ea typeface="Times New Roman" panose="02020603050405020304" pitchFamily="18" charset="0"/>
              </a:rPr>
              <a:t>Improving the moment</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Replace immediate negative events with more positive ones</a:t>
            </a:r>
          </a:p>
          <a:p>
            <a:pPr marL="742950" marR="0" lvl="1" indent="-285750">
              <a:spcBef>
                <a:spcPts val="0"/>
              </a:spcBef>
              <a:spcAft>
                <a:spcPts val="0"/>
              </a:spcAft>
              <a:buFont typeface="Symbol" pitchFamily="2" charset="2"/>
              <a:buChar char=""/>
              <a:tabLst>
                <a:tab pos="457200" algn="l"/>
                <a:tab pos="3971925" algn="l"/>
              </a:tabLst>
            </a:pPr>
            <a:r>
              <a:rPr lang="en-US" sz="1200" b="1" dirty="0">
                <a:effectLst/>
                <a:latin typeface="Times New Roman" panose="02020603050405020304" pitchFamily="18" charset="0"/>
                <a:ea typeface="Times New Roman" panose="02020603050405020304" pitchFamily="18" charset="0"/>
              </a:rPr>
              <a:t>IMPROVE</a:t>
            </a:r>
            <a:r>
              <a:rPr lang="en-US" sz="120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magery, find or create </a:t>
            </a:r>
            <a:r>
              <a:rPr lang="en-US" sz="1200" b="1" dirty="0">
                <a:effectLst/>
                <a:latin typeface="Times New Roman" panose="02020603050405020304" pitchFamily="18" charset="0"/>
                <a:ea typeface="Times New Roman" panose="02020603050405020304" pitchFamily="18" charset="0"/>
              </a:rPr>
              <a:t>M</a:t>
            </a:r>
            <a:r>
              <a:rPr lang="en-US" sz="1200" dirty="0">
                <a:effectLst/>
                <a:latin typeface="Times New Roman" panose="02020603050405020304" pitchFamily="18" charset="0"/>
                <a:ea typeface="Times New Roman" panose="02020603050405020304" pitchFamily="18" charset="0"/>
              </a:rPr>
              <a:t>eaning (make lemonade out of lemons), </a:t>
            </a:r>
            <a:r>
              <a:rPr lang="en-US" sz="1200" b="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rayer, </a:t>
            </a:r>
            <a:r>
              <a:rPr lang="en-US" sz="1200" b="1" dirty="0">
                <a:effectLst/>
                <a:latin typeface="Times New Roman" panose="02020603050405020304" pitchFamily="18" charset="0"/>
                <a:ea typeface="Times New Roman" panose="02020603050405020304" pitchFamily="18" charset="0"/>
              </a:rPr>
              <a:t>R</a:t>
            </a:r>
            <a:r>
              <a:rPr lang="en-US" sz="1200" dirty="0">
                <a:effectLst/>
                <a:latin typeface="Times New Roman" panose="02020603050405020304" pitchFamily="18" charset="0"/>
                <a:ea typeface="Times New Roman" panose="02020603050405020304" pitchFamily="18" charset="0"/>
              </a:rPr>
              <a:t>elaxation (accepting with the body can help in accepting with the mind, be aware), </a:t>
            </a:r>
            <a:r>
              <a:rPr lang="en-US" sz="1200" b="1" dirty="0">
                <a:effectLst/>
                <a:latin typeface="Times New Roman" panose="02020603050405020304" pitchFamily="18" charset="0"/>
                <a:ea typeface="Times New Roman" panose="02020603050405020304" pitchFamily="18" charset="0"/>
              </a:rPr>
              <a:t>O</a:t>
            </a:r>
            <a:r>
              <a:rPr lang="en-US" sz="1200" dirty="0">
                <a:effectLst/>
                <a:latin typeface="Times New Roman" panose="02020603050405020304" pitchFamily="18" charset="0"/>
                <a:ea typeface="Times New Roman" panose="02020603050405020304" pitchFamily="18" charset="0"/>
              </a:rPr>
              <a:t>ne thing in the moment, mental </a:t>
            </a:r>
            <a:r>
              <a:rPr lang="en-US" sz="1200" b="1" dirty="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acation, </a:t>
            </a:r>
            <a:r>
              <a:rPr lang="en-US" sz="1200" b="1" dirty="0">
                <a:effectLst/>
                <a:latin typeface="Times New Roman" panose="02020603050405020304" pitchFamily="18" charset="0"/>
                <a:ea typeface="Times New Roman" panose="02020603050405020304" pitchFamily="18" charset="0"/>
              </a:rPr>
              <a:t>E</a:t>
            </a:r>
            <a:r>
              <a:rPr lang="en-US" sz="1200" dirty="0">
                <a:effectLst/>
                <a:latin typeface="Times New Roman" panose="02020603050405020304" pitchFamily="18" charset="0"/>
                <a:ea typeface="Times New Roman" panose="02020603050405020304" pitchFamily="18" charset="0"/>
              </a:rPr>
              <a:t>ncouragement (cheerleading oneself)</a:t>
            </a:r>
          </a:p>
          <a:p>
            <a:pPr marL="342900" marR="0" lvl="0" indent="-342900">
              <a:spcBef>
                <a:spcPts val="0"/>
              </a:spcBef>
              <a:spcAft>
                <a:spcPts val="0"/>
              </a:spcAft>
              <a:buFont typeface="+mj-lt"/>
              <a:buAutoNum type="arabicPeriod"/>
              <a:tabLst>
                <a:tab pos="0" algn="l"/>
                <a:tab pos="3971925" algn="l"/>
              </a:tabLst>
            </a:pPr>
            <a:r>
              <a:rPr lang="en-US" sz="1200" dirty="0">
                <a:effectLst/>
                <a:latin typeface="Times New Roman" panose="02020603050405020304" pitchFamily="18" charset="0"/>
                <a:ea typeface="Times New Roman" panose="02020603050405020304" pitchFamily="18" charset="0"/>
              </a:rPr>
              <a:t>Thinking of pros and cons</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Pros and cons of tolerating the distress and of not tolerating the distress (both short term and long term)…accepting reality and tolerating distress leads to better outcomes tan rejecting reality and refusing to tolerate distress</a:t>
            </a:r>
          </a:p>
          <a:p>
            <a:pPr marL="0" marR="0">
              <a:spcBef>
                <a:spcPts val="0"/>
              </a:spcBef>
              <a:spcAft>
                <a:spcPts val="0"/>
              </a:spcAft>
              <a:tabLst>
                <a:tab pos="3971925" algn="l"/>
              </a:tabLs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971925" algn="l"/>
              </a:tabLst>
            </a:pPr>
            <a:r>
              <a:rPr lang="en-US" sz="1200" b="1" dirty="0">
                <a:effectLst/>
                <a:latin typeface="Times New Roman" panose="02020603050405020304" pitchFamily="18" charset="0"/>
                <a:ea typeface="Times New Roman" panose="02020603050405020304" pitchFamily="18" charset="0"/>
              </a:rPr>
              <a:t>Acceptance Skills: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Radical Acceptance (complete acceptance from deep within)</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Suffering comes when people cling to getting what they want, refusing to accept what they have</a:t>
            </a:r>
          </a:p>
          <a:p>
            <a:pPr marL="742950" marR="0" lvl="1" indent="-28575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Turning the mind toward acceptance (choosing to accept reality as it is)</a:t>
            </a:r>
          </a:p>
          <a:p>
            <a:pPr marL="742950" marR="0" lvl="1" indent="-28575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Willingness vs. willfulness (underlying attitude)</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Willingness: allow the world to be what it is and agree to participate</a:t>
            </a:r>
          </a:p>
          <a:p>
            <a:pPr marL="742950" marR="0" lvl="1" indent="-28575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Willfulness: impose one’s will on reality – try to fix everything or refuse to do what is needed</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tabLst>
                <a:tab pos="3971925" algn="l"/>
              </a:tabLst>
            </a:pPr>
            <a:r>
              <a:rPr lang="en-US" sz="14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tabLst>
                <a:tab pos="3971925" algn="l"/>
              </a:tabLst>
            </a:pPr>
            <a:r>
              <a:rPr lang="en-US" sz="1400" b="1" i="1" dirty="0">
                <a:effectLst/>
                <a:latin typeface="Times New Roman" panose="02020603050405020304" pitchFamily="18" charset="0"/>
                <a:ea typeface="Times New Roman" panose="02020603050405020304" pitchFamily="18" charset="0"/>
              </a:rPr>
              <a:t>Interpersonal Effectiveness Skills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Include effective strategies for asking for what one needs, saying no, and coping with interpersonal conflict.  Obtaining changes one wants, maintaining the relationship, and maintaining self-respect.</a:t>
            </a:r>
          </a:p>
          <a:p>
            <a:pPr marL="0" marR="0">
              <a:spcBef>
                <a:spcPts val="0"/>
              </a:spcBef>
              <a:spcAft>
                <a:spcPts val="0"/>
              </a:spcAft>
              <a:tabLst>
                <a:tab pos="2066925" algn="l"/>
              </a:tabLs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Attend to relationships</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Balance priorities vs. demands in life and relationships</a:t>
            </a:r>
          </a:p>
          <a:p>
            <a:pPr marL="742950" marR="0" lvl="1" indent="-285750">
              <a:spcBef>
                <a:spcPts val="0"/>
              </a:spcBef>
              <a:spcAft>
                <a:spcPts val="0"/>
              </a:spcAft>
              <a:buFont typeface="Courier New" panose="02070309020205020404" pitchFamily="49" charset="0"/>
              <a:buChar char="o"/>
              <a:tabLst>
                <a:tab pos="0" algn="l"/>
                <a:tab pos="609600" algn="l"/>
                <a:tab pos="3971925" algn="l"/>
              </a:tabLst>
            </a:pPr>
            <a:r>
              <a:rPr lang="en-US" sz="1200" dirty="0">
                <a:effectLst/>
                <a:latin typeface="Times New Roman" panose="02020603050405020304" pitchFamily="18" charset="0"/>
                <a:ea typeface="Times New Roman" panose="02020603050405020304" pitchFamily="18" charset="0"/>
              </a:rPr>
              <a:t>Demands can overwhelm if there is no balance</a:t>
            </a:r>
          </a:p>
          <a:p>
            <a:pPr marL="742950" marR="0" lvl="1" indent="-285750">
              <a:spcBef>
                <a:spcPts val="0"/>
              </a:spcBef>
              <a:spcAft>
                <a:spcPts val="0"/>
              </a:spcAft>
              <a:buFont typeface="Courier New" panose="02070309020205020404" pitchFamily="49" charset="0"/>
              <a:buChar char="o"/>
              <a:tabLst>
                <a:tab pos="0" algn="l"/>
                <a:tab pos="609600" algn="l"/>
                <a:tab pos="3971925" algn="l"/>
              </a:tabLst>
            </a:pPr>
            <a:r>
              <a:rPr lang="en-US" sz="1200" dirty="0">
                <a:effectLst/>
                <a:latin typeface="Times New Roman" panose="02020603050405020304" pitchFamily="18" charset="0"/>
                <a:ea typeface="Times New Roman" panose="02020603050405020304" pitchFamily="18" charset="0"/>
              </a:rPr>
              <a:t>The level of demands that can be easily tolerated varies over time and from person to person, though some people overestimate what others can handle.</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Balance the wants-to-</a:t>
            </a:r>
            <a:r>
              <a:rPr lang="en-US" sz="1200" dirty="0" err="1">
                <a:effectLst/>
                <a:latin typeface="Times New Roman" panose="02020603050405020304" pitchFamily="18" charset="0"/>
                <a:ea typeface="Times New Roman" panose="02020603050405020304" pitchFamily="18" charset="0"/>
              </a:rPr>
              <a:t>shoulds</a:t>
            </a:r>
            <a:r>
              <a:rPr lang="en-US" sz="1200" dirty="0">
                <a:effectLst/>
                <a:latin typeface="Times New Roman" panose="02020603050405020304" pitchFamily="18" charset="0"/>
                <a:ea typeface="Times New Roman" panose="02020603050405020304" pitchFamily="18" charset="0"/>
              </a:rPr>
              <a:t> ratio in life and relationships</a:t>
            </a:r>
          </a:p>
          <a:p>
            <a:pPr marL="742950" marR="0" lvl="1" indent="-285750">
              <a:spcBef>
                <a:spcPts val="0"/>
              </a:spcBef>
              <a:spcAft>
                <a:spcPts val="0"/>
              </a:spcAft>
              <a:buFont typeface="Courier New" panose="02070309020205020404" pitchFamily="49" charset="0"/>
              <a:buChar char="o"/>
              <a:tabLst>
                <a:tab pos="0" algn="l"/>
                <a:tab pos="609600" algn="l"/>
                <a:tab pos="3971925" algn="l"/>
              </a:tabLst>
            </a:pPr>
            <a:r>
              <a:rPr lang="en-US" sz="1200" dirty="0">
                <a:effectLst/>
                <a:latin typeface="Times New Roman" panose="02020603050405020304" pitchFamily="18" charset="0"/>
                <a:ea typeface="Times New Roman" panose="02020603050405020304" pitchFamily="18" charset="0"/>
              </a:rPr>
              <a:t>A life dominated by wants often runs into trouble because responsibilities are not met and commitments are not kept</a:t>
            </a:r>
          </a:p>
          <a:p>
            <a:pPr marL="742950" marR="0" lvl="1" indent="-285750">
              <a:spcBef>
                <a:spcPts val="0"/>
              </a:spcBef>
              <a:spcAft>
                <a:spcPts val="0"/>
              </a:spcAft>
              <a:buFont typeface="Courier New" panose="02070309020205020404" pitchFamily="49" charset="0"/>
              <a:buChar char="o"/>
              <a:tabLst>
                <a:tab pos="0" algn="l"/>
                <a:tab pos="609600" algn="l"/>
                <a:tab pos="3971925" algn="l"/>
              </a:tabLst>
            </a:pPr>
            <a:r>
              <a:rPr lang="en-US" sz="1200" dirty="0">
                <a:effectLst/>
                <a:latin typeface="Times New Roman" panose="02020603050405020304" pitchFamily="18" charset="0"/>
                <a:ea typeface="Times New Roman" panose="02020603050405020304" pitchFamily="18" charset="0"/>
              </a:rPr>
              <a:t>A life dominated by </a:t>
            </a:r>
            <a:r>
              <a:rPr lang="en-US" sz="1200" dirty="0" err="1">
                <a:effectLst/>
                <a:latin typeface="Times New Roman" panose="02020603050405020304" pitchFamily="18" charset="0"/>
                <a:ea typeface="Times New Roman" panose="02020603050405020304" pitchFamily="18" charset="0"/>
              </a:rPr>
              <a:t>shoulds</a:t>
            </a:r>
            <a:r>
              <a:rPr lang="en-US" sz="1200" dirty="0">
                <a:effectLst/>
                <a:latin typeface="Times New Roman" panose="02020603050405020304" pitchFamily="18" charset="0"/>
                <a:ea typeface="Times New Roman" panose="02020603050405020304" pitchFamily="18" charset="0"/>
              </a:rPr>
              <a:t> can lead to depression, frustration, and anger</a:t>
            </a:r>
          </a:p>
          <a:p>
            <a:pPr marL="342900" marR="0" lvl="0" indent="-342900">
              <a:spcBef>
                <a:spcPts val="0"/>
              </a:spcBef>
              <a:spcAft>
                <a:spcPts val="0"/>
              </a:spcAft>
              <a:buFont typeface="Symbol" pitchFamily="2" charset="2"/>
              <a:buChar char=""/>
              <a:tabLst>
                <a:tab pos="0" algn="l"/>
                <a:tab pos="3971925" algn="l"/>
              </a:tabLst>
            </a:pPr>
            <a:r>
              <a:rPr lang="en-US" sz="1200" dirty="0">
                <a:effectLst/>
                <a:latin typeface="Times New Roman" panose="02020603050405020304" pitchFamily="18" charset="0"/>
                <a:ea typeface="Times New Roman" panose="02020603050405020304" pitchFamily="18" charset="0"/>
              </a:rPr>
              <a:t>Building mastery and self-respect</a:t>
            </a:r>
          </a:p>
          <a:p>
            <a:pPr marL="742950" marR="0" lvl="1" indent="-285750">
              <a:spcBef>
                <a:spcPts val="0"/>
              </a:spcBef>
              <a:spcAft>
                <a:spcPts val="0"/>
              </a:spcAft>
              <a:buFont typeface="Courier New" panose="02070309020205020404" pitchFamily="49" charset="0"/>
              <a:buChar char="o"/>
              <a:tabLst>
                <a:tab pos="609600" algn="l"/>
                <a:tab pos="3971925" algn="l"/>
              </a:tabLst>
            </a:pPr>
            <a:r>
              <a:rPr lang="en-US" sz="1200" dirty="0">
                <a:effectLst/>
                <a:latin typeface="Times New Roman" panose="02020603050405020304" pitchFamily="18" charset="0"/>
                <a:ea typeface="Times New Roman" panose="02020603050405020304" pitchFamily="18" charset="0"/>
              </a:rPr>
              <a:t>Do things that make you feel competent and effective</a:t>
            </a:r>
          </a:p>
          <a:p>
            <a:pPr marL="742950" marR="0" lvl="1" indent="-285750">
              <a:spcBef>
                <a:spcPts val="0"/>
              </a:spcBef>
              <a:spcAft>
                <a:spcPts val="0"/>
              </a:spcAft>
              <a:buFont typeface="Courier New" panose="02070309020205020404" pitchFamily="49" charset="0"/>
              <a:buChar char="o"/>
              <a:tabLst>
                <a:tab pos="609600" algn="l"/>
                <a:tab pos="3971925" algn="l"/>
              </a:tabLst>
            </a:pPr>
            <a:r>
              <a:rPr lang="en-US" sz="1200" dirty="0">
                <a:effectLst/>
                <a:latin typeface="Times New Roman" panose="02020603050405020304" pitchFamily="18" charset="0"/>
                <a:ea typeface="Times New Roman" panose="02020603050405020304" pitchFamily="18" charset="0"/>
              </a:rPr>
              <a:t>Get up after falling down</a:t>
            </a:r>
          </a:p>
          <a:p>
            <a:pPr marL="742950" marR="0" lvl="1" indent="-285750">
              <a:spcBef>
                <a:spcPts val="0"/>
              </a:spcBef>
              <a:spcAft>
                <a:spcPts val="0"/>
              </a:spcAft>
              <a:buFont typeface="Courier New" panose="02070309020205020404" pitchFamily="49" charset="0"/>
              <a:buChar char="o"/>
              <a:tabLst>
                <a:tab pos="609600" algn="l"/>
                <a:tab pos="3971925" algn="l"/>
              </a:tabLst>
            </a:pPr>
            <a:r>
              <a:rPr lang="en-US" sz="1200" dirty="0">
                <a:effectLst/>
                <a:latin typeface="Times New Roman" panose="02020603050405020304" pitchFamily="18" charset="0"/>
                <a:ea typeface="Times New Roman" panose="02020603050405020304" pitchFamily="18" charset="0"/>
              </a:rPr>
              <a:t>2 Interpersonal skills</a:t>
            </a:r>
          </a:p>
          <a:p>
            <a:pPr marL="1143000" marR="0" lvl="2" indent="-228600">
              <a:spcBef>
                <a:spcPts val="0"/>
              </a:spcBef>
              <a:spcAft>
                <a:spcPts val="0"/>
              </a:spcAft>
              <a:buFont typeface="Wingdings" pitchFamily="2" charset="2"/>
              <a:buChar char=""/>
              <a:tabLst>
                <a:tab pos="1066800" algn="l"/>
                <a:tab pos="3971925" algn="l"/>
              </a:tabLst>
            </a:pPr>
            <a:r>
              <a:rPr lang="en-US" sz="1200" dirty="0">
                <a:effectLst/>
                <a:latin typeface="Times New Roman" panose="02020603050405020304" pitchFamily="18" charset="0"/>
                <a:ea typeface="Times New Roman" panose="02020603050405020304" pitchFamily="18" charset="0"/>
              </a:rPr>
              <a:t>Asking for things, making requests, initiating discussions</a:t>
            </a:r>
          </a:p>
          <a:p>
            <a:pPr marL="1143000" marR="0" lvl="2" indent="-228600">
              <a:spcBef>
                <a:spcPts val="0"/>
              </a:spcBef>
              <a:spcAft>
                <a:spcPts val="0"/>
              </a:spcAft>
              <a:buFont typeface="Wingdings" pitchFamily="2" charset="2"/>
              <a:buChar char=""/>
              <a:tabLst>
                <a:tab pos="1066800" algn="l"/>
                <a:tab pos="3971925" algn="l"/>
              </a:tabLst>
            </a:pPr>
            <a:r>
              <a:rPr lang="en-US" sz="1200" dirty="0">
                <a:effectLst/>
                <a:latin typeface="Times New Roman" panose="02020603050405020304" pitchFamily="18" charset="0"/>
                <a:ea typeface="Times New Roman" panose="02020603050405020304" pitchFamily="18" charset="0"/>
              </a:rPr>
              <a:t>Saying no, resisting pressure, maintaining a position or point of view</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tabLst>
                <a:tab pos="3971925" algn="l"/>
              </a:tabLst>
            </a:pPr>
            <a:r>
              <a:rPr lang="en-US" sz="1200" b="1" dirty="0">
                <a:effectLst/>
                <a:latin typeface="Times New Roman" panose="02020603050405020304" pitchFamily="18" charset="0"/>
                <a:ea typeface="Times New Roman" panose="02020603050405020304" pitchFamily="18" charset="0"/>
              </a:rPr>
              <a:t>3 Types of Effectiveness to consider in every conflict or interpersonal problem situation – which one to focus on depends on person’s priority: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Objectives effectiveness </a:t>
            </a:r>
            <a:r>
              <a:rPr lang="en-US" sz="1200" dirty="0">
                <a:effectLst/>
                <a:latin typeface="Times New Roman" panose="02020603050405020304" pitchFamily="18" charset="0"/>
                <a:ea typeface="Times New Roman" panose="02020603050405020304" pitchFamily="18" charset="0"/>
              </a:rPr>
              <a:t>– obtaining your objectives or goals in a situation</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Standing up for your rights in such a way that they are taken seriously</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Requesting others to do something in such a way that they do it</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Refusing unwanted or unreasonable requests and making the refusal stick</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Resolving interpersonal conflict</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Getting your opinion or point of view taken seriously</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Use </a:t>
            </a:r>
            <a:r>
              <a:rPr lang="en-US" sz="1200" b="1" dirty="0">
                <a:effectLst/>
                <a:latin typeface="Times New Roman" panose="02020603050405020304" pitchFamily="18" charset="0"/>
                <a:ea typeface="Times New Roman" panose="02020603050405020304" pitchFamily="18" charset="0"/>
              </a:rPr>
              <a:t>DEAR MAN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 pos="3971925" algn="l"/>
              </a:tabLst>
            </a:pPr>
            <a:r>
              <a:rPr lang="en-US" sz="1200" b="1" dirty="0">
                <a:effectLst/>
                <a:latin typeface="Times New Roman" panose="02020603050405020304" pitchFamily="18" charset="0"/>
                <a:ea typeface="Times New Roman" panose="02020603050405020304" pitchFamily="18" charset="0"/>
              </a:rPr>
              <a:t>D</a:t>
            </a:r>
            <a:r>
              <a:rPr lang="en-US" sz="1200" dirty="0">
                <a:effectLst/>
                <a:latin typeface="Times New Roman" panose="02020603050405020304" pitchFamily="18" charset="0"/>
                <a:ea typeface="Times New Roman" panose="02020603050405020304" pitchFamily="18" charset="0"/>
              </a:rPr>
              <a:t>escribe the situation, </a:t>
            </a:r>
            <a:r>
              <a:rPr lang="en-US" sz="1200" b="1" dirty="0">
                <a:effectLst/>
                <a:latin typeface="Times New Roman" panose="02020603050405020304" pitchFamily="18" charset="0"/>
                <a:ea typeface="Times New Roman" panose="02020603050405020304" pitchFamily="18" charset="0"/>
              </a:rPr>
              <a:t>E</a:t>
            </a:r>
            <a:r>
              <a:rPr lang="en-US" sz="1200" dirty="0">
                <a:effectLst/>
                <a:latin typeface="Times New Roman" panose="02020603050405020304" pitchFamily="18" charset="0"/>
                <a:ea typeface="Times New Roman" panose="02020603050405020304" pitchFamily="18" charset="0"/>
              </a:rPr>
              <a:t>xpress feelings or opinions about the situation clearly, </a:t>
            </a:r>
            <a:r>
              <a:rPr lang="en-US" sz="1200" b="1"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ssert wishes (don’t expect people to know what you want if you do not tell them), </a:t>
            </a:r>
            <a:r>
              <a:rPr lang="en-US" sz="1200" b="1" dirty="0">
                <a:effectLst/>
                <a:latin typeface="Times New Roman" panose="02020603050405020304" pitchFamily="18" charset="0"/>
                <a:ea typeface="Times New Roman" panose="02020603050405020304" pitchFamily="18" charset="0"/>
              </a:rPr>
              <a:t>R</a:t>
            </a:r>
            <a:r>
              <a:rPr lang="en-US" sz="1200" dirty="0">
                <a:effectLst/>
                <a:latin typeface="Times New Roman" panose="02020603050405020304" pitchFamily="18" charset="0"/>
                <a:ea typeface="Times New Roman" panose="02020603050405020304" pitchFamily="18" charset="0"/>
              </a:rPr>
              <a:t>einforce (reward people who respond positively to you), stay </a:t>
            </a:r>
            <a:r>
              <a:rPr lang="en-US" sz="1200" b="1" dirty="0">
                <a:effectLst/>
                <a:latin typeface="Times New Roman" panose="02020603050405020304" pitchFamily="18" charset="0"/>
                <a:ea typeface="Times New Roman" panose="02020603050405020304" pitchFamily="18" charset="0"/>
              </a:rPr>
              <a:t>M</a:t>
            </a:r>
            <a:r>
              <a:rPr lang="en-US" sz="1200" dirty="0">
                <a:effectLst/>
                <a:latin typeface="Times New Roman" panose="02020603050405020304" pitchFamily="18" charset="0"/>
                <a:ea typeface="Times New Roman" panose="02020603050405020304" pitchFamily="18" charset="0"/>
              </a:rPr>
              <a:t>indful, </a:t>
            </a:r>
            <a:r>
              <a:rPr lang="en-US" sz="1200" b="1"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ppear confident, </a:t>
            </a:r>
            <a:r>
              <a:rPr lang="en-US" sz="1200" b="1" dirty="0">
                <a:effectLst/>
                <a:latin typeface="Times New Roman" panose="02020603050405020304" pitchFamily="18" charset="0"/>
                <a:ea typeface="Times New Roman" panose="02020603050405020304" pitchFamily="18" charset="0"/>
              </a:rPr>
              <a:t>N</a:t>
            </a:r>
            <a:r>
              <a:rPr lang="en-US" sz="1200" dirty="0">
                <a:effectLst/>
                <a:latin typeface="Times New Roman" panose="02020603050405020304" pitchFamily="18" charset="0"/>
                <a:ea typeface="Times New Roman" panose="02020603050405020304" pitchFamily="18" charset="0"/>
              </a:rPr>
              <a:t>egotiate and turn the table (ask the other person for alternative solutions)</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*Although increased interpersonal skills should increase the probability of getting objectives met, they are not a guarantee.</a:t>
            </a: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Relationship effectiveness</a:t>
            </a:r>
            <a:r>
              <a:rPr lang="en-US" sz="1200" dirty="0">
                <a:effectLst/>
                <a:latin typeface="Times New Roman" panose="02020603050405020304" pitchFamily="18" charset="0"/>
                <a:ea typeface="Times New Roman" panose="02020603050405020304" pitchFamily="18" charset="0"/>
              </a:rPr>
              <a:t> – maintaining or improving an interpersonal relationship while you get what you want (main goal of the interaction is to get the other person to approve of you more, stop criticizing or rejecting you, stay with you, or the like – want to choose a way of going about improving or keeping the relationship that does not at the same time damage the relationship over the long run). </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Acting in a way that makes the other person actually want to give you what you are asking for or feel good about your saying no</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Balancing immediate goals with good of the long-term relationship</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Weighing short-term gains of getting what want without using interpersonal effectiveness vs risking long-term relationship – important to realize how blowing up or walking out of a relationship inadvertently jeopardizes the person’s own goals</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Use </a:t>
            </a:r>
            <a:r>
              <a:rPr lang="en-US" sz="1200" b="1" dirty="0">
                <a:effectLst/>
                <a:latin typeface="Times New Roman" panose="02020603050405020304" pitchFamily="18" charset="0"/>
                <a:ea typeface="Times New Roman" panose="02020603050405020304" pitchFamily="18" charset="0"/>
              </a:rPr>
              <a:t>DEAR MAN, GIVE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 pos="3971925" algn="l"/>
              </a:tabLst>
            </a:pPr>
            <a:r>
              <a:rPr lang="en-US" sz="1200" dirty="0">
                <a:effectLst/>
                <a:latin typeface="Times New Roman" panose="02020603050405020304" pitchFamily="18" charset="0"/>
                <a:ea typeface="Times New Roman" panose="02020603050405020304" pitchFamily="18" charset="0"/>
              </a:rPr>
              <a:t>Be </a:t>
            </a:r>
            <a:r>
              <a:rPr lang="en-US" sz="1200" b="1" dirty="0">
                <a:effectLst/>
                <a:latin typeface="Times New Roman" panose="02020603050405020304" pitchFamily="18" charset="0"/>
                <a:ea typeface="Times New Roman" panose="02020603050405020304" pitchFamily="18" charset="0"/>
              </a:rPr>
              <a:t>G</a:t>
            </a:r>
            <a:r>
              <a:rPr lang="en-US" sz="1200" dirty="0">
                <a:effectLst/>
                <a:latin typeface="Times New Roman" panose="02020603050405020304" pitchFamily="18" charset="0"/>
                <a:ea typeface="Times New Roman" panose="02020603050405020304" pitchFamily="18" charset="0"/>
              </a:rPr>
              <a:t>entle (no threats, no judging), act </a:t>
            </a:r>
            <a:r>
              <a:rPr lang="en-US" sz="1200" b="1"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nterested, </a:t>
            </a:r>
            <a:r>
              <a:rPr lang="en-US" sz="1200" b="1" dirty="0">
                <a:effectLst/>
                <a:latin typeface="Times New Roman" panose="02020603050405020304" pitchFamily="18" charset="0"/>
                <a:ea typeface="Times New Roman" panose="02020603050405020304" pitchFamily="18" charset="0"/>
              </a:rPr>
              <a:t>V</a:t>
            </a:r>
            <a:r>
              <a:rPr lang="en-US" sz="1200" dirty="0">
                <a:effectLst/>
                <a:latin typeface="Times New Roman" panose="02020603050405020304" pitchFamily="18" charset="0"/>
                <a:ea typeface="Times New Roman" panose="02020603050405020304" pitchFamily="18" charset="0"/>
              </a:rPr>
              <a:t>alidate, use an </a:t>
            </a:r>
            <a:r>
              <a:rPr lang="en-US" sz="1200" b="1" dirty="0">
                <a:effectLst/>
                <a:latin typeface="Times New Roman" panose="02020603050405020304" pitchFamily="18" charset="0"/>
                <a:ea typeface="Times New Roman" panose="02020603050405020304" pitchFamily="18" charset="0"/>
              </a:rPr>
              <a:t>E</a:t>
            </a:r>
            <a:r>
              <a:rPr lang="en-US" sz="1200" dirty="0">
                <a:effectLst/>
                <a:latin typeface="Times New Roman" panose="02020603050405020304" pitchFamily="18" charset="0"/>
                <a:ea typeface="Times New Roman" panose="02020603050405020304" pitchFamily="18" charset="0"/>
              </a:rPr>
              <a:t>asy manner </a:t>
            </a: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Self-respect effectiveness</a:t>
            </a:r>
            <a:r>
              <a:rPr lang="en-US" sz="1200" dirty="0">
                <a:effectLst/>
                <a:latin typeface="Times New Roman" panose="02020603050405020304" pitchFamily="18" charset="0"/>
                <a:ea typeface="Times New Roman" panose="02020603050405020304" pitchFamily="18" charset="0"/>
              </a:rPr>
              <a:t> – maintaining or improving your good feelings about yourself, and respecting your own values and beliefs, while you try to attain your objectives</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Acting in ways that fit your sense of morality</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Acting in ways that make you feel competent </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Use </a:t>
            </a:r>
            <a:r>
              <a:rPr lang="en-US" sz="1200" b="1" dirty="0">
                <a:effectLst/>
                <a:latin typeface="Times New Roman" panose="02020603050405020304" pitchFamily="18" charset="0"/>
                <a:ea typeface="Times New Roman" panose="02020603050405020304" pitchFamily="18" charset="0"/>
              </a:rPr>
              <a:t>DEAR MAN, GIVE FAST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 pos="3971925" algn="l"/>
              </a:tabLst>
            </a:pPr>
            <a:r>
              <a:rPr lang="en-US" sz="1200" dirty="0">
                <a:effectLst/>
                <a:latin typeface="Times New Roman" panose="02020603050405020304" pitchFamily="18" charset="0"/>
                <a:ea typeface="Times New Roman" panose="02020603050405020304" pitchFamily="18" charset="0"/>
              </a:rPr>
              <a:t>Be </a:t>
            </a:r>
            <a:r>
              <a:rPr lang="en-US" sz="1200" b="1" dirty="0">
                <a:effectLst/>
                <a:latin typeface="Times New Roman" panose="02020603050405020304" pitchFamily="18" charset="0"/>
                <a:ea typeface="Times New Roman" panose="02020603050405020304" pitchFamily="18" charset="0"/>
              </a:rPr>
              <a:t>F</a:t>
            </a:r>
            <a:r>
              <a:rPr lang="en-US" sz="1200" dirty="0">
                <a:effectLst/>
                <a:latin typeface="Times New Roman" panose="02020603050405020304" pitchFamily="18" charset="0"/>
                <a:ea typeface="Times New Roman" panose="02020603050405020304" pitchFamily="18" charset="0"/>
              </a:rPr>
              <a:t>air to yourself and the other person, no over-</a:t>
            </a:r>
            <a:r>
              <a:rPr lang="en-US" sz="1200" b="1"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pologies, </a:t>
            </a:r>
            <a:r>
              <a:rPr lang="en-US" sz="1200" b="1" dirty="0">
                <a:effectLst/>
                <a:latin typeface="Times New Roman" panose="02020603050405020304" pitchFamily="18" charset="0"/>
                <a:ea typeface="Times New Roman" panose="02020603050405020304" pitchFamily="18" charset="0"/>
              </a:rPr>
              <a:t>S</a:t>
            </a:r>
            <a:r>
              <a:rPr lang="en-US" sz="1200" dirty="0">
                <a:effectLst/>
                <a:latin typeface="Times New Roman" panose="02020603050405020304" pitchFamily="18" charset="0"/>
                <a:ea typeface="Times New Roman" panose="02020603050405020304" pitchFamily="18" charset="0"/>
              </a:rPr>
              <a:t>tick to values, be </a:t>
            </a:r>
            <a:r>
              <a:rPr lang="en-US" sz="1200" b="1" dirty="0">
                <a:effectLst/>
                <a:latin typeface="Times New Roman" panose="02020603050405020304" pitchFamily="18" charset="0"/>
                <a:ea typeface="Times New Roman" panose="02020603050405020304" pitchFamily="18" charset="0"/>
              </a:rPr>
              <a:t>T</a:t>
            </a:r>
            <a:r>
              <a:rPr lang="en-US" sz="1200" dirty="0">
                <a:effectLst/>
                <a:latin typeface="Times New Roman" panose="02020603050405020304" pitchFamily="18" charset="0"/>
                <a:ea typeface="Times New Roman" panose="02020603050405020304" pitchFamily="18" charset="0"/>
              </a:rPr>
              <a:t>ruthful</a:t>
            </a:r>
          </a:p>
          <a:p>
            <a:pPr marL="0" marR="0">
              <a:spcBef>
                <a:spcPts val="0"/>
              </a:spcBef>
              <a:spcAft>
                <a:spcPts val="0"/>
              </a:spcAft>
              <a:tabLst>
                <a:tab pos="3971925" algn="l"/>
              </a:tabLs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tabLst>
                <a:tab pos="3971925" algn="l"/>
              </a:tabLst>
            </a:pPr>
            <a:r>
              <a:rPr lang="en-US" sz="1200" b="1" dirty="0">
                <a:effectLst/>
                <a:latin typeface="Times New Roman" panose="02020603050405020304" pitchFamily="18" charset="0"/>
                <a:ea typeface="Times New Roman" panose="02020603050405020304" pitchFamily="18" charset="0"/>
              </a:rPr>
              <a:t>Factors that interfere with interpersonal effectiveness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Skills Deficits - </a:t>
            </a:r>
            <a:r>
              <a:rPr lang="en-US" sz="1200" dirty="0">
                <a:effectLst/>
                <a:latin typeface="Times New Roman" panose="02020603050405020304" pitchFamily="18" charset="0"/>
                <a:ea typeface="Times New Roman" panose="02020603050405020304" pitchFamily="18" charset="0"/>
              </a:rPr>
              <a:t>People learn social behaviors by observing someone else do them first, practicing them, and refining them until they can be used to obtain good results.  A person can have skills in one set of situations but not in another, or in one mood state but not in another, or in one frame of mind but not in another.</a:t>
            </a: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Worry thoughts – </a:t>
            </a:r>
            <a:r>
              <a:rPr lang="en-US" sz="1200" dirty="0">
                <a:effectLst/>
                <a:latin typeface="Times New Roman" panose="02020603050405020304" pitchFamily="18" charset="0"/>
                <a:ea typeface="Times New Roman" panose="02020603050405020304" pitchFamily="18" charset="0"/>
              </a:rPr>
              <a:t>Worry about bad consequences, whether one deserves to get what one wants, and worrying about not being effective</a:t>
            </a: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Emotional reactions –</a:t>
            </a:r>
            <a:r>
              <a:rPr lang="en-US" sz="1200" dirty="0">
                <a:effectLst/>
                <a:latin typeface="Times New Roman" panose="02020603050405020304" pitchFamily="18" charset="0"/>
                <a:ea typeface="Times New Roman" panose="02020603050405020304" pitchFamily="18" charset="0"/>
              </a:rPr>
              <a:t> A person gets angry, anxious, frustrated, guilty because of how he/she thinks about the situation or because he/she does not know what to do.</a:t>
            </a:r>
          </a:p>
          <a:p>
            <a:pPr marL="342900" marR="0" lvl="0" indent="-342900">
              <a:spcBef>
                <a:spcPts val="0"/>
              </a:spcBef>
              <a:spcAft>
                <a:spcPts val="0"/>
              </a:spcAft>
              <a:buFont typeface="Symbol" pitchFamily="2" charset="2"/>
              <a:buChar char=""/>
              <a:tabLst>
                <a:tab pos="457200" algn="l"/>
                <a:tab pos="3971925" algn="l"/>
              </a:tabLst>
            </a:pPr>
            <a:r>
              <a:rPr lang="en-US" sz="1200" dirty="0">
                <a:effectLst/>
                <a:latin typeface="Times New Roman" panose="02020603050405020304" pitchFamily="18" charset="0"/>
                <a:ea typeface="Times New Roman" panose="02020603050405020304" pitchFamily="18" charset="0"/>
              </a:rPr>
              <a:t>Emotional reactions can be automatic reactions to situations, based on previous conditioning, or they can be a result of believing myths (handout 4*):</a:t>
            </a:r>
          </a:p>
          <a:p>
            <a:pPr marL="742950" marR="0" lvl="1" indent="-285750">
              <a:spcBef>
                <a:spcPts val="0"/>
              </a:spcBef>
              <a:spcAft>
                <a:spcPts val="0"/>
              </a:spcAft>
              <a:buFont typeface="Courier New" panose="02070309020205020404" pitchFamily="49" charset="0"/>
              <a:buChar char="o"/>
              <a:tabLst>
                <a:tab pos="914400" algn="l"/>
                <a:tab pos="3971925" algn="l"/>
              </a:tabLst>
            </a:pPr>
            <a:r>
              <a:rPr lang="en-US" sz="1200" dirty="0">
                <a:effectLst/>
                <a:latin typeface="Times New Roman" panose="02020603050405020304" pitchFamily="18" charset="0"/>
                <a:ea typeface="Times New Roman" panose="02020603050405020304" pitchFamily="18" charset="0"/>
              </a:rPr>
              <a:t>Need to try to argue against the myths logically (cognitive modification)</a:t>
            </a:r>
          </a:p>
          <a:p>
            <a:pPr marL="742950" marR="0" lvl="1" indent="-285750">
              <a:spcBef>
                <a:spcPts val="0"/>
              </a:spcBef>
              <a:spcAft>
                <a:spcPts val="0"/>
              </a:spcAft>
              <a:buFont typeface="Courier New" panose="02070309020205020404" pitchFamily="49" charset="0"/>
              <a:buChar char="o"/>
              <a:tabLst>
                <a:tab pos="914400" algn="l"/>
                <a:tab pos="3971925" algn="l"/>
              </a:tabLst>
            </a:pPr>
            <a:r>
              <a:rPr lang="en-US" sz="1200" dirty="0">
                <a:effectLst/>
                <a:latin typeface="Times New Roman" panose="02020603050405020304" pitchFamily="18" charset="0"/>
                <a:ea typeface="Times New Roman" panose="02020603050405020304" pitchFamily="18" charset="0"/>
              </a:rPr>
              <a:t>Wise mind challenge – emotionally and rationally test the myth</a:t>
            </a: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Indecision – </a:t>
            </a:r>
            <a:r>
              <a:rPr lang="en-US" sz="1200" dirty="0">
                <a:effectLst/>
                <a:latin typeface="Times New Roman" panose="02020603050405020304" pitchFamily="18" charset="0"/>
                <a:ea typeface="Times New Roman" panose="02020603050405020304" pitchFamily="18" charset="0"/>
              </a:rPr>
              <a:t>ambivalence about priorities or inability to decide how to balance asking with not asking</a:t>
            </a: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Environment –</a:t>
            </a:r>
            <a:r>
              <a:rPr lang="en-US" sz="1200" dirty="0">
                <a:effectLst/>
                <a:latin typeface="Times New Roman" panose="02020603050405020304" pitchFamily="18" charset="0"/>
                <a:ea typeface="Times New Roman" panose="02020603050405020304" pitchFamily="18" charset="0"/>
              </a:rPr>
              <a:t> At times even the most skilled individuals cannot be effective at getting what they want, keeping others liking them, or behaving in ways that they respect.  People often do not get what they want or need</a:t>
            </a:r>
          </a:p>
          <a:p>
            <a:pPr marL="342900" marR="0" lvl="0" indent="-342900">
              <a:spcBef>
                <a:spcPts val="0"/>
              </a:spcBef>
              <a:spcAft>
                <a:spcPts val="0"/>
              </a:spcAft>
              <a:buFont typeface="Symbol" pitchFamily="2" charset="2"/>
              <a:buChar char=""/>
              <a:tabLst>
                <a:tab pos="0" algn="l"/>
                <a:tab pos="3971925" algn="l"/>
              </a:tabLst>
            </a:pPr>
            <a:r>
              <a:rPr lang="en-US" sz="1200" i="1" dirty="0">
                <a:effectLst/>
                <a:latin typeface="Times New Roman" panose="02020603050405020304" pitchFamily="18" charset="0"/>
                <a:ea typeface="Times New Roman" panose="02020603050405020304" pitchFamily="18" charset="0"/>
              </a:rPr>
              <a:t>Interplay of factors</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971925" algn="l"/>
              </a:tabLst>
            </a:pPr>
            <a:r>
              <a:rPr lang="en-US" sz="14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 pos="2066925" algn="l"/>
              </a:tabLst>
            </a:pPr>
            <a:r>
              <a:rPr lang="en-US" sz="1200" dirty="0">
                <a:effectLst/>
                <a:latin typeface="Times New Roman" panose="02020603050405020304" pitchFamily="18" charset="0"/>
                <a:ea typeface="Times New Roman" panose="02020603050405020304" pitchFamily="18" charset="0"/>
              </a:rPr>
              <a:t>Being interpersonally effective requires thinking through whether it is appropriate to ask for something or to say no to a request.  Determine intensity of asking and saying no </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Priority: Objective vs. Relationship vs. self-respect</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Capability</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Timelessness: good time to ask?</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Homework: if one knows all the facts necessary to support a request, and both the goal and the request are clear, intensity of asking should be higher</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Authority</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Rights</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Relationship</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Reciprocity</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Long vs. short term: if being submissive will result in peace now but create problems in the long run, the intensity of asking should be higher</a:t>
            </a:r>
          </a:p>
          <a:p>
            <a:pPr marL="342900" marR="0" lvl="0" indent="-342900">
              <a:spcBef>
                <a:spcPts val="0"/>
              </a:spcBef>
              <a:spcAft>
                <a:spcPts val="0"/>
              </a:spcAft>
              <a:buFont typeface="Symbol" pitchFamily="2" charset="2"/>
              <a:buChar char=""/>
              <a:tabLst>
                <a:tab pos="228600" algn="l"/>
                <a:tab pos="2066925" algn="l"/>
              </a:tabLst>
            </a:pPr>
            <a:r>
              <a:rPr lang="en-US" sz="1200" dirty="0">
                <a:effectLst/>
                <a:latin typeface="Times New Roman" panose="02020603050405020304" pitchFamily="18" charset="0"/>
                <a:ea typeface="Times New Roman" panose="02020603050405020304" pitchFamily="18" charset="0"/>
              </a:rPr>
              <a:t>Respect</a:t>
            </a:r>
          </a:p>
          <a:p>
            <a:endParaRPr lang="en-US" dirty="0"/>
          </a:p>
        </p:txBody>
      </p:sp>
      <p:sp>
        <p:nvSpPr>
          <p:cNvPr id="4" name="Slide Number Placeholder 3"/>
          <p:cNvSpPr>
            <a:spLocks noGrp="1"/>
          </p:cNvSpPr>
          <p:nvPr>
            <p:ph type="sldNum" sz="quarter" idx="5"/>
          </p:nvPr>
        </p:nvSpPr>
        <p:spPr/>
        <p:txBody>
          <a:bodyPr/>
          <a:lstStyle/>
          <a:p>
            <a:fld id="{26E0527B-279A-452A-835E-915A770C2130}" type="slidenum">
              <a:rPr lang="en-US" smtClean="0"/>
              <a:t>15</a:t>
            </a:fld>
            <a:endParaRPr lang="en-US"/>
          </a:p>
        </p:txBody>
      </p:sp>
    </p:spTree>
    <p:extLst>
      <p:ext uri="{BB962C8B-B14F-4D97-AF65-F5344CB8AC3E}">
        <p14:creationId xmlns:p14="http://schemas.microsoft.com/office/powerpoint/2010/main" val="55639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600" b="1" dirty="0">
                <a:solidFill>
                  <a:srgbClr val="FFFFFF"/>
                </a:solidFill>
              </a:rPr>
              <a:t>Distress Tolerance</a:t>
            </a:r>
            <a:r>
              <a:rPr lang="en-US" sz="2600" dirty="0">
                <a:solidFill>
                  <a:srgbClr val="FFFFFF"/>
                </a:solidFill>
              </a:rPr>
              <a:t>:</a:t>
            </a:r>
          </a:p>
          <a:p>
            <a:pPr>
              <a:defRPr/>
            </a:pPr>
            <a:r>
              <a:rPr lang="en-US" dirty="0"/>
              <a:t>Get through a bad situation without making it worse…survive painful emotions when now’s not the time to fix things.</a:t>
            </a:r>
          </a:p>
          <a:p>
            <a:pPr>
              <a:defRPr/>
            </a:pPr>
            <a:r>
              <a:rPr lang="en-US" dirty="0"/>
              <a:t> </a:t>
            </a:r>
          </a:p>
          <a:p>
            <a:pPr>
              <a:defRPr/>
            </a:pPr>
            <a:r>
              <a:rPr lang="en-US" dirty="0"/>
              <a:t>Use this skill set when there is no immediate solution, when the emotions are really intense and you could make the situation worse by acting on an impulsive, intense urge or if it is not an appropriate time to work on changing the source of pain or figuring out and changing the painful emotions.  If a person cannot make a change for the better or cannot sort out feelings enough to change how (s)he feels, this person should use distress tolerance skills to survive in a terrible situation without resorting to behaviors that will make the situation worse.  Basically, learn how to bear pain skillfully.</a:t>
            </a:r>
          </a:p>
          <a:p>
            <a:pPr>
              <a:defRPr/>
            </a:pPr>
            <a:r>
              <a:rPr lang="en-US" dirty="0"/>
              <a:t> </a:t>
            </a:r>
          </a:p>
          <a:p>
            <a:pPr>
              <a:defRPr/>
            </a:pPr>
            <a:r>
              <a:rPr lang="en-US" dirty="0"/>
              <a:t>Pain and distress are part of life; they cannot be entirely avoided or removed.</a:t>
            </a:r>
          </a:p>
          <a:p>
            <a:pPr>
              <a:defRPr/>
            </a:pPr>
            <a:r>
              <a:rPr lang="en-US" dirty="0"/>
              <a:t>Distress tolerance is the ability to perceive one’s environment without putting demands on it to be different, to experience your current emotional state without attempting to change it, and to observe your own thoughts and action patterns without attempting to stop or control them.</a:t>
            </a:r>
          </a:p>
          <a:p>
            <a:pPr lvl="1">
              <a:defRPr/>
            </a:pPr>
            <a:r>
              <a:rPr lang="en-US" dirty="0"/>
              <a:t>Skills for tolerating and surviving crises</a:t>
            </a:r>
          </a:p>
          <a:p>
            <a:pPr lvl="1">
              <a:defRPr/>
            </a:pPr>
            <a:r>
              <a:rPr lang="en-US" dirty="0"/>
              <a:t>Skills for accepting life as it is in the moment.</a:t>
            </a:r>
          </a:p>
          <a:p>
            <a:pPr>
              <a:defRPr/>
            </a:pPr>
            <a:r>
              <a:rPr lang="en-US" dirty="0"/>
              <a:t>Acceptance of reality is not equivalent to approval of reality.</a:t>
            </a:r>
          </a:p>
          <a:p>
            <a:pPr>
              <a:defRPr/>
            </a:pPr>
            <a:r>
              <a:rPr lang="en-US" dirty="0"/>
              <a:t>Avoidance can worsen the problem (ex PTSD is primarily a result of trying to avoid all contact with cues that cause discomfort).  Trying to suppress emotional pain or avoid contact with pain-related cues leads to ruminating about the painful events.  Experiencing, tolerating, and accepting emotional pain are the ways to reducing pain.</a:t>
            </a:r>
          </a:p>
          <a:p>
            <a:pPr>
              <a:defRPr/>
            </a:pPr>
            <a:r>
              <a:rPr lang="en-US" dirty="0"/>
              <a:t> </a:t>
            </a:r>
          </a:p>
          <a:p>
            <a:pPr>
              <a:defRPr/>
            </a:pPr>
            <a:r>
              <a:rPr lang="en-US" b="1" dirty="0"/>
              <a:t>4 Sets of crisis survival strategies:</a:t>
            </a:r>
            <a:endParaRPr lang="en-US" dirty="0"/>
          </a:p>
          <a:p>
            <a:pPr>
              <a:defRPr/>
            </a:pPr>
            <a:r>
              <a:rPr lang="en-US" dirty="0"/>
              <a:t>Distraction</a:t>
            </a:r>
          </a:p>
          <a:p>
            <a:pPr lvl="1">
              <a:defRPr/>
            </a:pPr>
            <a:r>
              <a:rPr lang="en-US" dirty="0"/>
              <a:t>Reduce contact with emotional stimuli</a:t>
            </a:r>
          </a:p>
          <a:p>
            <a:pPr lvl="1">
              <a:defRPr/>
            </a:pPr>
            <a:r>
              <a:rPr lang="en-US" dirty="0"/>
              <a:t>“Wise Mind </a:t>
            </a:r>
            <a:r>
              <a:rPr lang="en-US" b="1" dirty="0"/>
              <a:t>ACCEPTS</a:t>
            </a:r>
            <a:r>
              <a:rPr lang="en-US" dirty="0"/>
              <a:t>” – </a:t>
            </a:r>
            <a:r>
              <a:rPr lang="en-US" b="1" dirty="0"/>
              <a:t>A</a:t>
            </a:r>
            <a:r>
              <a:rPr lang="en-US" dirty="0"/>
              <a:t>ctivities (make a list while not in crisis), </a:t>
            </a:r>
            <a:r>
              <a:rPr lang="en-US" b="1" dirty="0"/>
              <a:t>C</a:t>
            </a:r>
            <a:r>
              <a:rPr lang="en-US" dirty="0"/>
              <a:t>ontributing (refocus attention from self to what one can do for others), </a:t>
            </a:r>
            <a:r>
              <a:rPr lang="en-US" b="1" dirty="0"/>
              <a:t>C</a:t>
            </a:r>
            <a:r>
              <a:rPr lang="en-US" dirty="0"/>
              <a:t>omparisons (compare self/situation to something that is worse…generates sense of gratitude and relief), </a:t>
            </a:r>
            <a:r>
              <a:rPr lang="en-US" b="1" dirty="0"/>
              <a:t>E</a:t>
            </a:r>
            <a:r>
              <a:rPr lang="en-US" dirty="0"/>
              <a:t>motions (generate opposite emotions, ex. play happy music if feeling sad), </a:t>
            </a:r>
            <a:r>
              <a:rPr lang="en-US" b="1" dirty="0"/>
              <a:t>P</a:t>
            </a:r>
            <a:r>
              <a:rPr lang="en-US" dirty="0"/>
              <a:t>ushing away (physically leave a situation or block it mentally…half smile, deep breathing), </a:t>
            </a:r>
            <a:r>
              <a:rPr lang="en-US" b="1" dirty="0"/>
              <a:t>T</a:t>
            </a:r>
            <a:r>
              <a:rPr lang="en-US" dirty="0"/>
              <a:t>houghts (fill mind with other thoughts), </a:t>
            </a:r>
            <a:r>
              <a:rPr lang="en-US" b="1" dirty="0"/>
              <a:t>S</a:t>
            </a:r>
            <a:r>
              <a:rPr lang="en-US" dirty="0"/>
              <a:t>ensations</a:t>
            </a:r>
          </a:p>
          <a:p>
            <a:pPr>
              <a:defRPr/>
            </a:pPr>
            <a:r>
              <a:rPr lang="en-US" dirty="0"/>
              <a:t>Self-soothing</a:t>
            </a:r>
          </a:p>
          <a:p>
            <a:pPr lvl="1">
              <a:defRPr/>
            </a:pPr>
            <a:r>
              <a:rPr lang="en-US" dirty="0"/>
              <a:t>Comforting, nurturing, and being gentle and kind to oneself</a:t>
            </a:r>
          </a:p>
          <a:p>
            <a:pPr lvl="1">
              <a:defRPr/>
            </a:pPr>
            <a:r>
              <a:rPr lang="en-US" dirty="0"/>
              <a:t>5 Senses: Vision, Hearing, Smell, Taste, Touch</a:t>
            </a:r>
          </a:p>
          <a:p>
            <a:pPr>
              <a:defRPr/>
            </a:pPr>
            <a:r>
              <a:rPr lang="en-US" dirty="0"/>
              <a:t>Improving the moment</a:t>
            </a:r>
          </a:p>
          <a:p>
            <a:pPr lvl="1">
              <a:defRPr/>
            </a:pPr>
            <a:r>
              <a:rPr lang="en-US" dirty="0"/>
              <a:t>Replace immediate negative events with more positive ones</a:t>
            </a:r>
          </a:p>
          <a:p>
            <a:pPr lvl="1">
              <a:defRPr/>
            </a:pPr>
            <a:r>
              <a:rPr lang="en-US" b="1" dirty="0"/>
              <a:t>IMPROVE</a:t>
            </a:r>
            <a:r>
              <a:rPr lang="en-US" dirty="0"/>
              <a:t>: </a:t>
            </a:r>
            <a:r>
              <a:rPr lang="en-US" b="1" dirty="0"/>
              <a:t>I</a:t>
            </a:r>
            <a:r>
              <a:rPr lang="en-US" dirty="0"/>
              <a:t>magery, find or create </a:t>
            </a:r>
            <a:r>
              <a:rPr lang="en-US" b="1" dirty="0"/>
              <a:t>M</a:t>
            </a:r>
            <a:r>
              <a:rPr lang="en-US" dirty="0"/>
              <a:t>eaning (make lemonade our of lemons), </a:t>
            </a:r>
            <a:r>
              <a:rPr lang="en-US" b="1" dirty="0"/>
              <a:t>P</a:t>
            </a:r>
            <a:r>
              <a:rPr lang="en-US" dirty="0"/>
              <a:t>rayer, </a:t>
            </a:r>
            <a:r>
              <a:rPr lang="en-US" b="1" dirty="0"/>
              <a:t>R</a:t>
            </a:r>
            <a:r>
              <a:rPr lang="en-US" dirty="0"/>
              <a:t>elaxation (accepting with the body can help in accepting with the mind, be aware), </a:t>
            </a:r>
            <a:r>
              <a:rPr lang="en-US" b="1" dirty="0"/>
              <a:t>O</a:t>
            </a:r>
            <a:r>
              <a:rPr lang="en-US" dirty="0"/>
              <a:t>ne thing in the moment, mental </a:t>
            </a:r>
            <a:r>
              <a:rPr lang="en-US" b="1" dirty="0"/>
              <a:t>V</a:t>
            </a:r>
            <a:r>
              <a:rPr lang="en-US" dirty="0"/>
              <a:t>acation, </a:t>
            </a:r>
            <a:r>
              <a:rPr lang="en-US" b="1" dirty="0"/>
              <a:t>E</a:t>
            </a:r>
            <a:r>
              <a:rPr lang="en-US" dirty="0"/>
              <a:t>ncouragement (cheerleading oneself)</a:t>
            </a:r>
          </a:p>
          <a:p>
            <a:pPr>
              <a:defRPr/>
            </a:pPr>
            <a:r>
              <a:rPr lang="en-US" dirty="0"/>
              <a:t>Thinking of pros and cons</a:t>
            </a:r>
          </a:p>
          <a:p>
            <a:pPr lvl="1">
              <a:defRPr/>
            </a:pPr>
            <a:r>
              <a:rPr lang="en-US" dirty="0"/>
              <a:t>Pros and cons of tolerating the distress and of not tolerating the distress (both short term and long term)…accepting reality and tolerating distress leads to better outcomes tan rejecting reality and refusing to tolerate distress</a:t>
            </a:r>
          </a:p>
          <a:p>
            <a:pPr>
              <a:defRPr/>
            </a:pPr>
            <a:r>
              <a:rPr lang="en-US" b="1" dirty="0"/>
              <a:t> </a:t>
            </a:r>
            <a:endParaRPr lang="en-US" dirty="0"/>
          </a:p>
          <a:p>
            <a:pPr>
              <a:defRPr/>
            </a:pPr>
            <a:r>
              <a:rPr lang="en-US" b="1" dirty="0"/>
              <a:t>Acceptance Skills:</a:t>
            </a:r>
            <a:endParaRPr lang="en-US" dirty="0"/>
          </a:p>
          <a:p>
            <a:pPr lvl="1">
              <a:defRPr/>
            </a:pPr>
            <a:r>
              <a:rPr lang="en-US" dirty="0"/>
              <a:t>Radical Acceptance (complete acceptance from deep within)</a:t>
            </a:r>
          </a:p>
          <a:p>
            <a:pPr lvl="1">
              <a:defRPr/>
            </a:pPr>
            <a:r>
              <a:rPr lang="en-US" dirty="0"/>
              <a:t>Suffering comes when people cling to getting what they want, refusing to accept what they have</a:t>
            </a:r>
          </a:p>
          <a:p>
            <a:pPr lvl="1">
              <a:defRPr/>
            </a:pPr>
            <a:r>
              <a:rPr lang="en-US" dirty="0"/>
              <a:t>Turning the mind toward acceptance (choosing to accept reality as it is)</a:t>
            </a:r>
          </a:p>
          <a:p>
            <a:pPr lvl="1">
              <a:defRPr/>
            </a:pPr>
            <a:r>
              <a:rPr lang="en-US" dirty="0"/>
              <a:t>Willingness vs. willfulness (underlying attitude)</a:t>
            </a:r>
          </a:p>
          <a:p>
            <a:pPr lvl="1">
              <a:defRPr/>
            </a:pPr>
            <a:r>
              <a:rPr lang="en-US" dirty="0"/>
              <a:t>Willingness: allow the world to be what it is and agree to participate</a:t>
            </a:r>
          </a:p>
          <a:p>
            <a:pPr lvl="1">
              <a:defRPr/>
            </a:pPr>
            <a:r>
              <a:rPr lang="en-US" dirty="0"/>
              <a:t>Willfulness: impose one’s will on reality – try to fix everything or refuse to do what is needed</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16</a:t>
            </a:fld>
            <a:endParaRPr lang="en-US"/>
          </a:p>
        </p:txBody>
      </p:sp>
    </p:spTree>
    <p:extLst>
      <p:ext uri="{BB962C8B-B14F-4D97-AF65-F5344CB8AC3E}">
        <p14:creationId xmlns:p14="http://schemas.microsoft.com/office/powerpoint/2010/main" val="199604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TIPP Skills</a:t>
            </a:r>
            <a:r>
              <a:rPr lang="en-US" sz="1200" b="0" i="0" kern="1200" dirty="0">
                <a:solidFill>
                  <a:schemeClr val="tx1"/>
                </a:solidFill>
                <a:effectLst/>
                <a:latin typeface="+mn-lt"/>
                <a:ea typeface="+mn-ea"/>
                <a:cs typeface="+mn-cs"/>
              </a:rPr>
              <a:t> - For immediate physiological calming: [3][7]</a:t>
            </a:r>
          </a:p>
          <a:p>
            <a:r>
              <a:rPr lang="en-US" sz="1200" b="1" i="0" kern="1200" dirty="0">
                <a:solidFill>
                  <a:schemeClr val="tx1"/>
                </a:solidFill>
                <a:effectLst/>
                <a:latin typeface="+mn-lt"/>
                <a:ea typeface="+mn-ea"/>
                <a:cs typeface="+mn-cs"/>
              </a:rPr>
              <a:t>T - Temperature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Cold water on face, ice pack on neck</a:t>
            </a:r>
          </a:p>
          <a:p>
            <a:r>
              <a:rPr lang="en-US" sz="1200" b="0" i="0" kern="1200" dirty="0">
                <a:solidFill>
                  <a:schemeClr val="tx1"/>
                </a:solidFill>
                <a:effectLst/>
                <a:latin typeface="+mn-lt"/>
                <a:ea typeface="+mn-ea"/>
                <a:cs typeface="+mn-cs"/>
              </a:rPr>
              <a:t>Activates the </a:t>
            </a:r>
            <a:r>
              <a:rPr lang="en-US" sz="1200" b="1" i="0" kern="1200" dirty="0">
                <a:solidFill>
                  <a:schemeClr val="tx1"/>
                </a:solidFill>
                <a:effectLst/>
                <a:latin typeface="+mn-lt"/>
                <a:ea typeface="+mn-ea"/>
                <a:cs typeface="+mn-cs"/>
              </a:rPr>
              <a:t>dive reflex</a:t>
            </a:r>
            <a:r>
              <a:rPr lang="en-US" sz="1200" b="0" i="0" kern="1200" dirty="0">
                <a:solidFill>
                  <a:schemeClr val="tx1"/>
                </a:solidFill>
                <a:effectLst/>
                <a:latin typeface="+mn-lt"/>
                <a:ea typeface="+mn-ea"/>
                <a:cs typeface="+mn-cs"/>
              </a:rPr>
              <a:t>, slowing heart rate</a:t>
            </a:r>
          </a:p>
          <a:p>
            <a:r>
              <a:rPr lang="en-US" sz="1200" b="0" i="0" kern="1200" dirty="0">
                <a:solidFill>
                  <a:schemeClr val="tx1"/>
                </a:solidFill>
                <a:effectLst/>
                <a:latin typeface="+mn-lt"/>
                <a:ea typeface="+mn-ea"/>
                <a:cs typeface="+mn-cs"/>
              </a:rPr>
              <a:t>"Hold ice cubes in your hands" or "splash cold water on your face"</a:t>
            </a:r>
          </a:p>
          <a:p>
            <a:r>
              <a:rPr lang="en-US" sz="1200" b="1" i="0" kern="1200" dirty="0">
                <a:solidFill>
                  <a:schemeClr val="tx1"/>
                </a:solidFill>
                <a:effectLst/>
                <a:latin typeface="+mn-lt"/>
                <a:ea typeface="+mn-ea"/>
                <a:cs typeface="+mn-cs"/>
              </a:rPr>
              <a:t>I - Intense Exercise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Brief burst of physical activity</a:t>
            </a:r>
          </a:p>
          <a:p>
            <a:r>
              <a:rPr lang="en-US" sz="1200" b="0" i="0" kern="1200" dirty="0">
                <a:solidFill>
                  <a:schemeClr val="tx1"/>
                </a:solidFill>
                <a:effectLst/>
                <a:latin typeface="+mn-lt"/>
                <a:ea typeface="+mn-ea"/>
                <a:cs typeface="+mn-cs"/>
              </a:rPr>
              <a:t>Burns off adrenaline, releases endorphins</a:t>
            </a:r>
          </a:p>
          <a:p>
            <a:r>
              <a:rPr lang="en-US" sz="1200" b="0" i="0" kern="1200" dirty="0">
                <a:solidFill>
                  <a:schemeClr val="tx1"/>
                </a:solidFill>
                <a:effectLst/>
                <a:latin typeface="+mn-lt"/>
                <a:ea typeface="+mn-ea"/>
                <a:cs typeface="+mn-cs"/>
              </a:rPr>
              <a:t>"Let's take a quick walk" or "shake out your arms and legs"</a:t>
            </a:r>
          </a:p>
          <a:p>
            <a:r>
              <a:rPr lang="en-US" sz="1200" b="1" i="0" kern="1200" dirty="0">
                <a:solidFill>
                  <a:schemeClr val="tx1"/>
                </a:solidFill>
                <a:effectLst/>
                <a:latin typeface="+mn-lt"/>
                <a:ea typeface="+mn-ea"/>
                <a:cs typeface="+mn-cs"/>
              </a:rPr>
              <a:t>P - Paced Breathing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Slow, deep breaths (4 counts in, 4 counts hold, 4 counts out)</a:t>
            </a:r>
          </a:p>
          <a:p>
            <a:r>
              <a:rPr lang="en-US" sz="1200" b="0" i="0" kern="1200" dirty="0">
                <a:solidFill>
                  <a:schemeClr val="tx1"/>
                </a:solidFill>
                <a:effectLst/>
                <a:latin typeface="+mn-lt"/>
                <a:ea typeface="+mn-ea"/>
                <a:cs typeface="+mn-cs"/>
              </a:rPr>
              <a:t>Activates parasympathetic nervous system</a:t>
            </a:r>
          </a:p>
          <a:p>
            <a:r>
              <a:rPr lang="en-US" sz="1200" b="1" i="0" kern="1200" dirty="0">
                <a:solidFill>
                  <a:schemeClr val="tx1"/>
                </a:solidFill>
                <a:effectLst/>
                <a:latin typeface="+mn-lt"/>
                <a:ea typeface="+mn-ea"/>
                <a:cs typeface="+mn-cs"/>
              </a:rPr>
              <a:t>Box breathing</a:t>
            </a:r>
            <a:r>
              <a:rPr lang="en-US" sz="1200" b="0" i="0" kern="1200" dirty="0">
                <a:solidFill>
                  <a:schemeClr val="tx1"/>
                </a:solidFill>
                <a:effectLst/>
                <a:latin typeface="+mn-lt"/>
                <a:ea typeface="+mn-ea"/>
                <a:cs typeface="+mn-cs"/>
              </a:rPr>
              <a:t>: Inhale 4 sec → Hold 4 sec → Exhale 4 sec → Hold 4 sec</a:t>
            </a:r>
          </a:p>
          <a:p>
            <a:r>
              <a:rPr lang="en-US" sz="1200" b="1" i="0" kern="1200" dirty="0">
                <a:solidFill>
                  <a:schemeClr val="tx1"/>
                </a:solidFill>
                <a:effectLst/>
                <a:latin typeface="+mn-lt"/>
                <a:ea typeface="+mn-ea"/>
                <a:cs typeface="+mn-cs"/>
              </a:rPr>
              <a:t>P - Paired Muscle Relaxation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Tense and release muscle groups</a:t>
            </a:r>
          </a:p>
          <a:p>
            <a:r>
              <a:rPr lang="en-US" sz="1200" b="0" i="0" kern="1200" dirty="0">
                <a:solidFill>
                  <a:schemeClr val="tx1"/>
                </a:solidFill>
                <a:effectLst/>
                <a:latin typeface="+mn-lt"/>
                <a:ea typeface="+mn-ea"/>
                <a:cs typeface="+mn-cs"/>
              </a:rPr>
              <a:t>Progressive muscle relaxation</a:t>
            </a:r>
          </a:p>
          <a:p>
            <a:r>
              <a:rPr lang="en-US" sz="1200" b="1" i="0" kern="1200" dirty="0">
                <a:solidFill>
                  <a:schemeClr val="tx1"/>
                </a:solidFill>
                <a:effectLst/>
                <a:latin typeface="+mn-lt"/>
                <a:ea typeface="+mn-ea"/>
                <a:cs typeface="+mn-cs"/>
              </a:rPr>
              <a:t>Evidence</a:t>
            </a:r>
            <a:r>
              <a:rPr lang="en-US" sz="1200" b="0" i="0" kern="1200" dirty="0">
                <a:solidFill>
                  <a:schemeClr val="tx1"/>
                </a:solidFill>
                <a:effectLst/>
                <a:latin typeface="+mn-lt"/>
                <a:ea typeface="+mn-ea"/>
                <a:cs typeface="+mn-cs"/>
              </a:rPr>
              <a:t>: Patients report DTS provides </a:t>
            </a:r>
            <a:r>
              <a:rPr lang="en-US" sz="1200" b="1" i="0" kern="1200" dirty="0">
                <a:solidFill>
                  <a:schemeClr val="tx1"/>
                </a:solidFill>
                <a:effectLst/>
                <a:latin typeface="+mn-lt"/>
                <a:ea typeface="+mn-ea"/>
                <a:cs typeface="+mn-cs"/>
              </a:rPr>
              <a:t>immediate reduction of tension</a:t>
            </a:r>
            <a:r>
              <a:rPr lang="en-US" sz="1200" b="0" i="0" kern="1200" dirty="0">
                <a:solidFill>
                  <a:schemeClr val="tx1"/>
                </a:solidFill>
                <a:effectLst/>
                <a:latin typeface="+mn-lt"/>
                <a:ea typeface="+mn-ea"/>
                <a:cs typeface="+mn-cs"/>
              </a:rPr>
              <a:t> and helps them feel </a:t>
            </a:r>
            <a:r>
              <a:rPr lang="en-US" sz="1200" b="1" i="0" kern="1200" dirty="0">
                <a:solidFill>
                  <a:schemeClr val="tx1"/>
                </a:solidFill>
                <a:effectLst/>
                <a:latin typeface="+mn-lt"/>
                <a:ea typeface="+mn-ea"/>
                <a:cs typeface="+mn-cs"/>
              </a:rPr>
              <a:t>stable, safe, and self-confident</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17</a:t>
            </a:fld>
            <a:endParaRPr lang="en-US"/>
          </a:p>
        </p:txBody>
      </p:sp>
    </p:spTree>
    <p:extLst>
      <p:ext uri="{BB962C8B-B14F-4D97-AF65-F5344CB8AC3E}">
        <p14:creationId xmlns:p14="http://schemas.microsoft.com/office/powerpoint/2010/main" val="4637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6E346595-C5BC-130C-7EC9-B4B8528EFFA9}"/>
              </a:ext>
            </a:extLst>
          </p:cNvPr>
          <p:cNvSpPr>
            <a:spLocks noGrp="1" noRot="1" noChangeAspect="1" noTextEdit="1"/>
          </p:cNvSpPr>
          <p:nvPr>
            <p:ph type="sldImg"/>
          </p:nvPr>
        </p:nvSpPr>
        <p:spPr>
          <a:xfrm>
            <a:off x="284163" y="685800"/>
            <a:ext cx="6365875" cy="3581400"/>
          </a:xfrm>
          <a:ln/>
        </p:spPr>
      </p:sp>
      <p:sp>
        <p:nvSpPr>
          <p:cNvPr id="312323" name="Notes Placeholder 2">
            <a:extLst>
              <a:ext uri="{FF2B5EF4-FFF2-40B4-BE49-F238E27FC236}">
                <a16:creationId xmlns:a16="http://schemas.microsoft.com/office/drawing/2014/main" id="{B0E2D98E-EE86-CBC7-E4ED-1155D6BE657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a:latin typeface="Times New Roman" panose="02020603050405020304" pitchFamily="18" charset="0"/>
              </a:rPr>
              <a:t>Particularly helpful with OCD, perfectionism, </a:t>
            </a:r>
            <a:r>
              <a:rPr lang="en-US" altLang="en-US" sz="3200" dirty="0" err="1">
                <a:latin typeface="Times New Roman" panose="02020603050405020304" pitchFamily="18" charset="0"/>
              </a:rPr>
              <a:t>amotivated</a:t>
            </a:r>
            <a:r>
              <a:rPr lang="en-US" altLang="en-US" sz="3200" dirty="0">
                <a:latin typeface="Times New Roman" panose="02020603050405020304" pitchFamily="18" charset="0"/>
              </a:rPr>
              <a:t> kids (no values)</a:t>
            </a:r>
          </a:p>
          <a:p>
            <a:endParaRPr lang="en-US" altLang="en-US" sz="3200" dirty="0">
              <a:latin typeface="Times New Roman" panose="02020603050405020304" pitchFamily="18" charset="0"/>
            </a:endParaRPr>
          </a:p>
          <a:p>
            <a:r>
              <a:rPr lang="en-US" sz="3200" b="1" i="0" kern="1200" dirty="0">
                <a:solidFill>
                  <a:schemeClr val="tx1"/>
                </a:solidFill>
                <a:effectLst/>
                <a:latin typeface="+mn-lt"/>
                <a:ea typeface="+mn-ea"/>
                <a:cs typeface="+mn-cs"/>
              </a:rPr>
              <a:t>Acceptance and Commitment Therapy (ACT) - The 6 Core Processes</a:t>
            </a:r>
          </a:p>
          <a:p>
            <a:r>
              <a:rPr lang="en-US" sz="3200" b="1" i="0" kern="1200" dirty="0">
                <a:solidFill>
                  <a:schemeClr val="tx1"/>
                </a:solidFill>
                <a:effectLst/>
                <a:latin typeface="+mn-lt"/>
                <a:ea typeface="+mn-ea"/>
                <a:cs typeface="+mn-cs"/>
              </a:rPr>
              <a:t>ACT aims to increase "psychological flexibility"</a:t>
            </a:r>
            <a:r>
              <a:rPr lang="en-US" sz="3200" b="0" i="0" kern="1200" dirty="0">
                <a:solidFill>
                  <a:schemeClr val="tx1"/>
                </a:solidFill>
                <a:effectLst/>
                <a:latin typeface="+mn-lt"/>
                <a:ea typeface="+mn-ea"/>
                <a:cs typeface="+mn-cs"/>
              </a:rPr>
              <a:t> - the ability to be present, open, and do what matters. [13-15]</a:t>
            </a:r>
          </a:p>
          <a:p>
            <a:r>
              <a:rPr lang="en-US" sz="3200" b="1" i="0" kern="1200" dirty="0">
                <a:solidFill>
                  <a:schemeClr val="tx1"/>
                </a:solidFill>
                <a:effectLst/>
                <a:latin typeface="+mn-lt"/>
                <a:ea typeface="+mn-ea"/>
                <a:cs typeface="+mn-cs"/>
              </a:rPr>
              <a:t>The 6 Core Processes (</a:t>
            </a:r>
            <a:r>
              <a:rPr lang="en-US" sz="3200" b="1" i="0" kern="1200" dirty="0" err="1">
                <a:solidFill>
                  <a:schemeClr val="tx1"/>
                </a:solidFill>
                <a:effectLst/>
                <a:latin typeface="+mn-lt"/>
                <a:ea typeface="+mn-ea"/>
                <a:cs typeface="+mn-cs"/>
              </a:rPr>
              <a:t>Hexaflex</a:t>
            </a:r>
            <a:r>
              <a:rPr lang="en-US" sz="3200" b="1" i="0" kern="1200" dirty="0">
                <a:solidFill>
                  <a:schemeClr val="tx1"/>
                </a:solidFill>
                <a:effectLst/>
                <a:latin typeface="+mn-lt"/>
                <a:ea typeface="+mn-ea"/>
                <a:cs typeface="+mn-cs"/>
              </a:rPr>
              <a:t>):</a:t>
            </a:r>
            <a:endParaRPr lang="en-US" sz="3200" b="0" i="0" kern="1200" dirty="0">
              <a:solidFill>
                <a:schemeClr val="tx1"/>
              </a:solidFill>
              <a:effectLst/>
              <a:latin typeface="+mn-lt"/>
              <a:ea typeface="+mn-ea"/>
              <a:cs typeface="+mn-cs"/>
            </a:endParaRPr>
          </a:p>
          <a:p>
            <a:r>
              <a:rPr lang="en-US" sz="3200" b="1" i="0" kern="1200" dirty="0">
                <a:solidFill>
                  <a:schemeClr val="tx1"/>
                </a:solidFill>
                <a:effectLst/>
                <a:latin typeface="+mn-lt"/>
                <a:ea typeface="+mn-ea"/>
                <a:cs typeface="+mn-cs"/>
              </a:rPr>
              <a:t>Present Moment Awareness</a:t>
            </a:r>
            <a:r>
              <a:rPr lang="en-US" sz="3200" b="0" i="0" kern="1200" dirty="0">
                <a:solidFill>
                  <a:schemeClr val="tx1"/>
                </a:solidFill>
                <a:effectLst/>
                <a:latin typeface="+mn-lt"/>
                <a:ea typeface="+mn-ea"/>
                <a:cs typeface="+mn-cs"/>
              </a:rPr>
              <a:t>: Being here now, not lost in past/future</a:t>
            </a:r>
          </a:p>
          <a:p>
            <a:r>
              <a:rPr lang="en-US" sz="3200" b="1" i="0" kern="1200" dirty="0">
                <a:solidFill>
                  <a:schemeClr val="tx1"/>
                </a:solidFill>
                <a:effectLst/>
                <a:latin typeface="+mn-lt"/>
                <a:ea typeface="+mn-ea"/>
                <a:cs typeface="+mn-cs"/>
              </a:rPr>
              <a:t>Acceptance</a:t>
            </a:r>
            <a:r>
              <a:rPr lang="en-US" sz="3200" b="0" i="0" kern="1200" dirty="0">
                <a:solidFill>
                  <a:schemeClr val="tx1"/>
                </a:solidFill>
                <a:effectLst/>
                <a:latin typeface="+mn-lt"/>
                <a:ea typeface="+mn-ea"/>
                <a:cs typeface="+mn-cs"/>
              </a:rPr>
              <a:t>: Allowing difficult feelings without fighting them</a:t>
            </a:r>
          </a:p>
          <a:p>
            <a:r>
              <a:rPr lang="en-US" sz="3200" b="1" i="0" kern="1200" dirty="0">
                <a:solidFill>
                  <a:schemeClr val="tx1"/>
                </a:solidFill>
                <a:effectLst/>
                <a:latin typeface="+mn-lt"/>
                <a:ea typeface="+mn-ea"/>
                <a:cs typeface="+mn-cs"/>
              </a:rPr>
              <a:t>Cognitive </a:t>
            </a:r>
            <a:r>
              <a:rPr lang="en-US" sz="3200" b="1" i="0" kern="1200" dirty="0" err="1">
                <a:solidFill>
                  <a:schemeClr val="tx1"/>
                </a:solidFill>
                <a:effectLst/>
                <a:latin typeface="+mn-lt"/>
                <a:ea typeface="+mn-ea"/>
                <a:cs typeface="+mn-cs"/>
              </a:rPr>
              <a:t>Defusion</a:t>
            </a:r>
            <a:r>
              <a:rPr lang="en-US" sz="3200" b="0" i="0" kern="1200" dirty="0">
                <a:solidFill>
                  <a:schemeClr val="tx1"/>
                </a:solidFill>
                <a:effectLst/>
                <a:latin typeface="+mn-lt"/>
                <a:ea typeface="+mn-ea"/>
                <a:cs typeface="+mn-cs"/>
              </a:rPr>
              <a:t>: Seeing thoughts as just thoughts, not facts</a:t>
            </a:r>
          </a:p>
          <a:p>
            <a:r>
              <a:rPr lang="en-US" sz="3200" b="1" i="0" kern="1200" dirty="0">
                <a:solidFill>
                  <a:schemeClr val="tx1"/>
                </a:solidFill>
                <a:effectLst/>
                <a:latin typeface="+mn-lt"/>
                <a:ea typeface="+mn-ea"/>
                <a:cs typeface="+mn-cs"/>
              </a:rPr>
              <a:t>Self-as-Context</a:t>
            </a:r>
            <a:r>
              <a:rPr lang="en-US" sz="3200" b="0" i="0" kern="1200" dirty="0">
                <a:solidFill>
                  <a:schemeClr val="tx1"/>
                </a:solidFill>
                <a:effectLst/>
                <a:latin typeface="+mn-lt"/>
                <a:ea typeface="+mn-ea"/>
                <a:cs typeface="+mn-cs"/>
              </a:rPr>
              <a:t>: The observing self that is separate from thoughts/feelings</a:t>
            </a:r>
          </a:p>
          <a:p>
            <a:r>
              <a:rPr lang="en-US" sz="3200" b="1" i="0" kern="1200" dirty="0">
                <a:solidFill>
                  <a:schemeClr val="tx1"/>
                </a:solidFill>
                <a:effectLst/>
                <a:latin typeface="+mn-lt"/>
                <a:ea typeface="+mn-ea"/>
                <a:cs typeface="+mn-cs"/>
              </a:rPr>
              <a:t>Values</a:t>
            </a:r>
            <a:r>
              <a:rPr lang="en-US" sz="3200" b="0" i="0" kern="1200" dirty="0">
                <a:solidFill>
                  <a:schemeClr val="tx1"/>
                </a:solidFill>
                <a:effectLst/>
                <a:latin typeface="+mn-lt"/>
                <a:ea typeface="+mn-ea"/>
                <a:cs typeface="+mn-cs"/>
              </a:rPr>
              <a:t>: Clarifying what truly matters to you</a:t>
            </a:r>
          </a:p>
          <a:p>
            <a:r>
              <a:rPr lang="en-US" sz="3200" b="1" i="0" kern="1200" dirty="0">
                <a:solidFill>
                  <a:schemeClr val="tx1"/>
                </a:solidFill>
                <a:effectLst/>
                <a:latin typeface="+mn-lt"/>
                <a:ea typeface="+mn-ea"/>
                <a:cs typeface="+mn-cs"/>
              </a:rPr>
              <a:t>Committed Action</a:t>
            </a:r>
            <a:r>
              <a:rPr lang="en-US" sz="3200" b="0" i="0" kern="1200" dirty="0">
                <a:solidFill>
                  <a:schemeClr val="tx1"/>
                </a:solidFill>
                <a:effectLst/>
                <a:latin typeface="+mn-lt"/>
                <a:ea typeface="+mn-ea"/>
                <a:cs typeface="+mn-cs"/>
              </a:rPr>
              <a:t>: Taking steps aligned with your values</a:t>
            </a:r>
          </a:p>
          <a:p>
            <a:r>
              <a:rPr lang="en-US" sz="3200" b="1" i="0" kern="1200" dirty="0">
                <a:solidFill>
                  <a:schemeClr val="tx1"/>
                </a:solidFill>
                <a:effectLst/>
                <a:latin typeface="+mn-lt"/>
                <a:ea typeface="+mn-ea"/>
                <a:cs typeface="+mn-cs"/>
              </a:rPr>
              <a:t>Evidence</a:t>
            </a:r>
            <a:r>
              <a:rPr lang="en-US" sz="3200" b="0" i="0" kern="1200" dirty="0">
                <a:solidFill>
                  <a:schemeClr val="tx1"/>
                </a:solidFill>
                <a:effectLst/>
                <a:latin typeface="+mn-lt"/>
                <a:ea typeface="+mn-ea"/>
                <a:cs typeface="+mn-cs"/>
              </a:rPr>
              <a:t>: ACT produces </a:t>
            </a:r>
            <a:r>
              <a:rPr lang="en-US" sz="3200" b="1" i="0" kern="1200" dirty="0">
                <a:solidFill>
                  <a:schemeClr val="tx1"/>
                </a:solidFill>
                <a:effectLst/>
                <a:latin typeface="+mn-lt"/>
                <a:ea typeface="+mn-ea"/>
                <a:cs typeface="+mn-cs"/>
              </a:rPr>
              <a:t>medium-to-large effect sizes</a:t>
            </a:r>
            <a:r>
              <a:rPr lang="en-US" sz="3200" b="0" i="0" kern="1200" dirty="0">
                <a:solidFill>
                  <a:schemeClr val="tx1"/>
                </a:solidFill>
                <a:effectLst/>
                <a:latin typeface="+mn-lt"/>
                <a:ea typeface="+mn-ea"/>
                <a:cs typeface="+mn-cs"/>
              </a:rPr>
              <a:t> for anxiety (g = 0.52) and depression (g = 0.47-0.69). [16-18]</a:t>
            </a:r>
          </a:p>
          <a:p>
            <a:endParaRPr lang="en-US" altLang="en-US" sz="3200" dirty="0">
              <a:latin typeface="Times New Roman" panose="02020603050405020304" pitchFamily="18" charset="0"/>
            </a:endParaRPr>
          </a:p>
          <a:p>
            <a:endParaRPr lang="en-US" altLang="en-US" sz="3200" dirty="0">
              <a:latin typeface="Times New Roman" panose="02020603050405020304" pitchFamily="18" charset="0"/>
            </a:endParaRPr>
          </a:p>
          <a:p>
            <a:r>
              <a:rPr lang="en-US" altLang="en-US" sz="3200" dirty="0">
                <a:latin typeface="Times New Roman" panose="02020603050405020304" pitchFamily="18" charset="0"/>
              </a:rPr>
              <a:t>The solution you use to avoid unpleasant thoughts and feelings becomes the problem (e.g., leaving class to go to nurse when feeling anxious)</a:t>
            </a:r>
          </a:p>
          <a:p>
            <a:endParaRPr lang="en-US" altLang="en-US" sz="3200" dirty="0">
              <a:latin typeface="Times New Roman" panose="02020603050405020304" pitchFamily="18" charset="0"/>
            </a:endParaRPr>
          </a:p>
          <a:p>
            <a:r>
              <a:rPr lang="en-US" altLang="en-US" sz="3200" dirty="0">
                <a:latin typeface="Times New Roman" panose="02020603050405020304" pitchFamily="18" charset="0"/>
              </a:rPr>
              <a:t>DBT is great for managing emotions that are so strong that it is hard to even imagine the thoughts associate with the emotions.</a:t>
            </a:r>
          </a:p>
          <a:p>
            <a:r>
              <a:rPr lang="en-US" altLang="en-US" sz="3200" dirty="0">
                <a:latin typeface="Times New Roman" panose="02020603050405020304" pitchFamily="18" charset="0"/>
              </a:rPr>
              <a:t>CBT is great for being able to pay attention to the irrational and unhelpful thoughts and change direction of behavior to a more productive place.</a:t>
            </a:r>
          </a:p>
          <a:p>
            <a:r>
              <a:rPr lang="en-US" altLang="en-US" sz="3200" dirty="0">
                <a:latin typeface="Times New Roman" panose="02020603050405020304" pitchFamily="18" charset="0"/>
              </a:rPr>
              <a:t>But some people are tied very strongly to their anxious thoughts – this comes out in a couple of ways. 1) they find their anxious thoughts protective so they do not want to get rid of them, 2) when they do an assessment of evidence for/against they always seem to find evidence for that is too compelling to let go, 3) the just feel it’s right, so even if they have tons of evidence against, it just doesn’t matter.  For these kids, we take a different approach.  Rather than trying to change their thoughts, we encourage them to accept it.  The accept that it is a thought, and nothing else. </a:t>
            </a:r>
          </a:p>
          <a:p>
            <a:endParaRPr lang="en-US" altLang="en-US" sz="3200" dirty="0">
              <a:latin typeface="Times New Roman" panose="02020603050405020304" pitchFamily="18" charset="0"/>
            </a:endParaRPr>
          </a:p>
          <a:p>
            <a:r>
              <a:rPr lang="en-US" altLang="en-US" sz="3200" dirty="0">
                <a:latin typeface="Times New Roman" panose="02020603050405020304" pitchFamily="18" charset="0"/>
              </a:rPr>
              <a:t>Acceptance</a:t>
            </a:r>
            <a:r>
              <a:rPr lang="en-US" altLang="en-US" dirty="0">
                <a:latin typeface="Times New Roman" panose="02020603050405020304" pitchFamily="18" charset="0"/>
              </a:rPr>
              <a:t> </a:t>
            </a:r>
          </a:p>
          <a:p>
            <a:pPr lvl="1"/>
            <a:r>
              <a:rPr lang="en-US" altLang="en-US" sz="2800" dirty="0">
                <a:latin typeface="Times New Roman" panose="02020603050405020304" pitchFamily="18" charset="0"/>
              </a:rPr>
              <a:t>Noticing thoughts and feelings when they show up</a:t>
            </a:r>
          </a:p>
          <a:p>
            <a:pPr lvl="1"/>
            <a:r>
              <a:rPr lang="en-US" altLang="en-US" sz="2800" dirty="0">
                <a:latin typeface="Times New Roman" panose="02020603050405020304" pitchFamily="18" charset="0"/>
              </a:rPr>
              <a:t>Making room for thoughts and feelings</a:t>
            </a:r>
          </a:p>
          <a:p>
            <a:pPr lvl="1"/>
            <a:r>
              <a:rPr lang="en-US" altLang="en-US" sz="2800" dirty="0">
                <a:latin typeface="Times New Roman" panose="02020603050405020304" pitchFamily="18" charset="0"/>
              </a:rPr>
              <a:t>Not trying to get rid of, reduce, or eliminate unpleasant thoughts and feelings</a:t>
            </a:r>
          </a:p>
          <a:p>
            <a:pPr lvl="1"/>
            <a:r>
              <a:rPr lang="en-US" altLang="en-US" sz="2800" dirty="0">
                <a:latin typeface="Times New Roman" panose="02020603050405020304" pitchFamily="18" charset="0"/>
              </a:rPr>
              <a:t>[Opposite of avoidance</a:t>
            </a:r>
            <a:r>
              <a:rPr lang="en-US" altLang="en-US" dirty="0">
                <a:latin typeface="Times New Roman" panose="02020603050405020304" pitchFamily="18" charset="0"/>
              </a:rPr>
              <a:t>]</a:t>
            </a:r>
          </a:p>
          <a:p>
            <a:endParaRPr lang="en-US" altLang="en-US" dirty="0">
              <a:latin typeface="Times New Roman" panose="02020603050405020304" pitchFamily="18" charset="0"/>
            </a:endParaRPr>
          </a:p>
          <a:p>
            <a:r>
              <a:rPr lang="en-US" altLang="en-US" dirty="0">
                <a:latin typeface="Times New Roman" panose="02020603050405020304" pitchFamily="18" charset="0"/>
              </a:rPr>
              <a:t>The solution you use to avoid unpleasant thoughts and feelings becomes the problem (e.g., leaving class to go to nurse when feeling anxious)</a:t>
            </a:r>
          </a:p>
          <a:p>
            <a:endParaRPr lang="en-US" altLang="en-US" dirty="0">
              <a:latin typeface="Times New Roman" panose="02020603050405020304" pitchFamily="18" charset="0"/>
            </a:endParaRPr>
          </a:p>
          <a:p>
            <a:r>
              <a:rPr lang="en-US" altLang="en-US" dirty="0">
                <a:latin typeface="Times New Roman" panose="02020603050405020304" pitchFamily="18" charset="0"/>
              </a:rPr>
              <a:t>1</a:t>
            </a:r>
            <a:r>
              <a:rPr lang="en-US" altLang="en-US" baseline="30000" dirty="0">
                <a:latin typeface="Times New Roman" panose="02020603050405020304" pitchFamily="18" charset="0"/>
              </a:rPr>
              <a:t>st</a:t>
            </a:r>
            <a:r>
              <a:rPr lang="en-US" altLang="en-US" dirty="0">
                <a:latin typeface="Times New Roman" panose="02020603050405020304" pitchFamily="18" charset="0"/>
              </a:rPr>
              <a:t> ACT book in 1999</a:t>
            </a:r>
          </a:p>
          <a:p>
            <a:r>
              <a:rPr lang="en-US" altLang="en-US" dirty="0">
                <a:latin typeface="Times New Roman" panose="02020603050405020304" pitchFamily="18" charset="0"/>
              </a:rPr>
              <a:t>Over 100 clinical trials</a:t>
            </a:r>
          </a:p>
          <a:p>
            <a:r>
              <a:rPr lang="en-US" altLang="en-US" dirty="0">
                <a:latin typeface="Times New Roman" panose="02020603050405020304" pitchFamily="18" charset="0"/>
              </a:rPr>
              <a:t>Primarily targeting psychological inflexibility – trying to promote psychological flexibility – an openness, adjustment, ability response more openly to stimuli</a:t>
            </a:r>
          </a:p>
          <a:p>
            <a:r>
              <a:rPr lang="en-US" altLang="en-US" dirty="0">
                <a:latin typeface="Times New Roman" panose="02020603050405020304" pitchFamily="18" charset="0"/>
              </a:rPr>
              <a:t> </a:t>
            </a:r>
          </a:p>
          <a:p>
            <a:r>
              <a:rPr lang="en-US" altLang="en-US" b="1" i="1" dirty="0">
                <a:latin typeface="Times New Roman" panose="02020603050405020304" pitchFamily="18" charset="0"/>
              </a:rPr>
              <a:t>Can target inflexibility with six processes (</a:t>
            </a:r>
            <a:r>
              <a:rPr lang="en-US" altLang="en-US" b="1" i="1" dirty="0" err="1">
                <a:latin typeface="Times New Roman" panose="02020603050405020304" pitchFamily="18" charset="0"/>
              </a:rPr>
              <a:t>hexaflex</a:t>
            </a:r>
            <a:r>
              <a:rPr lang="en-US" altLang="en-US" b="1" i="1" dirty="0">
                <a:latin typeface="Times New Roman" panose="02020603050405020304" pitchFamily="18" charset="0"/>
              </a:rPr>
              <a:t>): Acceptance, </a:t>
            </a:r>
            <a:r>
              <a:rPr lang="en-US" altLang="en-US" b="1" i="1" dirty="0" err="1">
                <a:latin typeface="Times New Roman" panose="02020603050405020304" pitchFamily="18" charset="0"/>
              </a:rPr>
              <a:t>Defusion</a:t>
            </a:r>
            <a:r>
              <a:rPr lang="en-US" altLang="en-US" b="1" i="1" dirty="0">
                <a:latin typeface="Times New Roman" panose="02020603050405020304" pitchFamily="18" charset="0"/>
              </a:rPr>
              <a:t>, Contact with present moment, Self as context, Values, Acceptance:</a:t>
            </a:r>
            <a:endParaRPr lang="en-US" altLang="en-US" dirty="0">
              <a:latin typeface="Times New Roman" panose="02020603050405020304" pitchFamily="18" charset="0"/>
            </a:endParaRPr>
          </a:p>
          <a:p>
            <a:r>
              <a:rPr lang="en-US" altLang="en-US" dirty="0">
                <a:latin typeface="Times New Roman" panose="02020603050405020304" pitchFamily="18" charset="0"/>
              </a:rPr>
              <a:t> </a:t>
            </a:r>
          </a:p>
          <a:p>
            <a:r>
              <a:rPr lang="en-US" altLang="en-US" dirty="0">
                <a:latin typeface="Times New Roman" panose="02020603050405020304" pitchFamily="18" charset="0"/>
              </a:rPr>
              <a:t>Acceptance: meant to target experiential avoidance</a:t>
            </a:r>
          </a:p>
          <a:p>
            <a:pPr lvl="1"/>
            <a:r>
              <a:rPr lang="en-US" altLang="en-US" dirty="0">
                <a:latin typeface="Times New Roman" panose="02020603050405020304" pitchFamily="18" charset="0"/>
              </a:rPr>
              <a:t>Acknowledgement and openness to private events (thoughts, physical sensations, etc.)</a:t>
            </a:r>
          </a:p>
          <a:p>
            <a:pPr lvl="1"/>
            <a:r>
              <a:rPr lang="en-US" altLang="en-US" dirty="0">
                <a:latin typeface="Times New Roman" panose="02020603050405020304" pitchFamily="18" charset="0"/>
              </a:rPr>
              <a:t>Not an agreement with, submission to, giving up</a:t>
            </a:r>
          </a:p>
          <a:p>
            <a:pPr lvl="1"/>
            <a:r>
              <a:rPr lang="en-US" altLang="en-US" dirty="0">
                <a:latin typeface="Times New Roman" panose="02020603050405020304" pitchFamily="18" charset="0"/>
              </a:rPr>
              <a:t>Experience with openness, curiosity, willingness, provides opportunity for another response</a:t>
            </a:r>
          </a:p>
          <a:p>
            <a:pPr lvl="1"/>
            <a:r>
              <a:rPr lang="en-US" altLang="en-US" dirty="0">
                <a:latin typeface="Times New Roman" panose="02020603050405020304" pitchFamily="18" charset="0"/>
              </a:rPr>
              <a:t>Not about getting rid of the thoughts, more about how you act on them</a:t>
            </a:r>
          </a:p>
          <a:p>
            <a:r>
              <a:rPr lang="en-US" altLang="en-US" dirty="0" err="1">
                <a:latin typeface="Times New Roman" panose="02020603050405020304" pitchFamily="18" charset="0"/>
              </a:rPr>
              <a:t>Defusion</a:t>
            </a:r>
            <a:r>
              <a:rPr lang="en-US" altLang="en-US" dirty="0">
                <a:latin typeface="Times New Roman" panose="02020603050405020304" pitchFamily="18" charset="0"/>
              </a:rPr>
              <a:t>: targets cognitive fusion</a:t>
            </a:r>
          </a:p>
          <a:p>
            <a:pPr lvl="1"/>
            <a:r>
              <a:rPr lang="en-US" altLang="en-US" dirty="0">
                <a:latin typeface="Times New Roman" panose="02020603050405020304" pitchFamily="18" charset="0"/>
              </a:rPr>
              <a:t>Step back as an observer to view those private events and to notice that they sometimes pretend to be something that they are not.  </a:t>
            </a:r>
          </a:p>
          <a:p>
            <a:pPr lvl="1"/>
            <a:r>
              <a:rPr lang="en-US" altLang="en-US" dirty="0">
                <a:latin typeface="Times New Roman" panose="02020603050405020304" pitchFamily="18" charset="0"/>
              </a:rPr>
              <a:t>Thoughts that seem to be literal truth about how the world works – instead, see them as thoughts and feelings, not something that had to guide how we live our life</a:t>
            </a:r>
          </a:p>
          <a:p>
            <a:pPr lvl="1"/>
            <a:r>
              <a:rPr lang="en-US" altLang="en-US" dirty="0">
                <a:latin typeface="Times New Roman" panose="02020603050405020304" pitchFamily="18" charset="0"/>
              </a:rPr>
              <a:t>“I’m having this thought that...but let’s see” – maybe I have some flexibility in how I respond to this, which will allow a different behavior.</a:t>
            </a:r>
          </a:p>
          <a:p>
            <a:pPr lvl="1"/>
            <a:r>
              <a:rPr lang="en-US" altLang="en-US" dirty="0">
                <a:latin typeface="Times New Roman" panose="02020603050405020304" pitchFamily="18" charset="0"/>
              </a:rPr>
              <a:t>Personal experience of process of interacting with private events – does not have to be so literal</a:t>
            </a:r>
          </a:p>
          <a:p>
            <a:r>
              <a:rPr lang="en-US" altLang="en-US" dirty="0">
                <a:latin typeface="Times New Roman" panose="02020603050405020304" pitchFamily="18" charset="0"/>
              </a:rPr>
              <a:t>Self as context – targets conceptualized self</a:t>
            </a:r>
          </a:p>
          <a:p>
            <a:r>
              <a:rPr lang="en-US" altLang="en-US" dirty="0">
                <a:latin typeface="Times New Roman" panose="02020603050405020304" pitchFamily="18" charset="0"/>
              </a:rPr>
              <a:t>Contact with present moment – targets past/future preoccupations</a:t>
            </a:r>
          </a:p>
          <a:p>
            <a:r>
              <a:rPr lang="en-US" altLang="en-US" dirty="0">
                <a:latin typeface="Times New Roman" panose="02020603050405020304" pitchFamily="18" charset="0"/>
              </a:rPr>
              <a:t>Values clarification – targets disconnections from values</a:t>
            </a:r>
          </a:p>
          <a:p>
            <a:pPr lvl="1"/>
            <a:r>
              <a:rPr lang="en-US" altLang="en-US" dirty="0">
                <a:latin typeface="Times New Roman" panose="02020603050405020304" pitchFamily="18" charset="0"/>
              </a:rPr>
              <a:t>You decide how your respond to life vs. living according to how you think or feel</a:t>
            </a:r>
          </a:p>
          <a:p>
            <a:pPr lvl="1"/>
            <a:r>
              <a:rPr lang="en-US" altLang="en-US" dirty="0">
                <a:latin typeface="Times New Roman" panose="02020603050405020304" pitchFamily="18" charset="0"/>
              </a:rPr>
              <a:t>We do not have to respond to all private contact</a:t>
            </a:r>
          </a:p>
          <a:p>
            <a:r>
              <a:rPr lang="en-US" altLang="en-US" dirty="0">
                <a:latin typeface="Times New Roman" panose="02020603050405020304" pitchFamily="18" charset="0"/>
              </a:rPr>
              <a:t>Committed action – targets impulsivity and avoidance</a:t>
            </a:r>
          </a:p>
          <a:p>
            <a:endParaRPr lang="en-US" altLang="en-US" dirty="0">
              <a:latin typeface="Times New Roman" panose="02020603050405020304" pitchFamily="18" charset="0"/>
            </a:endParaRPr>
          </a:p>
          <a:p>
            <a:r>
              <a:rPr lang="en-US" altLang="en-US" dirty="0">
                <a:latin typeface="Times New Roman" panose="02020603050405020304" pitchFamily="18" charset="0"/>
              </a:rPr>
              <a:t>Acceptance: differentiate private (internal experiences) vs. public (observable behaviors) events</a:t>
            </a:r>
          </a:p>
          <a:p>
            <a:pPr lvl="1"/>
            <a:r>
              <a:rPr lang="en-US" altLang="en-US" dirty="0">
                <a:latin typeface="Times New Roman" panose="02020603050405020304" pitchFamily="18" charset="0"/>
              </a:rPr>
              <a:t>Set up idea of control as part of the problem – let go a bit – willingness, acknowledgment</a:t>
            </a:r>
          </a:p>
          <a:p>
            <a:pPr lvl="2"/>
            <a:r>
              <a:rPr lang="en-US" altLang="en-US" dirty="0">
                <a:latin typeface="Times New Roman" panose="02020603050405020304" pitchFamily="18" charset="0"/>
              </a:rPr>
              <a:t>“If I give you a$100,000 to make it a week without hand washing, would you do it?</a:t>
            </a:r>
          </a:p>
          <a:p>
            <a:pPr lvl="2"/>
            <a:r>
              <a:rPr lang="en-US" altLang="en-US" dirty="0">
                <a:latin typeface="Times New Roman" panose="02020603050405020304" pitchFamily="18" charset="0"/>
              </a:rPr>
              <a:t>“I’ll give you $100,0000...but I’ll make it $200,000 if you do it without any anxiety” – how strong is their control agenda – how strongly are they trying to control, suppress private events?</a:t>
            </a:r>
          </a:p>
          <a:p>
            <a:pPr lvl="1"/>
            <a:r>
              <a:rPr lang="en-US" altLang="en-US" dirty="0">
                <a:latin typeface="Times New Roman" panose="02020603050405020304" pitchFamily="18" charset="0"/>
              </a:rPr>
              <a:t>Put work on the behavior rather than the feelings/thoughts</a:t>
            </a:r>
          </a:p>
          <a:p>
            <a:pPr lvl="1"/>
            <a:r>
              <a:rPr lang="en-US" altLang="en-US" dirty="0">
                <a:latin typeface="Times New Roman" panose="02020603050405020304" pitchFamily="18" charset="0"/>
              </a:rPr>
              <a:t>How do you respond when it’s raining outside?  What does your body do?  Tense, tight, trying not to get wet, but getting just as wet if relax and open up...notice the impulsive tight, controlling impulse to stimuli and internal content – they way we respond, we get wet no matter what, maybe we can make a choice after we notice how we respond immediately.</a:t>
            </a:r>
          </a:p>
          <a:p>
            <a:pPr lvl="1"/>
            <a:r>
              <a:rPr lang="en-US" altLang="en-US" dirty="0">
                <a:latin typeface="Times New Roman" panose="02020603050405020304" pitchFamily="18" charset="0"/>
              </a:rPr>
              <a:t>Buy 1000 piece puzzle – “I don’t care how it goes, but you can only do 1 piece a day.” Do the exercise, notice what internal content arises, and use it as a chance to practice more open, willing approach.</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Once upon a time, a very long time ago there were two caveman named Ugg and Jugg. </a:t>
            </a:r>
          </a:p>
          <a:p>
            <a:r>
              <a:rPr lang="en-US" altLang="en-US" dirty="0">
                <a:latin typeface="Times New Roman" panose="02020603050405020304" pitchFamily="18" charset="0"/>
              </a:rPr>
              <a:t>		 		 </a:t>
            </a:r>
          </a:p>
          <a:p>
            <a:r>
              <a:rPr lang="en-US" altLang="en-US" dirty="0">
                <a:latin typeface="Times New Roman" panose="02020603050405020304" pitchFamily="18" charset="0"/>
              </a:rPr>
              <a:t>              Ugg                              Jugg</a:t>
            </a:r>
          </a:p>
          <a:p>
            <a:r>
              <a:rPr lang="en-US" altLang="en-US" dirty="0">
                <a:latin typeface="Times New Roman" panose="02020603050405020304" pitchFamily="18" charset="0"/>
              </a:rPr>
              <a:t>Ugg and Jugg looked very much the same except for one big difference that was invisible. Ugg had a danger center in his brain but Jugg did not have a danger center in his brain. </a:t>
            </a:r>
          </a:p>
          <a:p>
            <a:r>
              <a:rPr lang="en-US" altLang="en-US" dirty="0">
                <a:latin typeface="Times New Roman" panose="02020603050405020304" pitchFamily="18" charset="0"/>
              </a:rPr>
              <a:t>					 </a:t>
            </a:r>
          </a:p>
          <a:p>
            <a:r>
              <a:rPr lang="en-US" altLang="en-US" dirty="0">
                <a:latin typeface="Times New Roman" panose="02020603050405020304" pitchFamily="18" charset="0"/>
              </a:rPr>
              <a:t>The danger center would go off like an alarm whenever there was danger and make them feel scared. </a:t>
            </a:r>
          </a:p>
          <a:p>
            <a:r>
              <a:rPr lang="en-US" altLang="en-US" dirty="0">
                <a:latin typeface="Times New Roman" panose="02020603050405020304" pitchFamily="18" charset="0"/>
              </a:rPr>
              <a:t>                    </a:t>
            </a:r>
          </a:p>
          <a:p>
            <a:r>
              <a:rPr lang="en-US" altLang="en-US" dirty="0">
                <a:latin typeface="Times New Roman" panose="02020603050405020304" pitchFamily="18" charset="0"/>
              </a:rPr>
              <a:t>				</a:t>
            </a:r>
          </a:p>
          <a:p>
            <a:r>
              <a:rPr lang="en-US" altLang="en-US" dirty="0">
                <a:latin typeface="Times New Roman" panose="02020603050405020304" pitchFamily="18" charset="0"/>
              </a:rPr>
              <a:t>One day Ugg and Jugg, carrying big sticks, went hunting for food. After a while they turned around a big rock and standing there in front of them was a huge dinosaur with very sharp teeth. </a:t>
            </a:r>
          </a:p>
          <a:p>
            <a:r>
              <a:rPr lang="en-US" altLang="en-US" dirty="0">
                <a:latin typeface="Times New Roman" panose="02020603050405020304" pitchFamily="18" charset="0"/>
              </a:rPr>
              <a:t> </a:t>
            </a:r>
          </a:p>
          <a:p>
            <a:r>
              <a:rPr lang="en-US" altLang="en-US" dirty="0">
                <a:latin typeface="Times New Roman" panose="02020603050405020304" pitchFamily="18" charset="0"/>
              </a:rPr>
              <a:t>				 </a:t>
            </a:r>
          </a:p>
          <a:p>
            <a:r>
              <a:rPr lang="en-US" altLang="en-US" dirty="0">
                <a:latin typeface="Times New Roman" panose="02020603050405020304" pitchFamily="18" charset="0"/>
              </a:rPr>
              <a:t>When Ugg saw the dinosaur his danger center sounded a silent alarm. Ugg’s heart started to beat faster, his muscles got tense, his breathing got quicker and he ran away as fast as he could. </a:t>
            </a:r>
          </a:p>
          <a:p>
            <a:r>
              <a:rPr lang="en-US" altLang="en-US" dirty="0">
                <a:latin typeface="Times New Roman" panose="02020603050405020304" pitchFamily="18" charset="0"/>
              </a:rPr>
              <a:t>	 				 </a:t>
            </a:r>
          </a:p>
          <a:p>
            <a:r>
              <a:rPr lang="en-US" altLang="en-US" dirty="0">
                <a:latin typeface="Times New Roman" panose="02020603050405020304" pitchFamily="18" charset="0"/>
              </a:rPr>
              <a:t> </a:t>
            </a:r>
          </a:p>
          <a:p>
            <a:r>
              <a:rPr lang="en-US" altLang="en-US" dirty="0">
                <a:latin typeface="Times New Roman" panose="02020603050405020304" pitchFamily="18" charset="0"/>
              </a:rPr>
              <a:t>Unfortunately, for Jugg, who did not have a danger center in his brain, no silent alarm went off. His heart did not beat faster, his muscles did not get tense and his breathing did not get quicker and he did not run away as fast as he could. </a:t>
            </a:r>
          </a:p>
          <a:p>
            <a:r>
              <a:rPr lang="en-US" altLang="en-US" dirty="0">
                <a:latin typeface="Times New Roman" panose="02020603050405020304" pitchFamily="18" charset="0"/>
              </a:rPr>
              <a:t> </a:t>
            </a:r>
          </a:p>
          <a:p>
            <a:r>
              <a:rPr lang="en-US" altLang="en-US" dirty="0">
                <a:latin typeface="Times New Roman" panose="02020603050405020304" pitchFamily="18" charset="0"/>
              </a:rPr>
              <a:t>			 		 </a:t>
            </a:r>
          </a:p>
          <a:p>
            <a:r>
              <a:rPr lang="en-US" altLang="en-US" dirty="0">
                <a:latin typeface="Times New Roman" panose="02020603050405020304" pitchFamily="18" charset="0"/>
              </a:rPr>
              <a:t> </a:t>
            </a:r>
          </a:p>
          <a:p>
            <a:r>
              <a:rPr lang="en-US" altLang="en-US" dirty="0">
                <a:latin typeface="Times New Roman" panose="02020603050405020304" pitchFamily="18" charset="0"/>
              </a:rPr>
              <a:t>Poor Jugg just did not have what he needed to survive – a danger center in his brain.</a:t>
            </a:r>
          </a:p>
          <a:p>
            <a:r>
              <a:rPr lang="en-US" altLang="en-US" dirty="0">
                <a:latin typeface="Times New Roman" panose="02020603050405020304" pitchFamily="18" charset="0"/>
              </a:rPr>
              <a:t>Everyone today has the good fortune to have a danger center in the brain just like Ugg. Moms, dads, teachers and even doctors have a danger center in their brains. All kids have danger centers in their brains too, just like Ugg. </a:t>
            </a:r>
          </a:p>
          <a:p>
            <a:r>
              <a:rPr lang="en-US" altLang="en-US" dirty="0">
                <a:latin typeface="Times New Roman" panose="02020603050405020304" pitchFamily="18" charset="0"/>
              </a:rPr>
              <a:t>                                   </a:t>
            </a:r>
          </a:p>
          <a:p>
            <a:r>
              <a:rPr lang="en-US" altLang="en-US" dirty="0">
                <a:latin typeface="Times New Roman" panose="02020603050405020304" pitchFamily="18" charset="0"/>
              </a:rPr>
              <a:t>These danger centers let us know when there is a real danger so we can get away from the real danger. Even though there are no dinosaurs around today, there are busy streets with a lot of cars and edges of cliffs of which we all need to be careful. </a:t>
            </a:r>
          </a:p>
          <a:p>
            <a:r>
              <a:rPr lang="en-US" altLang="en-US" dirty="0">
                <a:latin typeface="Times New Roman" panose="02020603050405020304" pitchFamily="18" charset="0"/>
              </a:rPr>
              <a:t>	  		</a:t>
            </a:r>
          </a:p>
          <a:p>
            <a:r>
              <a:rPr lang="en-US" altLang="en-US" dirty="0">
                <a:latin typeface="Times New Roman" panose="02020603050405020304" pitchFamily="18" charset="0"/>
              </a:rPr>
              <a:t>But there is a dark side to the danger center in our brain. Sometimes we get a false alarm where the danger center goes off when there really is no actual danger. If we avoid or run away when our brain tells us “DANGER” when it is really a false alarm then we may not be able to do all the things in life that are important to us like learning something new or doing something different for the first time.</a:t>
            </a:r>
          </a:p>
          <a:p>
            <a:r>
              <a:rPr lang="en-US" altLang="en-US" dirty="0">
                <a:latin typeface="Times New Roman" panose="02020603050405020304" pitchFamily="18" charset="0"/>
              </a:rPr>
              <a:t>         </a:t>
            </a:r>
          </a:p>
          <a:p>
            <a:r>
              <a:rPr lang="en-US" altLang="en-US" dirty="0">
                <a:latin typeface="Times New Roman" panose="02020603050405020304" pitchFamily="18" charset="0"/>
              </a:rPr>
              <a:t>It is always important to listen to your mind to avoid doing things that are really dangerous (like a song said …don’t tug on Superman’s cape…don’t spit into the wind…don’t pull the mask off an “ole Lone Ranger…”). </a:t>
            </a:r>
          </a:p>
          <a:p>
            <a:r>
              <a:rPr lang="en-US" altLang="en-US" dirty="0">
                <a:latin typeface="Times New Roman" panose="02020603050405020304" pitchFamily="18" charset="0"/>
              </a:rPr>
              <a:t>It is also important to not listen to your mind when it tells you to avoid things that are really not dangerous.</a:t>
            </a:r>
          </a:p>
          <a:p>
            <a:endParaRPr lang="en-US" altLang="en-US" dirty="0">
              <a:latin typeface="Times New Roman" panose="02020603050405020304" pitchFamily="18" charset="0"/>
            </a:endParaRPr>
          </a:p>
        </p:txBody>
      </p:sp>
      <p:sp>
        <p:nvSpPr>
          <p:cNvPr id="312324" name="Header Placeholder 3">
            <a:extLst>
              <a:ext uri="{FF2B5EF4-FFF2-40B4-BE49-F238E27FC236}">
                <a16:creationId xmlns:a16="http://schemas.microsoft.com/office/drawing/2014/main" id="{9BB1308E-722C-1E0C-A1B7-311D2F01F301}"/>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
        <p:nvSpPr>
          <p:cNvPr id="312325" name="Date Placeholder 4">
            <a:extLst>
              <a:ext uri="{FF2B5EF4-FFF2-40B4-BE49-F238E27FC236}">
                <a16:creationId xmlns:a16="http://schemas.microsoft.com/office/drawing/2014/main" id="{23A50DF4-FBB5-C3F1-F140-0768708EFB48}"/>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07/16/96</a:t>
            </a:r>
            <a:endParaRPr lang="en-US" altLang="en-US" sz="1200" i="0">
              <a:solidFill>
                <a:schemeClr val="tx1"/>
              </a:solidFill>
            </a:endParaRPr>
          </a:p>
        </p:txBody>
      </p:sp>
      <p:sp>
        <p:nvSpPr>
          <p:cNvPr id="312326" name="Footer Placeholder 5">
            <a:extLst>
              <a:ext uri="{FF2B5EF4-FFF2-40B4-BE49-F238E27FC236}">
                <a16:creationId xmlns:a16="http://schemas.microsoft.com/office/drawing/2014/main" id="{57E64468-ACE0-1047-DE7F-990CB0B04C14}"/>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
        <p:nvSpPr>
          <p:cNvPr id="312327" name="Slide Number Placeholder 6">
            <a:extLst>
              <a:ext uri="{FF2B5EF4-FFF2-40B4-BE49-F238E27FC236}">
                <a16:creationId xmlns:a16="http://schemas.microsoft.com/office/drawing/2014/main" id="{FFFB6D32-8868-7466-81DB-1ACAFDD5FE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Tree>
    <p:extLst>
      <p:ext uri="{BB962C8B-B14F-4D97-AF65-F5344CB8AC3E}">
        <p14:creationId xmlns:p14="http://schemas.microsoft.com/office/powerpoint/2010/main" val="143462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D2C9C-3F5B-6DAC-38F3-4EFAE1C47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13A2E-89A8-6440-D97D-38DC492A4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C44D2-F886-3838-4B22-537548A565F3}"/>
              </a:ext>
            </a:extLst>
          </p:cNvPr>
          <p:cNvSpPr>
            <a:spLocks noGrp="1"/>
          </p:cNvSpPr>
          <p:nvPr>
            <p:ph type="body" idx="1"/>
          </p:nvPr>
        </p:nvSpPr>
        <p:spPr/>
        <p:txBody>
          <a:bodyPr/>
          <a:lstStyle/>
          <a:p>
            <a:r>
              <a:rPr lang="en-US" dirty="0"/>
              <a:t>e.g. perfectionism, OCD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www.youtube.com</a:t>
            </a:r>
            <a:r>
              <a:rPr lang="en-US" dirty="0"/>
              <a:t>/</a:t>
            </a:r>
            <a:r>
              <a:rPr lang="en-US" dirty="0" err="1"/>
              <a:t>watch?v</a:t>
            </a:r>
            <a:r>
              <a:rPr lang="en-US" dirty="0"/>
              <a:t>=</a:t>
            </a:r>
            <a:r>
              <a:rPr lang="en-US" dirty="0" err="1"/>
              <a:t>EVsZfqylkOQ</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Tried to be this is right/wrong – didn’t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Tried to say I understand why you’re feeling this way – didn’t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you feel terrible – what do you value in life – can you serve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unhook, towards moves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Aims to change how a person relates and responds to thoughts/feelings in order to more fully engage in values-based behaviors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Incorporates acceptance-based cognitive techniques (e.g., mindfulness and cognitive </a:t>
            </a:r>
            <a:r>
              <a:rPr lang="en-US" sz="1200" dirty="0" err="1"/>
              <a:t>defusion</a:t>
            </a:r>
            <a:r>
              <a:rPr lang="en-US" sz="1200" dirty="0"/>
              <a:t>) with the goal of changing one’s relationship with their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Uses acceptance and mindfulness strategies, together with commitment and behavior change strategies, to increase psychological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Encourages pursuit of actions that contribute to a life with meaning, purpose and vitality, while accepting associated painful internal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8CCBD524-E936-0B60-9282-0D879A03DEA3}"/>
              </a:ext>
            </a:extLst>
          </p:cNvPr>
          <p:cNvSpPr>
            <a:spLocks noGrp="1"/>
          </p:cNvSpPr>
          <p:nvPr>
            <p:ph type="sldNum" sz="quarter" idx="5"/>
          </p:nvPr>
        </p:nvSpPr>
        <p:spPr/>
        <p:txBody>
          <a:bodyPr/>
          <a:lstStyle/>
          <a:p>
            <a:fld id="{26E0527B-279A-452A-835E-915A770C2130}" type="slidenum">
              <a:rPr lang="en-US" smtClean="0"/>
              <a:t>19</a:t>
            </a:fld>
            <a:endParaRPr lang="en-US"/>
          </a:p>
        </p:txBody>
      </p:sp>
    </p:spTree>
    <p:extLst>
      <p:ext uri="{BB962C8B-B14F-4D97-AF65-F5344CB8AC3E}">
        <p14:creationId xmlns:p14="http://schemas.microsoft.com/office/powerpoint/2010/main" val="95258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something they can use tomorrow</a:t>
            </a:r>
          </a:p>
          <a:p>
            <a:r>
              <a:rPr lang="en-US" sz="1600" dirty="0"/>
              <a:t>therapy is operator dependent</a:t>
            </a:r>
          </a:p>
          <a:p>
            <a:r>
              <a:rPr lang="en-US" sz="1600" dirty="0"/>
              <a:t>use these approaches as tools</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26E0527B-279A-452A-835E-915A770C2130}" type="slidenum">
              <a:rPr lang="en-US" smtClean="0"/>
              <a:t>2</a:t>
            </a:fld>
            <a:endParaRPr lang="en-US"/>
          </a:p>
        </p:txBody>
      </p:sp>
    </p:spTree>
    <p:extLst>
      <p:ext uri="{BB962C8B-B14F-4D97-AF65-F5344CB8AC3E}">
        <p14:creationId xmlns:p14="http://schemas.microsoft.com/office/powerpoint/2010/main" val="5415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SLIDE 13: ACT Techniques for the Field</a:t>
            </a:r>
          </a:p>
          <a:p>
            <a:r>
              <a:rPr lang="en-US" sz="1200" b="1" i="0" kern="1200" dirty="0">
                <a:solidFill>
                  <a:schemeClr val="tx1"/>
                </a:solidFill>
                <a:effectLst/>
                <a:latin typeface="+mn-lt"/>
                <a:ea typeface="+mn-ea"/>
                <a:cs typeface="+mn-cs"/>
              </a:rPr>
              <a:t>Cognitive </a:t>
            </a:r>
            <a:r>
              <a:rPr lang="en-US" sz="1200" b="1" i="0" kern="1200" dirty="0" err="1">
                <a:solidFill>
                  <a:schemeClr val="tx1"/>
                </a:solidFill>
                <a:effectLst/>
                <a:latin typeface="+mn-lt"/>
                <a:ea typeface="+mn-ea"/>
                <a:cs typeface="+mn-cs"/>
              </a:rPr>
              <a:t>Defusion</a:t>
            </a:r>
            <a:r>
              <a:rPr lang="en-US" sz="1200" b="1" i="0" kern="1200" dirty="0">
                <a:solidFill>
                  <a:schemeClr val="tx1"/>
                </a:solidFill>
                <a:effectLst/>
                <a:latin typeface="+mn-lt"/>
                <a:ea typeface="+mn-ea"/>
                <a:cs typeface="+mn-cs"/>
              </a:rPr>
              <a:t> - "Unhooking" from Thoughts:</a:t>
            </a:r>
            <a:r>
              <a:rPr lang="en-US" sz="1200" b="0" i="0" kern="1200" dirty="0">
                <a:solidFill>
                  <a:schemeClr val="tx1"/>
                </a:solidFill>
                <a:effectLst/>
                <a:latin typeface="+mn-lt"/>
                <a:ea typeface="+mn-ea"/>
                <a:cs typeface="+mn-cs"/>
              </a:rPr>
              <a:t> [13][19]</a:t>
            </a:r>
          </a:p>
          <a:p>
            <a:r>
              <a:rPr lang="en-US" sz="1200" b="0" i="0" kern="1200" dirty="0">
                <a:solidFill>
                  <a:schemeClr val="tx1"/>
                </a:solidFill>
                <a:effectLst/>
                <a:latin typeface="+mn-lt"/>
                <a:ea typeface="+mn-ea"/>
                <a:cs typeface="+mn-cs"/>
              </a:rPr>
              <a:t>Instead of: "I'm worthless"</a:t>
            </a:r>
          </a:p>
          <a:p>
            <a:r>
              <a:rPr lang="en-US" sz="1200" b="0" i="0" kern="1200" dirty="0">
                <a:solidFill>
                  <a:schemeClr val="tx1"/>
                </a:solidFill>
                <a:effectLst/>
                <a:latin typeface="+mn-lt"/>
                <a:ea typeface="+mn-ea"/>
                <a:cs typeface="+mn-cs"/>
              </a:rPr>
              <a:t>Try: "I'm having the thought that I'm worthless"</a:t>
            </a:r>
          </a:p>
          <a:p>
            <a:r>
              <a:rPr lang="en-US" sz="1200" b="1" i="0" kern="1200" dirty="0">
                <a:solidFill>
                  <a:schemeClr val="tx1"/>
                </a:solidFill>
                <a:effectLst/>
                <a:latin typeface="+mn-lt"/>
                <a:ea typeface="+mn-ea"/>
                <a:cs typeface="+mn-cs"/>
              </a:rPr>
              <a:t>Field Application: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"Notice that thought. Now try saying 'I'm having the thought that...' before it. Does that change how it feels?"</a:t>
            </a:r>
          </a:p>
          <a:p>
            <a:r>
              <a:rPr lang="en-US" sz="1200" b="1" i="0" kern="1200" dirty="0">
                <a:solidFill>
                  <a:schemeClr val="tx1"/>
                </a:solidFill>
                <a:effectLst/>
                <a:latin typeface="+mn-lt"/>
                <a:ea typeface="+mn-ea"/>
                <a:cs typeface="+mn-cs"/>
              </a:rPr>
              <a:t>Acceptance - Making Room for Difficult Feelings: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if, instead of fighting this feeling, you just let it be there? Not liking it, but not struggling with it either. Like a wave that will eventually pass."</a:t>
            </a:r>
          </a:p>
          <a:p>
            <a:r>
              <a:rPr lang="en-US" sz="1200" b="1" i="0" kern="1200" dirty="0">
                <a:solidFill>
                  <a:schemeClr val="tx1"/>
                </a:solidFill>
                <a:effectLst/>
                <a:latin typeface="+mn-lt"/>
                <a:ea typeface="+mn-ea"/>
                <a:cs typeface="+mn-cs"/>
              </a:rPr>
              <a:t>Values Clarification: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weren't feeling this way, what would you want your life to be about? What matters most to you?"</a:t>
            </a:r>
          </a:p>
          <a:p>
            <a:r>
              <a:rPr lang="en-US" sz="1200" b="1" i="0" kern="1200" dirty="0">
                <a:solidFill>
                  <a:schemeClr val="tx1"/>
                </a:solidFill>
                <a:effectLst/>
                <a:latin typeface="+mn-lt"/>
                <a:ea typeface="+mn-ea"/>
                <a:cs typeface="+mn-cs"/>
              </a:rPr>
              <a:t>Committed Action: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"What's one small step you could take today that moves you toward what matters to you?"</a:t>
            </a:r>
          </a:p>
          <a:p>
            <a:r>
              <a:rPr lang="en-US" sz="1200" b="1" i="0" kern="1200" dirty="0">
                <a:solidFill>
                  <a:schemeClr val="tx1"/>
                </a:solidFill>
                <a:effectLst/>
                <a:latin typeface="+mn-lt"/>
                <a:ea typeface="+mn-ea"/>
                <a:cs typeface="+mn-cs"/>
              </a:rPr>
              <a:t>Key Insight</a:t>
            </a:r>
            <a:r>
              <a:rPr lang="en-US" sz="1200" b="0" i="0" kern="1200" dirty="0">
                <a:solidFill>
                  <a:schemeClr val="tx1"/>
                </a:solidFill>
                <a:effectLst/>
                <a:latin typeface="+mn-lt"/>
                <a:ea typeface="+mn-ea"/>
                <a:cs typeface="+mn-cs"/>
              </a:rPr>
              <a:t>: ACT is </a:t>
            </a:r>
            <a:r>
              <a:rPr lang="en-US" sz="1200" b="1" i="0" kern="1200" dirty="0">
                <a:solidFill>
                  <a:schemeClr val="tx1"/>
                </a:solidFill>
                <a:effectLst/>
                <a:latin typeface="+mn-lt"/>
                <a:ea typeface="+mn-ea"/>
                <a:cs typeface="+mn-cs"/>
              </a:rPr>
              <a:t>transdiagnostic</a:t>
            </a:r>
            <a:r>
              <a:rPr lang="en-US" sz="1200" b="0" i="0" kern="1200" dirty="0">
                <a:solidFill>
                  <a:schemeClr val="tx1"/>
                </a:solidFill>
                <a:effectLst/>
                <a:latin typeface="+mn-lt"/>
                <a:ea typeface="+mn-ea"/>
                <a:cs typeface="+mn-cs"/>
              </a:rPr>
              <a:t>—it works across depression, anxiety, chronic pain, and substance use</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20</a:t>
            </a:fld>
            <a:endParaRPr lang="en-US"/>
          </a:p>
        </p:txBody>
      </p:sp>
    </p:spTree>
    <p:extLst>
      <p:ext uri="{BB962C8B-B14F-4D97-AF65-F5344CB8AC3E}">
        <p14:creationId xmlns:p14="http://schemas.microsoft.com/office/powerpoint/2010/main" val="331900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one true answer in therapy</a:t>
            </a:r>
          </a:p>
          <a:p>
            <a:r>
              <a:rPr lang="en-US" dirty="0"/>
              <a:t>Therapy – tools – they don’t try to explain (unlike religion)</a:t>
            </a:r>
          </a:p>
          <a:p>
            <a:r>
              <a:rPr lang="en-US" dirty="0"/>
              <a:t>axe and saw</a:t>
            </a:r>
          </a:p>
          <a:p>
            <a:endParaRPr lang="en-US" dirty="0"/>
          </a:p>
          <a:p>
            <a:r>
              <a:rPr lang="en-US" b="1" dirty="0"/>
              <a:t>Future Directions</a:t>
            </a:r>
          </a:p>
          <a:p>
            <a:pPr>
              <a:buFont typeface="Arial" panose="020B0604020202020204" pitchFamily="34" charset="0"/>
              <a:buChar char="•"/>
            </a:pPr>
            <a:r>
              <a:rPr lang="en-US" b="1" dirty="0"/>
              <a:t>Digital Delivery</a:t>
            </a:r>
            <a:r>
              <a:rPr lang="en-US" dirty="0"/>
              <a:t>: Internet CBT, smartphone apps</a:t>
            </a:r>
          </a:p>
          <a:p>
            <a:pPr>
              <a:buFont typeface="Arial" panose="020B0604020202020204" pitchFamily="34" charset="0"/>
              <a:buChar char="•"/>
            </a:pPr>
            <a:r>
              <a:rPr lang="en-US" b="1" dirty="0"/>
              <a:t>Transdiagnostic Protocols</a:t>
            </a:r>
            <a:r>
              <a:rPr lang="en-US" dirty="0"/>
              <a:t>: Focus on core emotional processes (e.g., Unified Protocol)</a:t>
            </a:r>
          </a:p>
          <a:p>
            <a:pPr>
              <a:buFont typeface="Arial" panose="020B0604020202020204" pitchFamily="34" charset="0"/>
              <a:buChar char="•"/>
            </a:pPr>
            <a:r>
              <a:rPr lang="en-US" b="1" dirty="0"/>
              <a:t>Personalized Care</a:t>
            </a:r>
            <a:r>
              <a:rPr lang="en-US" dirty="0"/>
              <a:t>: Tailored to genetics, symptoms, patient values</a:t>
            </a:r>
          </a:p>
          <a:p>
            <a:endParaRPr lang="en-US" dirty="0"/>
          </a:p>
        </p:txBody>
      </p:sp>
      <p:sp>
        <p:nvSpPr>
          <p:cNvPr id="4" name="Slide Number Placeholder 3"/>
          <p:cNvSpPr>
            <a:spLocks noGrp="1"/>
          </p:cNvSpPr>
          <p:nvPr>
            <p:ph type="sldNum" sz="quarter" idx="5"/>
          </p:nvPr>
        </p:nvSpPr>
        <p:spPr/>
        <p:txBody>
          <a:bodyPr/>
          <a:lstStyle/>
          <a:p>
            <a:fld id="{26E0527B-279A-452A-835E-915A770C2130}" type="slidenum">
              <a:rPr lang="en-US" smtClean="0"/>
              <a:t>21</a:t>
            </a:fld>
            <a:endParaRPr lang="en-US"/>
          </a:p>
        </p:txBody>
      </p:sp>
    </p:spTree>
    <p:extLst>
      <p:ext uri="{BB962C8B-B14F-4D97-AF65-F5344CB8AC3E}">
        <p14:creationId xmlns:p14="http://schemas.microsoft.com/office/powerpoint/2010/main" val="393340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22</a:t>
            </a:fld>
            <a:endParaRPr lang="en-US"/>
          </a:p>
        </p:txBody>
      </p:sp>
    </p:spTree>
    <p:extLst>
      <p:ext uri="{BB962C8B-B14F-4D97-AF65-F5344CB8AC3E}">
        <p14:creationId xmlns:p14="http://schemas.microsoft.com/office/powerpoint/2010/main" val="3969459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18284-9A12-4EC3-DD3F-0B2C526E9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8E62C-CA99-7902-D39D-62AE811E6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675DA-9351-3D96-7BF3-29B1B24C1330}"/>
              </a:ext>
            </a:extLst>
          </p:cNvPr>
          <p:cNvSpPr>
            <a:spLocks noGrp="1"/>
          </p:cNvSpPr>
          <p:nvPr>
            <p:ph type="body" idx="1"/>
          </p:nvPr>
        </p:nvSpPr>
        <p:spPr/>
        <p:txBody>
          <a:bodyPr/>
          <a:lstStyle/>
          <a:p>
            <a:r>
              <a:rPr lang="en-US" b="1" dirty="0"/>
              <a:t>Treatment Selection Tips</a:t>
            </a:r>
          </a:p>
          <a:p>
            <a:pPr>
              <a:buFont typeface="Arial" panose="020B0604020202020204" pitchFamily="34" charset="0"/>
              <a:buChar char="•"/>
            </a:pPr>
            <a:r>
              <a:rPr lang="en-US" dirty="0"/>
              <a:t>Match to patient strengths, symptoms, preferences</a:t>
            </a:r>
          </a:p>
          <a:p>
            <a:pPr>
              <a:buFont typeface="Arial" panose="020B0604020202020204" pitchFamily="34" charset="0"/>
              <a:buChar char="•"/>
            </a:pPr>
            <a:r>
              <a:rPr lang="en-US" dirty="0"/>
              <a:t>Consider access (telehealth, guided self-help, insurance)</a:t>
            </a:r>
          </a:p>
          <a:p>
            <a:pPr>
              <a:buFont typeface="Arial" panose="020B0604020202020204" pitchFamily="34" charset="0"/>
              <a:buChar char="•"/>
            </a:pPr>
            <a:r>
              <a:rPr lang="en-US" dirty="0"/>
              <a:t>Early alliance predicts better outcomes</a:t>
            </a:r>
          </a:p>
          <a:p>
            <a:pPr>
              <a:buFont typeface="Arial" panose="020B0604020202020204" pitchFamily="34" charset="0"/>
              <a:buChar char="•"/>
            </a:pPr>
            <a:r>
              <a:rPr lang="en-US" dirty="0"/>
              <a:t>Use symptom tracking tools to measure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Case Vignette (Interactive)</a:t>
            </a:r>
          </a:p>
          <a:p>
            <a:pPr>
              <a:buFont typeface="Arial" panose="020B0604020202020204" pitchFamily="34" charset="0"/>
              <a:buChar char="•"/>
            </a:pPr>
            <a:r>
              <a:rPr lang="en-US" dirty="0"/>
              <a:t>28-year-old with low motivation, isolation, job dissatisfaction</a:t>
            </a:r>
          </a:p>
          <a:p>
            <a:pPr>
              <a:buFont typeface="Arial" panose="020B0604020202020204" pitchFamily="34" charset="0"/>
              <a:buChar char="•"/>
            </a:pPr>
            <a:r>
              <a:rPr lang="en-US" dirty="0"/>
              <a:t>No prior therapy, prefers skills over “talking about childhood”</a:t>
            </a:r>
          </a:p>
          <a:p>
            <a:pPr>
              <a:buFont typeface="Arial" panose="020B0604020202020204" pitchFamily="34" charset="0"/>
              <a:buChar char="•"/>
            </a:pPr>
            <a:r>
              <a:rPr lang="en-US" dirty="0"/>
              <a:t>Which therapy fits best? (Prompt discussion: CBT vs IPT vs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E425477-EFBB-DD00-1D71-9DF5CE4FD2BA}"/>
              </a:ext>
            </a:extLst>
          </p:cNvPr>
          <p:cNvSpPr>
            <a:spLocks noGrp="1"/>
          </p:cNvSpPr>
          <p:nvPr>
            <p:ph type="sldNum" sz="quarter" idx="5"/>
          </p:nvPr>
        </p:nvSpPr>
        <p:spPr/>
        <p:txBody>
          <a:bodyPr/>
          <a:lstStyle/>
          <a:p>
            <a:fld id="{26E0527B-279A-452A-835E-915A770C2130}" type="slidenum">
              <a:rPr lang="en-US" smtClean="0"/>
              <a:t>23</a:t>
            </a:fld>
            <a:endParaRPr lang="en-US"/>
          </a:p>
        </p:txBody>
      </p:sp>
    </p:spTree>
    <p:extLst>
      <p:ext uri="{BB962C8B-B14F-4D97-AF65-F5344CB8AC3E}">
        <p14:creationId xmlns:p14="http://schemas.microsoft.com/office/powerpoint/2010/main" val="294291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sz="2000" i="0" dirty="0">
                <a:solidFill>
                  <a:srgbClr val="222222"/>
                </a:solidFill>
                <a:effectLst/>
                <a:latin typeface="Arial" panose="020B0604020202020204" pitchFamily="34" charset="0"/>
              </a:rPr>
              <a:t>Interpersonal Therapy (IPT)</a:t>
            </a:r>
          </a:p>
          <a:p>
            <a:pPr marL="742950" lvl="1" indent="-285750" algn="l">
              <a:buFont typeface="+mj-lt"/>
              <a:buAutoNum type="arabicPeriod"/>
            </a:pPr>
            <a:r>
              <a:rPr lang="en-US" sz="2000" i="0" dirty="0">
                <a:solidFill>
                  <a:srgbClr val="222222"/>
                </a:solidFill>
                <a:effectLst/>
                <a:latin typeface="Arial" panose="020B0604020202020204" pitchFamily="34" charset="0"/>
              </a:rPr>
              <a:t>Focus: Improving interpersonal relationships and communication patterns.</a:t>
            </a:r>
          </a:p>
          <a:p>
            <a:pPr marL="742950" lvl="1" indent="-285750" algn="l">
              <a:buFont typeface="+mj-lt"/>
              <a:buAutoNum type="arabicPeriod"/>
            </a:pPr>
            <a:r>
              <a:rPr lang="en-US" sz="2000" i="0" dirty="0">
                <a:solidFill>
                  <a:srgbClr val="222222"/>
                </a:solidFill>
                <a:effectLst/>
                <a:latin typeface="Arial" panose="020B0604020202020204" pitchFamily="34" charset="0"/>
              </a:rPr>
              <a:t>Goal: Address relationship difficulties, grief, or role transitions that may be contributing to depression.</a:t>
            </a:r>
          </a:p>
          <a:p>
            <a:pPr marL="742950" lvl="1" indent="-285750" algn="l">
              <a:buFont typeface="+mj-lt"/>
              <a:buAutoNum type="arabicPeriod"/>
            </a:pPr>
            <a:r>
              <a:rPr lang="en-US" sz="2000" i="0" dirty="0">
                <a:solidFill>
                  <a:srgbClr val="222222"/>
                </a:solidFill>
                <a:effectLst/>
                <a:latin typeface="Arial" panose="020B0604020202020204" pitchFamily="34" charset="0"/>
              </a:rPr>
              <a:t>Effectiveness: Particularly effective for depression related to interpersonal stress or life changes.</a:t>
            </a:r>
          </a:p>
          <a:p>
            <a:pPr marL="742950" lvl="1" indent="-285750" algn="l">
              <a:buFont typeface="+mj-lt"/>
              <a:buAutoNum type="arabicPeriod"/>
            </a:pPr>
            <a:endParaRPr lang="en-US" sz="2000" i="0" dirty="0">
              <a:solidFill>
                <a:srgbClr val="222222"/>
              </a:solidFill>
              <a:effectLst/>
              <a:latin typeface="Arial" panose="020B0604020202020204" pitchFamily="34" charset="0"/>
            </a:endParaRPr>
          </a:p>
          <a:p>
            <a:pPr algn="l"/>
            <a:r>
              <a:rPr lang="en-US" b="1" i="0" dirty="0">
                <a:solidFill>
                  <a:srgbClr val="222222"/>
                </a:solidFill>
                <a:effectLst/>
                <a:latin typeface="Arial" panose="020B0604020202020204" pitchFamily="34" charset="0"/>
              </a:rPr>
              <a:t>Slide 6: Interpersonal Therapy (IPT) for Depression</a:t>
            </a:r>
          </a:p>
          <a:p>
            <a:pPr algn="l">
              <a:buFont typeface="Arial" panose="020B0604020202020204" pitchFamily="34" charset="0"/>
              <a:buChar char="•"/>
            </a:pPr>
            <a:r>
              <a:rPr lang="en-US" b="1" i="0" dirty="0">
                <a:solidFill>
                  <a:srgbClr val="222222"/>
                </a:solidFill>
                <a:effectLst/>
                <a:latin typeface="Arial" panose="020B0604020202020204" pitchFamily="34" charset="0"/>
              </a:rPr>
              <a:t>The Focus of IPT</a:t>
            </a:r>
            <a:r>
              <a:rPr lang="en-US" b="0" i="0" dirty="0">
                <a:solidFill>
                  <a:srgbClr val="222222"/>
                </a:solidFill>
                <a:effectLst/>
                <a:latin typeface="Arial" panose="020B0604020202020204" pitchFamily="34" charset="0"/>
              </a:rPr>
              <a:t>:</a:t>
            </a:r>
          </a:p>
          <a:p>
            <a:pPr marL="742950" lvl="1" indent="-285750" algn="l">
              <a:buFont typeface="Arial" panose="020B0604020202020204" pitchFamily="34" charset="0"/>
              <a:buChar char="•"/>
            </a:pPr>
            <a:r>
              <a:rPr lang="en-US" b="0" i="0" dirty="0">
                <a:solidFill>
                  <a:srgbClr val="222222"/>
                </a:solidFill>
                <a:effectLst/>
                <a:latin typeface="Arial" panose="020B0604020202020204" pitchFamily="34" charset="0"/>
              </a:rPr>
              <a:t>Identifying and improving problematic interpersonal relationships or social functioning that contribute to depression.</a:t>
            </a:r>
          </a:p>
          <a:p>
            <a:pPr marL="742950" lvl="1" indent="-285750" algn="l">
              <a:buFont typeface="Arial" panose="020B0604020202020204" pitchFamily="34" charset="0"/>
              <a:buChar char="•"/>
            </a:pPr>
            <a:r>
              <a:rPr lang="en-US" b="0" i="0" dirty="0">
                <a:solidFill>
                  <a:srgbClr val="222222"/>
                </a:solidFill>
                <a:effectLst/>
                <a:latin typeface="Arial" panose="020B0604020202020204" pitchFamily="34" charset="0"/>
              </a:rPr>
              <a:t>Exploring four key areas:</a:t>
            </a:r>
          </a:p>
          <a:p>
            <a:pPr marL="1143000" lvl="2" indent="-228600" algn="l">
              <a:buFont typeface="Arial" panose="020B0604020202020204" pitchFamily="34" charset="0"/>
              <a:buChar char="•"/>
            </a:pPr>
            <a:r>
              <a:rPr lang="en-US" b="1" i="0" dirty="0">
                <a:solidFill>
                  <a:srgbClr val="222222"/>
                </a:solidFill>
                <a:effectLst/>
                <a:latin typeface="Arial" panose="020B0604020202020204" pitchFamily="34" charset="0"/>
              </a:rPr>
              <a:t>Grief and loss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b="1" i="0" dirty="0">
                <a:solidFill>
                  <a:srgbClr val="222222"/>
                </a:solidFill>
                <a:effectLst/>
                <a:latin typeface="Arial" panose="020B0604020202020204" pitchFamily="34" charset="0"/>
              </a:rPr>
              <a:t>Role transitions</a:t>
            </a:r>
            <a:r>
              <a:rPr lang="en-US" b="0" i="0" dirty="0">
                <a:solidFill>
                  <a:srgbClr val="222222"/>
                </a:solidFill>
                <a:effectLst/>
                <a:latin typeface="Arial" panose="020B0604020202020204" pitchFamily="34" charset="0"/>
              </a:rPr>
              <a:t> (e.g., becoming a parent, changing jobs)</a:t>
            </a:r>
          </a:p>
          <a:p>
            <a:pPr marL="1143000" lvl="2" indent="-228600" algn="l">
              <a:buFont typeface="Arial" panose="020B0604020202020204" pitchFamily="34" charset="0"/>
              <a:buChar char="•"/>
            </a:pPr>
            <a:r>
              <a:rPr lang="en-US" b="1" i="0" dirty="0">
                <a:solidFill>
                  <a:srgbClr val="222222"/>
                </a:solidFill>
                <a:effectLst/>
                <a:latin typeface="Arial" panose="020B0604020202020204" pitchFamily="34" charset="0"/>
              </a:rPr>
              <a:t>Interpersonal conflicts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b="1" i="0" dirty="0">
                <a:solidFill>
                  <a:srgbClr val="222222"/>
                </a:solidFill>
                <a:effectLst/>
                <a:latin typeface="Arial" panose="020B0604020202020204" pitchFamily="34" charset="0"/>
              </a:rPr>
              <a:t>Social isolation</a:t>
            </a:r>
            <a:endParaRPr lang="en-US" b="0" i="0" dirty="0">
              <a:solidFill>
                <a:srgbClr val="222222"/>
              </a:solidFill>
              <a:effectLst/>
              <a:latin typeface="Arial" panose="020B0604020202020204" pitchFamily="34" charset="0"/>
            </a:endParaRPr>
          </a:p>
          <a:p>
            <a:pPr algn="l">
              <a:buFont typeface="Arial" panose="020B0604020202020204" pitchFamily="34" charset="0"/>
              <a:buChar char="•"/>
            </a:pPr>
            <a:r>
              <a:rPr lang="en-US" b="1" i="0" dirty="0">
                <a:solidFill>
                  <a:srgbClr val="222222"/>
                </a:solidFill>
                <a:effectLst/>
                <a:latin typeface="Arial" panose="020B0604020202020204" pitchFamily="34" charset="0"/>
              </a:rPr>
              <a:t>Example</a:t>
            </a:r>
            <a:r>
              <a:rPr lang="en-US" b="0" i="0" dirty="0">
                <a:solidFill>
                  <a:srgbClr val="222222"/>
                </a:solidFill>
                <a:effectLst/>
                <a:latin typeface="Arial" panose="020B0604020202020204" pitchFamily="34" charset="0"/>
              </a:rPr>
              <a:t>:</a:t>
            </a:r>
          </a:p>
          <a:p>
            <a:pPr marL="742950" lvl="1" indent="-285750" algn="l">
              <a:buFont typeface="Arial" panose="020B0604020202020204" pitchFamily="34" charset="0"/>
              <a:buChar char="•"/>
            </a:pPr>
            <a:r>
              <a:rPr lang="en-US" b="0" i="0" dirty="0">
                <a:solidFill>
                  <a:srgbClr val="222222"/>
                </a:solidFill>
                <a:effectLst/>
                <a:latin typeface="Arial" panose="020B0604020202020204" pitchFamily="34" charset="0"/>
              </a:rPr>
              <a:t>A patient struggling with the loss of a loved one may benefit from IPT to address grief and find ways to cope and improve social support.</a:t>
            </a:r>
          </a:p>
          <a:p>
            <a:endParaRPr lang="en-US" sz="1600" dirty="0"/>
          </a:p>
          <a:p>
            <a:endParaRPr lang="en-US" sz="1600" dirty="0"/>
          </a:p>
          <a:p>
            <a:pPr marL="742950" lvl="1" indent="-285750" algn="l">
              <a:buFont typeface="+mj-lt"/>
              <a:buAutoNum type="arabicPeriod"/>
            </a:pPr>
            <a:endParaRPr lang="en-US" sz="2000" i="0" dirty="0">
              <a:solidFill>
                <a:srgbClr val="222222"/>
              </a:solidFill>
              <a:effectLst/>
              <a:latin typeface="Arial" panose="020B0604020202020204" pitchFamily="34" charset="0"/>
            </a:endParaRPr>
          </a:p>
          <a:p>
            <a:endParaRPr lang="en-US" sz="1600" dirty="0"/>
          </a:p>
        </p:txBody>
      </p:sp>
      <p:sp>
        <p:nvSpPr>
          <p:cNvPr id="4" name="Slide Number Placeholder 3"/>
          <p:cNvSpPr>
            <a:spLocks noGrp="1"/>
          </p:cNvSpPr>
          <p:nvPr>
            <p:ph type="sldNum" sz="quarter" idx="5"/>
          </p:nvPr>
        </p:nvSpPr>
        <p:spPr/>
        <p:txBody>
          <a:bodyPr/>
          <a:lstStyle/>
          <a:p>
            <a:fld id="{26E0527B-279A-452A-835E-915A770C2130}" type="slidenum">
              <a:rPr lang="en-US" smtClean="0"/>
              <a:t>3</a:t>
            </a:fld>
            <a:endParaRPr lang="en-US"/>
          </a:p>
        </p:txBody>
      </p:sp>
    </p:spTree>
    <p:extLst>
      <p:ext uri="{BB962C8B-B14F-4D97-AF65-F5344CB8AC3E}">
        <p14:creationId xmlns:p14="http://schemas.microsoft.com/office/powerpoint/2010/main" val="40712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therapies are operator dependent (vs. meds – if you take it it is what it is). therapy is not necessarily therapy</a:t>
            </a:r>
          </a:p>
          <a:p>
            <a:r>
              <a:rPr lang="en-US" dirty="0"/>
              <a:t>because of that, rates in the community likely lower</a:t>
            </a:r>
          </a:p>
          <a:p>
            <a:endParaRPr lang="en-US" dirty="0"/>
          </a:p>
          <a:p>
            <a:r>
              <a:rPr lang="en-US" b="1" dirty="0"/>
              <a:t>Treatment Guidelines Snapshot</a:t>
            </a:r>
          </a:p>
          <a:p>
            <a:r>
              <a:rPr lang="en-US" b="1" dirty="0"/>
              <a:t>APA (2019)</a:t>
            </a:r>
            <a:r>
              <a:rPr lang="en-US" dirty="0"/>
              <a:t> &amp; </a:t>
            </a:r>
            <a:r>
              <a:rPr lang="en-US" b="1" dirty="0"/>
              <a:t>CANMAT (2016)</a:t>
            </a:r>
            <a:r>
              <a:rPr lang="en-US" dirty="0"/>
              <a:t>:</a:t>
            </a:r>
          </a:p>
          <a:p>
            <a:pPr>
              <a:buFont typeface="Arial" panose="020B0604020202020204" pitchFamily="34" charset="0"/>
              <a:buChar char="•"/>
            </a:pPr>
            <a:r>
              <a:rPr lang="en-US" dirty="0"/>
              <a:t>First-line for </a:t>
            </a:r>
            <a:r>
              <a:rPr lang="en-US" b="1" dirty="0"/>
              <a:t>mild-to-moderate</a:t>
            </a:r>
            <a:r>
              <a:rPr lang="en-US" dirty="0"/>
              <a:t> depression</a:t>
            </a:r>
          </a:p>
          <a:p>
            <a:pPr>
              <a:buFont typeface="Arial" panose="020B0604020202020204" pitchFamily="34" charset="0"/>
              <a:buChar char="•"/>
            </a:pPr>
            <a:r>
              <a:rPr lang="en-US" dirty="0"/>
              <a:t>As effective as medication for many patients</a:t>
            </a:r>
          </a:p>
          <a:p>
            <a:pPr>
              <a:buFont typeface="Arial" panose="020B0604020202020204" pitchFamily="34" charset="0"/>
              <a:buChar char="•"/>
            </a:pPr>
            <a:r>
              <a:rPr lang="en-US" dirty="0"/>
              <a:t>No one “best” therapy — matched to patient preference, symptoms, and resources</a:t>
            </a:r>
          </a:p>
          <a:p>
            <a:endParaRPr lang="en-US" dirty="0"/>
          </a:p>
          <a:p>
            <a:endParaRPr lang="en-US" dirty="0"/>
          </a:p>
          <a:p>
            <a:r>
              <a:rPr lang="en-US" b="1" dirty="0"/>
              <a:t>Objectives:</a:t>
            </a:r>
          </a:p>
          <a:p>
            <a:r>
              <a:rPr lang="en-US" dirty="0"/>
              <a:t>The primary goal was to determine the overall effects of psychotherapy on </a:t>
            </a:r>
            <a:r>
              <a:rPr lang="en-US" b="1" dirty="0"/>
              <a:t>response rates</a:t>
            </a:r>
            <a:r>
              <a:rPr lang="en-US" dirty="0"/>
              <a:t> (the proportion of individuals who show significant improvement in symptoms) and </a:t>
            </a:r>
            <a:r>
              <a:rPr lang="en-US" b="1" dirty="0"/>
              <a:t>remission rates</a:t>
            </a:r>
            <a:r>
              <a:rPr lang="en-US" dirty="0"/>
              <a:t> (the proportion of individuals whose symptoms reduce to a level considered clinically minimal) for individuals with depression.</a:t>
            </a:r>
          </a:p>
          <a:p>
            <a:r>
              <a:rPr lang="en-US" b="1" dirty="0"/>
              <a:t>Key Findings:</a:t>
            </a:r>
          </a:p>
          <a:p>
            <a:pPr>
              <a:buFont typeface="+mj-lt"/>
              <a:buAutoNum type="arabicPeriod"/>
            </a:pPr>
            <a:r>
              <a:rPr lang="en-US" b="1" dirty="0"/>
              <a:t>Overall Effectiveness</a:t>
            </a:r>
            <a:r>
              <a:rPr lang="en-US" dirty="0"/>
              <a:t>:</a:t>
            </a:r>
          </a:p>
          <a:p>
            <a:pPr marL="742950" lvl="1" indent="-285750">
              <a:buFont typeface="+mj-lt"/>
              <a:buAutoNum type="arabicPeriod"/>
            </a:pPr>
            <a:r>
              <a:rPr lang="en-US" dirty="0"/>
              <a:t>Psychotherapy was found to have a </a:t>
            </a:r>
            <a:r>
              <a:rPr lang="en-US" b="1" dirty="0"/>
              <a:t>moderate-to-large effect</a:t>
            </a:r>
            <a:r>
              <a:rPr lang="en-US" dirty="0"/>
              <a:t> on depression compared to control groups (e.g., waitlist, usual care, or placebo interventions).</a:t>
            </a:r>
          </a:p>
          <a:p>
            <a:pPr marL="742950" lvl="1" indent="-285750">
              <a:buFont typeface="+mj-lt"/>
              <a:buAutoNum type="arabicPeriod"/>
            </a:pPr>
            <a:r>
              <a:rPr lang="en-US" dirty="0"/>
              <a:t>The effect sizes for both response and remission rates were statistically significant, indicating that psychotherapy is an effective treatment for depression.</a:t>
            </a:r>
          </a:p>
          <a:p>
            <a:pPr>
              <a:buFont typeface="+mj-lt"/>
              <a:buAutoNum type="arabicPeriod"/>
            </a:pPr>
            <a:r>
              <a:rPr lang="en-US" b="1" dirty="0"/>
              <a:t>Response Rate</a:t>
            </a:r>
            <a:r>
              <a:rPr lang="en-US" dirty="0"/>
              <a:t>:</a:t>
            </a:r>
          </a:p>
          <a:p>
            <a:pPr marL="742950" lvl="1" indent="-285750">
              <a:buFont typeface="+mj-lt"/>
              <a:buAutoNum type="arabicPeriod"/>
            </a:pPr>
            <a:r>
              <a:rPr lang="en-US" dirty="0"/>
              <a:t>The </a:t>
            </a:r>
            <a:r>
              <a:rPr lang="en-US" b="1" dirty="0"/>
              <a:t>response rate</a:t>
            </a:r>
            <a:r>
              <a:rPr lang="en-US" dirty="0"/>
              <a:t> (i.e., the proportion of participants showing a clinically significant improvement) for psychotherapy was found to be around </a:t>
            </a:r>
            <a:r>
              <a:rPr lang="en-US" b="1" dirty="0"/>
              <a:t>50-60%</a:t>
            </a:r>
            <a:r>
              <a:rPr lang="en-US" dirty="0"/>
              <a:t>, depending on the type of psychotherapy.</a:t>
            </a:r>
          </a:p>
          <a:p>
            <a:pPr>
              <a:buFont typeface="+mj-lt"/>
              <a:buAutoNum type="arabicPeriod"/>
            </a:pPr>
            <a:r>
              <a:rPr lang="en-US" b="1" dirty="0"/>
              <a:t>Remission Rate</a:t>
            </a:r>
            <a:r>
              <a:rPr lang="en-US" dirty="0"/>
              <a:t>:</a:t>
            </a:r>
          </a:p>
          <a:p>
            <a:pPr marL="742950" lvl="1" indent="-285750">
              <a:buFont typeface="+mj-lt"/>
              <a:buAutoNum type="arabicPeriod"/>
            </a:pPr>
            <a:r>
              <a:rPr lang="en-US" dirty="0"/>
              <a:t>The </a:t>
            </a:r>
            <a:r>
              <a:rPr lang="en-US" b="1" dirty="0"/>
              <a:t>remission rate</a:t>
            </a:r>
            <a:r>
              <a:rPr lang="en-US" dirty="0"/>
              <a:t> (i.e., the percentage of participants who no longer meet criteria for depression) was found to be around </a:t>
            </a:r>
            <a:r>
              <a:rPr lang="en-US" b="1" dirty="0"/>
              <a:t>30-40%</a:t>
            </a:r>
            <a:r>
              <a:rPr lang="en-US" dirty="0"/>
              <a:t>.</a:t>
            </a:r>
          </a:p>
          <a:p>
            <a:pPr>
              <a:buFont typeface="+mj-lt"/>
              <a:buAutoNum type="arabicPeriod"/>
            </a:pPr>
            <a:r>
              <a:rPr lang="en-US" b="1" dirty="0"/>
              <a:t>Type of Psychotherapy</a:t>
            </a:r>
            <a:r>
              <a:rPr lang="en-US" dirty="0"/>
              <a:t>:</a:t>
            </a:r>
          </a:p>
          <a:p>
            <a:pPr marL="742950" lvl="1" indent="-285750">
              <a:buFont typeface="+mj-lt"/>
              <a:buAutoNum type="arabicPeriod"/>
            </a:pPr>
            <a:r>
              <a:rPr lang="en-US" b="1" dirty="0"/>
              <a:t>Cognitive Behavioral Therapy (CBT)</a:t>
            </a:r>
            <a:r>
              <a:rPr lang="en-US" dirty="0"/>
              <a:t> was one of the most commonly studied forms of psychotherapy, and it showed particularly strong evidence for effectiveness.</a:t>
            </a:r>
          </a:p>
          <a:p>
            <a:pPr marL="742950" lvl="1" indent="-285750">
              <a:buFont typeface="+mj-lt"/>
              <a:buAutoNum type="arabicPeriod"/>
            </a:pPr>
            <a:r>
              <a:rPr lang="en-US" dirty="0"/>
              <a:t>Other forms of therapy, such as </a:t>
            </a:r>
            <a:r>
              <a:rPr lang="en-US" b="1" dirty="0"/>
              <a:t>Interpersonal Therapy (IPT)</a:t>
            </a:r>
            <a:r>
              <a:rPr lang="en-US" dirty="0"/>
              <a:t> and </a:t>
            </a:r>
            <a:r>
              <a:rPr lang="en-US" b="1" dirty="0"/>
              <a:t>psychodynamic therapy</a:t>
            </a:r>
            <a:r>
              <a:rPr lang="en-US" dirty="0"/>
              <a:t>, also showed moderate effects, though they were less frequently studied in comparison to CBT.</a:t>
            </a:r>
          </a:p>
          <a:p>
            <a:pPr>
              <a:buFont typeface="+mj-lt"/>
              <a:buAutoNum type="arabicPeriod"/>
            </a:pPr>
            <a:r>
              <a:rPr lang="en-US" b="1" dirty="0"/>
              <a:t>Comparison to Other Interventions</a:t>
            </a:r>
            <a:r>
              <a:rPr lang="en-US" dirty="0"/>
              <a:t>:</a:t>
            </a:r>
          </a:p>
          <a:p>
            <a:pPr marL="742950" lvl="1" indent="-285750">
              <a:buFont typeface="+mj-lt"/>
              <a:buAutoNum type="arabicPeriod"/>
            </a:pPr>
            <a:r>
              <a:rPr lang="en-US" dirty="0"/>
              <a:t>Psychotherapy was compared favorably to other common treatments, including </a:t>
            </a:r>
            <a:r>
              <a:rPr lang="en-US" b="1" dirty="0"/>
              <a:t>medication</a:t>
            </a:r>
            <a:r>
              <a:rPr lang="en-US" dirty="0"/>
              <a:t> and </a:t>
            </a:r>
            <a:r>
              <a:rPr lang="en-US" b="1" dirty="0"/>
              <a:t>combined therapy</a:t>
            </a:r>
            <a:r>
              <a:rPr lang="en-US" dirty="0"/>
              <a:t> (psychotherapy + medication). In some cases, psychotherapy was as effective as medication for treating depression, particularly in mild to moderate cases.</a:t>
            </a:r>
          </a:p>
          <a:p>
            <a:pPr>
              <a:buFont typeface="+mj-lt"/>
              <a:buAutoNum type="arabicPeriod"/>
            </a:pPr>
            <a:r>
              <a:rPr lang="en-US" b="1" dirty="0"/>
              <a:t>Long-Term Effects</a:t>
            </a:r>
            <a:r>
              <a:rPr lang="en-US" dirty="0"/>
              <a:t>:</a:t>
            </a:r>
          </a:p>
          <a:p>
            <a:pPr marL="742950" lvl="1" indent="-285750">
              <a:buFont typeface="+mj-lt"/>
              <a:buAutoNum type="arabicPeriod"/>
            </a:pPr>
            <a:r>
              <a:rPr lang="en-US" dirty="0"/>
              <a:t>The long-term effects of psychotherapy were also positive, with many individuals maintaining or even improving their outcomes months or even years after treatment.</a:t>
            </a:r>
          </a:p>
          <a:p>
            <a:pPr>
              <a:buFont typeface="+mj-lt"/>
              <a:buAutoNum type="arabicPeriod"/>
            </a:pPr>
            <a:r>
              <a:rPr lang="en-US" b="1" dirty="0"/>
              <a:t>Moderators of Effectiveness</a:t>
            </a:r>
            <a:r>
              <a:rPr lang="en-US" dirty="0"/>
              <a:t>:</a:t>
            </a:r>
          </a:p>
          <a:p>
            <a:pPr marL="742950" lvl="1" indent="-285750">
              <a:buFont typeface="+mj-lt"/>
              <a:buAutoNum type="arabicPeriod"/>
            </a:pPr>
            <a:r>
              <a:rPr lang="en-US" dirty="0"/>
              <a:t>Factors that appeared to influence the effectiveness of psychotherapy included the </a:t>
            </a:r>
            <a:r>
              <a:rPr lang="en-US" b="1" dirty="0"/>
              <a:t>type of depression</a:t>
            </a:r>
            <a:r>
              <a:rPr lang="en-US" dirty="0"/>
              <a:t>, </a:t>
            </a:r>
            <a:r>
              <a:rPr lang="en-US" b="1" dirty="0"/>
              <a:t>severity of depression</a:t>
            </a:r>
            <a:r>
              <a:rPr lang="en-US" dirty="0"/>
              <a:t>, and the </a:t>
            </a:r>
            <a:r>
              <a:rPr lang="en-US" b="1" dirty="0"/>
              <a:t>therapist's experience</a:t>
            </a:r>
            <a:r>
              <a:rPr lang="en-US" dirty="0"/>
              <a:t>.</a:t>
            </a:r>
          </a:p>
          <a:p>
            <a:pPr marL="742950" lvl="1" indent="-285750">
              <a:buFont typeface="+mj-lt"/>
              <a:buAutoNum type="arabicPeriod"/>
            </a:pPr>
            <a:r>
              <a:rPr lang="en-US" dirty="0"/>
              <a:t>In general, psychotherapies were most effective for individuals with </a:t>
            </a:r>
            <a:r>
              <a:rPr lang="en-US" b="1" dirty="0"/>
              <a:t>mild to moderate depression</a:t>
            </a:r>
            <a:r>
              <a:rPr lang="en-US" dirty="0"/>
              <a:t> and for those who were actively engaged in the treatment process.</a:t>
            </a:r>
          </a:p>
          <a:p>
            <a:r>
              <a:rPr lang="en-US" b="1" dirty="0"/>
              <a:t>Conclusion:</a:t>
            </a:r>
          </a:p>
          <a:p>
            <a:r>
              <a:rPr lang="en-US" dirty="0" err="1"/>
              <a:t>Cuijpers</a:t>
            </a:r>
            <a:r>
              <a:rPr lang="en-US" dirty="0"/>
              <a:t> et al.'s 2021 meta-analysis demonstrated that psychotherapy is a highly effective treatment for depression, with significant response and remission rates. While cognitive-behavioral therapy (CBT) stands out as the most studied and effective form of psychotherapy, other therapeutic approaches such as interpersonal therapy (IPT) and psychodynamic therapy also show promising results. Additionally, psychotherapy is often comparable to medication in terms of efficacy, making it a viable option for treating depression, particularly in those seeking non-pharmacological treatments.</a:t>
            </a:r>
          </a:p>
          <a:p>
            <a:r>
              <a:rPr lang="en-US" dirty="0"/>
              <a:t>This comprehensive analysis supports the continued use and expansion of psychotherapy as a first-line treatment for depression, either alone or in combination with medication, depending on the specific needs of the patient.</a:t>
            </a:r>
          </a:p>
          <a:p>
            <a:endParaRPr lang="en-US" dirty="0"/>
          </a:p>
        </p:txBody>
      </p:sp>
      <p:sp>
        <p:nvSpPr>
          <p:cNvPr id="4" name="Slide Number Placeholder 3"/>
          <p:cNvSpPr>
            <a:spLocks noGrp="1"/>
          </p:cNvSpPr>
          <p:nvPr>
            <p:ph type="sldNum" sz="quarter" idx="5"/>
          </p:nvPr>
        </p:nvSpPr>
        <p:spPr/>
        <p:txBody>
          <a:bodyPr/>
          <a:lstStyle/>
          <a:p>
            <a:fld id="{26E0527B-279A-452A-835E-915A770C2130}" type="slidenum">
              <a:rPr lang="en-US" smtClean="0"/>
              <a:t>4</a:t>
            </a:fld>
            <a:endParaRPr lang="en-US"/>
          </a:p>
        </p:txBody>
      </p:sp>
    </p:spTree>
    <p:extLst>
      <p:ext uri="{BB962C8B-B14F-4D97-AF65-F5344CB8AC3E}">
        <p14:creationId xmlns:p14="http://schemas.microsoft.com/office/powerpoint/2010/main" val="1944661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Therapeutic alliance – most powerful predictor of outcomes – agreement to therapy goals, collaboration on tasks, emotional bond (trust, warmth, empathy)</a:t>
            </a:r>
          </a:p>
          <a:p>
            <a:r>
              <a:rPr lang="en-US" sz="4000" dirty="0"/>
              <a:t>Empathy – </a:t>
            </a:r>
            <a:r>
              <a:rPr lang="en-US" sz="5400" dirty="0"/>
              <a:t>Therapist's ability to deeply understand and reflect the patient’s emotional experience, Enhances engagement, trust, and disclosure</a:t>
            </a:r>
          </a:p>
          <a:p>
            <a:r>
              <a:rPr lang="en-US" sz="4000" dirty="0"/>
              <a:t>Patient expectations - </a:t>
            </a:r>
            <a:r>
              <a:rPr lang="en-US" sz="5400" dirty="0"/>
              <a:t>The belief that therapy will help Instills motivation and a future orientation, Correlated with early improvement</a:t>
            </a:r>
          </a:p>
          <a:p>
            <a:r>
              <a:rPr lang="en-US" sz="4000" dirty="0"/>
              <a:t>Patient involvement and engagement - </a:t>
            </a:r>
            <a:r>
              <a:rPr lang="en-US" sz="5400" dirty="0"/>
              <a:t>Active participation leads to better adherence and outcomes, Includes completing homework, being open, and following through on goals</a:t>
            </a:r>
          </a:p>
          <a:p>
            <a:r>
              <a:rPr lang="en-US" sz="4000" dirty="0"/>
              <a:t> Use of feedback - </a:t>
            </a:r>
            <a:r>
              <a:rPr lang="en-US" sz="5400" dirty="0"/>
              <a:t>Tracking symptoms and progress (e.g., PHQ-9, session rating scales), Adjusting treatment based on feedback improves effectiveness, Helps identify alliance ruptures early</a:t>
            </a:r>
          </a:p>
          <a:p>
            <a:r>
              <a:rPr lang="en-US" sz="4000" dirty="0"/>
              <a:t>Therapist competence - </a:t>
            </a:r>
            <a:r>
              <a:rPr lang="en-US" sz="5400" dirty="0"/>
              <a:t>Skilled therapists adjust their approach based on the individual Competence includes both technical skills and interpersonal effectiveness</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211D1E"/>
              </a:solidFill>
              <a:latin typeface="Whitney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211D1E"/>
              </a:solidFill>
              <a:latin typeface="Whitney Book"/>
            </a:endParaRPr>
          </a:p>
          <a:p>
            <a:r>
              <a:rPr lang="en-US" dirty="0"/>
              <a:t>The paper by </a:t>
            </a:r>
            <a:r>
              <a:rPr lang="en-US" b="1" dirty="0"/>
              <a:t>James O. Prochaska</a:t>
            </a:r>
            <a:r>
              <a:rPr lang="en-US" dirty="0"/>
              <a:t>, </a:t>
            </a:r>
            <a:r>
              <a:rPr lang="en-US" b="1" dirty="0"/>
              <a:t>John C. Norcross</a:t>
            </a:r>
            <a:r>
              <a:rPr lang="en-US" dirty="0"/>
              <a:t>, and </a:t>
            </a:r>
            <a:r>
              <a:rPr lang="en-US" b="1" dirty="0"/>
              <a:t>Louis E. </a:t>
            </a:r>
            <a:r>
              <a:rPr lang="en-US" b="1" dirty="0" err="1"/>
              <a:t>Diclemente</a:t>
            </a:r>
            <a:r>
              <a:rPr lang="en-US" dirty="0"/>
              <a:t> in 2011, titled </a:t>
            </a:r>
            <a:r>
              <a:rPr lang="en-US" i="1" dirty="0"/>
              <a:t>"Common Factors in Therapy: An Overview"</a:t>
            </a:r>
            <a:r>
              <a:rPr lang="en-US" dirty="0"/>
              <a:t>, summarizes the core elements that contribute to effective psychotherapy, regardless of the specific therapeutic approach or technique used. These "common factors" are the shared ingredients across various forms of therapy that contribute to positive outcomes. Here's a summary of the key common factors for effective therapy from this paper:</a:t>
            </a:r>
          </a:p>
          <a:p>
            <a:r>
              <a:rPr lang="en-US" b="1" dirty="0"/>
              <a:t>1. Therapeutic Alliance (Working Alliance)</a:t>
            </a:r>
          </a:p>
          <a:p>
            <a:pPr>
              <a:buFont typeface="Arial" panose="020B0604020202020204" pitchFamily="34" charset="0"/>
              <a:buChar char="•"/>
            </a:pPr>
            <a:r>
              <a:rPr lang="en-US" b="1" dirty="0"/>
              <a:t>Key Point</a:t>
            </a:r>
            <a:r>
              <a:rPr lang="en-US" dirty="0"/>
              <a:t>: The relationship between therapist and client is the most widely recognized and researched factor that contributes to therapy success.</a:t>
            </a:r>
          </a:p>
          <a:p>
            <a:pPr>
              <a:buFont typeface="Arial" panose="020B0604020202020204" pitchFamily="34" charset="0"/>
              <a:buChar char="•"/>
            </a:pPr>
            <a:r>
              <a:rPr lang="en-US" b="1" dirty="0"/>
              <a:t>Description</a:t>
            </a:r>
            <a:r>
              <a:rPr lang="en-US" dirty="0"/>
              <a:t>: A strong therapeutic alliance is characterized by trust, respect, empathy, and collaboration. It involves the client feeling understood, supported, and safe within the therapeutic relationship.</a:t>
            </a:r>
          </a:p>
          <a:p>
            <a:pPr>
              <a:buFont typeface="Arial" panose="020B0604020202020204" pitchFamily="34" charset="0"/>
              <a:buChar char="•"/>
            </a:pPr>
            <a:r>
              <a:rPr lang="en-US" b="1" dirty="0"/>
              <a:t>Impact</a:t>
            </a:r>
            <a:r>
              <a:rPr lang="en-US" dirty="0"/>
              <a:t>: A positive therapeutic alliance is consistently found to be a predictor of better treatment outcomes. It provides a secure base for clients to explore and address difficult issues.</a:t>
            </a:r>
          </a:p>
          <a:p>
            <a:r>
              <a:rPr lang="en-US" b="1" dirty="0"/>
              <a:t>2. Client Expectations and Hope</a:t>
            </a:r>
          </a:p>
          <a:p>
            <a:pPr>
              <a:buFont typeface="Arial" panose="020B0604020202020204" pitchFamily="34" charset="0"/>
              <a:buChar char="•"/>
            </a:pPr>
            <a:r>
              <a:rPr lang="en-US" b="1" dirty="0"/>
              <a:t>Key Point</a:t>
            </a:r>
            <a:r>
              <a:rPr lang="en-US" dirty="0"/>
              <a:t>: Clients’ </a:t>
            </a:r>
            <a:r>
              <a:rPr lang="en-US" b="1" dirty="0"/>
              <a:t>expectations</a:t>
            </a:r>
            <a:r>
              <a:rPr lang="en-US" dirty="0"/>
              <a:t> about therapy and their </a:t>
            </a:r>
            <a:r>
              <a:rPr lang="en-US" b="1" dirty="0"/>
              <a:t>hope</a:t>
            </a:r>
            <a:r>
              <a:rPr lang="en-US" dirty="0"/>
              <a:t> for change are important contributors to success.</a:t>
            </a:r>
          </a:p>
          <a:p>
            <a:pPr>
              <a:buFont typeface="Arial" panose="020B0604020202020204" pitchFamily="34" charset="0"/>
              <a:buChar char="•"/>
            </a:pPr>
            <a:r>
              <a:rPr lang="en-US" b="1" dirty="0"/>
              <a:t>Description</a:t>
            </a:r>
            <a:r>
              <a:rPr lang="en-US" dirty="0"/>
              <a:t>: When clients expect therapy to help them and feel hopeful about the process, they are more likely to actively engage in therapy and achieve positive outcomes. This is often referred to as the </a:t>
            </a:r>
            <a:r>
              <a:rPr lang="en-US" b="1" dirty="0"/>
              <a:t>placebo effect</a:t>
            </a:r>
            <a:r>
              <a:rPr lang="en-US" dirty="0"/>
              <a:t> or the </a:t>
            </a:r>
            <a:r>
              <a:rPr lang="en-US" b="1" dirty="0"/>
              <a:t>expectancy effect</a:t>
            </a:r>
            <a:r>
              <a:rPr lang="en-US" dirty="0"/>
              <a:t>, where belief in the efficacy of treatment can itself drive improvements.</a:t>
            </a:r>
          </a:p>
          <a:p>
            <a:pPr>
              <a:buFont typeface="Arial" panose="020B0604020202020204" pitchFamily="34" charset="0"/>
              <a:buChar char="•"/>
            </a:pPr>
            <a:r>
              <a:rPr lang="en-US" b="1" dirty="0"/>
              <a:t>Impact</a:t>
            </a:r>
            <a:r>
              <a:rPr lang="en-US" dirty="0"/>
              <a:t>: Positive expectations and hope are associated with greater motivation to engage in therapy, increased persistence, and a willingness to confront difficult emotions or behaviors.</a:t>
            </a:r>
          </a:p>
          <a:p>
            <a:r>
              <a:rPr lang="en-US" b="1" dirty="0"/>
              <a:t>3. Empathy and Understanding</a:t>
            </a:r>
          </a:p>
          <a:p>
            <a:pPr>
              <a:buFont typeface="Arial" panose="020B0604020202020204" pitchFamily="34" charset="0"/>
              <a:buChar char="•"/>
            </a:pPr>
            <a:r>
              <a:rPr lang="en-US" b="1" dirty="0"/>
              <a:t>Key Point</a:t>
            </a:r>
            <a:r>
              <a:rPr lang="en-US" dirty="0"/>
              <a:t>: The therapist’s </a:t>
            </a:r>
            <a:r>
              <a:rPr lang="en-US" b="1" dirty="0"/>
              <a:t>empathy</a:t>
            </a:r>
            <a:r>
              <a:rPr lang="en-US" dirty="0"/>
              <a:t> and capacity to understand the client’s experiences are critical for effective therapy.</a:t>
            </a:r>
          </a:p>
          <a:p>
            <a:pPr>
              <a:buFont typeface="Arial" panose="020B0604020202020204" pitchFamily="34" charset="0"/>
              <a:buChar char="•"/>
            </a:pPr>
            <a:r>
              <a:rPr lang="en-US" b="1" dirty="0"/>
              <a:t>Description</a:t>
            </a:r>
            <a:r>
              <a:rPr lang="en-US" dirty="0"/>
              <a:t>: Empathetic listening, validation, and understanding the client’s perspective without judgment allow the client to feel heard and supported. Empathy fosters an environment where the client can process emotions and experience therapeutic change.</a:t>
            </a:r>
          </a:p>
          <a:p>
            <a:pPr>
              <a:buFont typeface="Arial" panose="020B0604020202020204" pitchFamily="34" charset="0"/>
              <a:buChar char="•"/>
            </a:pPr>
            <a:r>
              <a:rPr lang="en-US" b="1" dirty="0"/>
              <a:t>Impact</a:t>
            </a:r>
            <a:r>
              <a:rPr lang="en-US" dirty="0"/>
              <a:t>: Empathy enhances the therapeutic alliance, builds trust, and helps clients feel comfortable expressing their innermost thoughts and feelings.</a:t>
            </a:r>
          </a:p>
          <a:p>
            <a:r>
              <a:rPr lang="en-US" b="1" dirty="0"/>
              <a:t>4. Encouragement of Emotional Expression</a:t>
            </a:r>
          </a:p>
          <a:p>
            <a:pPr>
              <a:buFont typeface="Arial" panose="020B0604020202020204" pitchFamily="34" charset="0"/>
              <a:buChar char="•"/>
            </a:pPr>
            <a:r>
              <a:rPr lang="en-US" b="1" dirty="0"/>
              <a:t>Key Point</a:t>
            </a:r>
            <a:r>
              <a:rPr lang="en-US" dirty="0"/>
              <a:t>: Effective therapy encourages clients to express their </a:t>
            </a:r>
            <a:r>
              <a:rPr lang="en-US" b="1" dirty="0"/>
              <a:t>emotions</a:t>
            </a:r>
            <a:r>
              <a:rPr lang="en-US" dirty="0"/>
              <a:t> and </a:t>
            </a:r>
            <a:r>
              <a:rPr lang="en-US" b="1" dirty="0"/>
              <a:t>experiences</a:t>
            </a:r>
            <a:r>
              <a:rPr lang="en-US" dirty="0"/>
              <a:t> openly.</a:t>
            </a:r>
          </a:p>
          <a:p>
            <a:pPr>
              <a:buFont typeface="Arial" panose="020B0604020202020204" pitchFamily="34" charset="0"/>
              <a:buChar char="•"/>
            </a:pPr>
            <a:r>
              <a:rPr lang="en-US" b="1" dirty="0"/>
              <a:t>Description</a:t>
            </a:r>
            <a:r>
              <a:rPr lang="en-US" dirty="0"/>
              <a:t>: Therapy is more likely to succeed when clients can express their feelings, particularly emotions they may have repressed or avoided. Emotional expression leads to catharsis, processing, and greater self-awareness.</a:t>
            </a:r>
          </a:p>
          <a:p>
            <a:pPr>
              <a:buFont typeface="Arial" panose="020B0604020202020204" pitchFamily="34" charset="0"/>
              <a:buChar char="•"/>
            </a:pPr>
            <a:r>
              <a:rPr lang="en-US" b="1" dirty="0"/>
              <a:t>Impact</a:t>
            </a:r>
            <a:r>
              <a:rPr lang="en-US" dirty="0"/>
              <a:t>: Emotional processing in therapy helps clients confront underlying issues, reduce psychological distress, and develop more adaptive coping strategies.</a:t>
            </a:r>
          </a:p>
          <a:p>
            <a:r>
              <a:rPr lang="en-US" b="1" dirty="0"/>
              <a:t>5. Client Involvement and Engagement</a:t>
            </a:r>
          </a:p>
          <a:p>
            <a:pPr>
              <a:buFont typeface="Arial" panose="020B0604020202020204" pitchFamily="34" charset="0"/>
              <a:buChar char="•"/>
            </a:pPr>
            <a:r>
              <a:rPr lang="en-US" b="1" dirty="0"/>
              <a:t>Key Point</a:t>
            </a:r>
            <a:r>
              <a:rPr lang="en-US" dirty="0"/>
              <a:t>: Active involvement and engagement by the client are crucial for therapy to be effective.</a:t>
            </a:r>
          </a:p>
          <a:p>
            <a:pPr>
              <a:buFont typeface="Arial" panose="020B0604020202020204" pitchFamily="34" charset="0"/>
              <a:buChar char="•"/>
            </a:pPr>
            <a:r>
              <a:rPr lang="en-US" b="1" dirty="0"/>
              <a:t>Description</a:t>
            </a:r>
            <a:r>
              <a:rPr lang="en-US" dirty="0"/>
              <a:t>: Clients who actively participate in therapy, including attending sessions regularly, completing homework assignments, and applying therapeutic concepts outside of sessions, are more likely to achieve better outcomes.</a:t>
            </a:r>
          </a:p>
          <a:p>
            <a:pPr>
              <a:buFont typeface="Arial" panose="020B0604020202020204" pitchFamily="34" charset="0"/>
              <a:buChar char="•"/>
            </a:pPr>
            <a:r>
              <a:rPr lang="en-US" b="1" dirty="0"/>
              <a:t>Impact</a:t>
            </a:r>
            <a:r>
              <a:rPr lang="en-US" dirty="0"/>
              <a:t>: High levels of engagement lead to greater </a:t>
            </a:r>
            <a:r>
              <a:rPr lang="en-US" b="1" dirty="0"/>
              <a:t>commitment to change</a:t>
            </a:r>
            <a:r>
              <a:rPr lang="en-US" dirty="0"/>
              <a:t>, more opportunities for learning and growth, and more meaningful therapeutic progress.</a:t>
            </a:r>
          </a:p>
          <a:p>
            <a:r>
              <a:rPr lang="en-US" b="1" dirty="0"/>
              <a:t>6. Instillation of Hope and Meaning</a:t>
            </a:r>
          </a:p>
          <a:p>
            <a:pPr>
              <a:buFont typeface="Arial" panose="020B0604020202020204" pitchFamily="34" charset="0"/>
              <a:buChar char="•"/>
            </a:pPr>
            <a:r>
              <a:rPr lang="en-US" b="1" dirty="0"/>
              <a:t>Key Point</a:t>
            </a:r>
            <a:r>
              <a:rPr lang="en-US" dirty="0"/>
              <a:t>: Therapy is most effective when it provides the client with a sense of </a:t>
            </a:r>
            <a:r>
              <a:rPr lang="en-US" b="1" dirty="0"/>
              <a:t>hope</a:t>
            </a:r>
            <a:r>
              <a:rPr lang="en-US" dirty="0"/>
              <a:t> and </a:t>
            </a:r>
            <a:r>
              <a:rPr lang="en-US" b="1" dirty="0"/>
              <a:t>meaning</a:t>
            </a:r>
            <a:r>
              <a:rPr lang="en-US" dirty="0"/>
              <a:t> about their struggles.</a:t>
            </a:r>
          </a:p>
          <a:p>
            <a:pPr>
              <a:buFont typeface="Arial" panose="020B0604020202020204" pitchFamily="34" charset="0"/>
              <a:buChar char="•"/>
            </a:pPr>
            <a:r>
              <a:rPr lang="en-US" b="1" dirty="0"/>
              <a:t>Description</a:t>
            </a:r>
            <a:r>
              <a:rPr lang="en-US" dirty="0"/>
              <a:t>: The therapist can instill hope by focusing on the client’s strengths, emphasizing positive change, and helping the client find meaning in their difficulties. Clients who believe that change is possible are more likely to make meaningful progress.</a:t>
            </a:r>
          </a:p>
          <a:p>
            <a:pPr>
              <a:buFont typeface="Arial" panose="020B0604020202020204" pitchFamily="34" charset="0"/>
              <a:buChar char="•"/>
            </a:pPr>
            <a:r>
              <a:rPr lang="en-US" b="1" dirty="0"/>
              <a:t>Impact</a:t>
            </a:r>
            <a:r>
              <a:rPr lang="en-US" dirty="0"/>
              <a:t>: Clients with hope and meaning tend to be more resilient, able to face challenges, and more motivated to continue therapy and adopt new behaviors.</a:t>
            </a:r>
          </a:p>
          <a:p>
            <a:r>
              <a:rPr lang="en-US" b="1" dirty="0"/>
              <a:t>7. Cultural Sensitivity and Contextual Understanding</a:t>
            </a:r>
          </a:p>
          <a:p>
            <a:pPr>
              <a:buFont typeface="Arial" panose="020B0604020202020204" pitchFamily="34" charset="0"/>
              <a:buChar char="•"/>
            </a:pPr>
            <a:r>
              <a:rPr lang="en-US" b="1" dirty="0"/>
              <a:t>Key Point</a:t>
            </a:r>
            <a:r>
              <a:rPr lang="en-US" dirty="0"/>
              <a:t>: The therapist's </a:t>
            </a:r>
            <a:r>
              <a:rPr lang="en-US" b="1" dirty="0"/>
              <a:t>cultural sensitivity</a:t>
            </a:r>
            <a:r>
              <a:rPr lang="en-US" dirty="0"/>
              <a:t> and understanding of the client’s social and cultural context is essential.</a:t>
            </a:r>
          </a:p>
          <a:p>
            <a:pPr>
              <a:buFont typeface="Arial" panose="020B0604020202020204" pitchFamily="34" charset="0"/>
              <a:buChar char="•"/>
            </a:pPr>
            <a:r>
              <a:rPr lang="en-US" b="1" dirty="0"/>
              <a:t>Description</a:t>
            </a:r>
            <a:r>
              <a:rPr lang="en-US" dirty="0"/>
              <a:t>: Therapists need to be aware of and respectful toward the client’s cultural background, values, and life experiences. This sensitivity enhances the relationship and ensures that the therapy is relevant and respectful of the client's identity.</a:t>
            </a:r>
          </a:p>
          <a:p>
            <a:pPr>
              <a:buFont typeface="Arial" panose="020B0604020202020204" pitchFamily="34" charset="0"/>
              <a:buChar char="•"/>
            </a:pPr>
            <a:r>
              <a:rPr lang="en-US" b="1" dirty="0"/>
              <a:t>Impact</a:t>
            </a:r>
            <a:r>
              <a:rPr lang="en-US" dirty="0"/>
              <a:t>: When therapy is culturally responsive, clients feel understood and accepted, and the therapeutic process becomes more effective in addressing issues that are relevant to their life experiences.</a:t>
            </a:r>
          </a:p>
          <a:p>
            <a:r>
              <a:rPr lang="en-US" b="1" dirty="0"/>
              <a:t>8. Therapist’s Competence and Professionalism</a:t>
            </a:r>
          </a:p>
          <a:p>
            <a:pPr>
              <a:buFont typeface="Arial" panose="020B0604020202020204" pitchFamily="34" charset="0"/>
              <a:buChar char="•"/>
            </a:pPr>
            <a:r>
              <a:rPr lang="en-US" b="1" dirty="0"/>
              <a:t>Key Point</a:t>
            </a:r>
            <a:r>
              <a:rPr lang="en-US" dirty="0"/>
              <a:t>: The therapist’s </a:t>
            </a:r>
            <a:r>
              <a:rPr lang="en-US" b="1" dirty="0"/>
              <a:t>skill level</a:t>
            </a:r>
            <a:r>
              <a:rPr lang="en-US" dirty="0"/>
              <a:t>, </a:t>
            </a:r>
            <a:r>
              <a:rPr lang="en-US" b="1" dirty="0"/>
              <a:t>competence</a:t>
            </a:r>
            <a:r>
              <a:rPr lang="en-US" dirty="0"/>
              <a:t>, and professionalism are key factors in determining therapy outcomes.</a:t>
            </a:r>
          </a:p>
          <a:p>
            <a:pPr>
              <a:buFont typeface="Arial" panose="020B0604020202020204" pitchFamily="34" charset="0"/>
              <a:buChar char="•"/>
            </a:pPr>
            <a:r>
              <a:rPr lang="en-US" b="1" dirty="0"/>
              <a:t>Description</a:t>
            </a:r>
            <a:r>
              <a:rPr lang="en-US" dirty="0"/>
              <a:t>: A therapist’s expertise in the chosen therapeutic modality, along with their ability to adapt techniques to fit the client’s needs, significantly impacts success. Professionalism includes not only technical expertise but also ethical behavior, reliability, and appropriate boundaries.</a:t>
            </a:r>
          </a:p>
          <a:p>
            <a:pPr>
              <a:buFont typeface="Arial" panose="020B0604020202020204" pitchFamily="34" charset="0"/>
              <a:buChar char="•"/>
            </a:pPr>
            <a:r>
              <a:rPr lang="en-US" b="1" dirty="0"/>
              <a:t>Impact</a:t>
            </a:r>
            <a:r>
              <a:rPr lang="en-US" dirty="0"/>
              <a:t>: Competent therapists are more effective in applying the right interventions, handling challenges in therapy, and maintaining a productive therapeutic environment.</a:t>
            </a:r>
          </a:p>
          <a:p>
            <a:r>
              <a:rPr lang="en-US" b="1" dirty="0"/>
              <a:t>9. Use of Feedback</a:t>
            </a:r>
          </a:p>
          <a:p>
            <a:pPr>
              <a:buFont typeface="Arial" panose="020B0604020202020204" pitchFamily="34" charset="0"/>
              <a:buChar char="•"/>
            </a:pPr>
            <a:r>
              <a:rPr lang="en-US" b="1" dirty="0"/>
              <a:t>Key Point</a:t>
            </a:r>
            <a:r>
              <a:rPr lang="en-US" dirty="0"/>
              <a:t>: </a:t>
            </a:r>
            <a:r>
              <a:rPr lang="en-US" b="1" dirty="0"/>
              <a:t>Feedback</a:t>
            </a:r>
            <a:r>
              <a:rPr lang="en-US" dirty="0"/>
              <a:t> from the therapist to the client, as well as feedback from the client to the therapist, plays an important role in the effectiveness of therapy.</a:t>
            </a:r>
          </a:p>
          <a:p>
            <a:pPr>
              <a:buFont typeface="Arial" panose="020B0604020202020204" pitchFamily="34" charset="0"/>
              <a:buChar char="•"/>
            </a:pPr>
            <a:r>
              <a:rPr lang="en-US" b="1" dirty="0"/>
              <a:t>Description</a:t>
            </a:r>
            <a:r>
              <a:rPr lang="en-US" dirty="0"/>
              <a:t>: Regular feedback helps both the therapist and client assess progress, clarify misunderstandings, and adjust the treatment approach as needed. Feedback fosters a sense of collaboration and ensures that the therapy is on track.</a:t>
            </a:r>
          </a:p>
          <a:p>
            <a:pPr>
              <a:buFont typeface="Arial" panose="020B0604020202020204" pitchFamily="34" charset="0"/>
              <a:buChar char="•"/>
            </a:pPr>
            <a:r>
              <a:rPr lang="en-US" b="1" dirty="0"/>
              <a:t>Impact</a:t>
            </a:r>
            <a:r>
              <a:rPr lang="en-US" dirty="0"/>
              <a:t>: Feedback helps clients stay engaged, recognize their progress, and address any obstacles that may arise during the course of treatment.</a:t>
            </a:r>
          </a:p>
          <a:p>
            <a:r>
              <a:rPr lang="en-US" b="1" dirty="0"/>
              <a:t>10. Cognitive and Behavioral Change</a:t>
            </a:r>
          </a:p>
          <a:p>
            <a:pPr>
              <a:buFont typeface="Arial" panose="020B0604020202020204" pitchFamily="34" charset="0"/>
              <a:buChar char="•"/>
            </a:pPr>
            <a:r>
              <a:rPr lang="en-US" b="1" dirty="0"/>
              <a:t>Key Point</a:t>
            </a:r>
            <a:r>
              <a:rPr lang="en-US" dirty="0"/>
              <a:t>: Most therapeutic approaches facilitate </a:t>
            </a:r>
            <a:r>
              <a:rPr lang="en-US" b="1" dirty="0"/>
              <a:t>cognitive</a:t>
            </a:r>
            <a:r>
              <a:rPr lang="en-US" dirty="0"/>
              <a:t> and/or </a:t>
            </a:r>
            <a:r>
              <a:rPr lang="en-US" b="1" dirty="0"/>
              <a:t>behavioral change</a:t>
            </a:r>
            <a:r>
              <a:rPr lang="en-US" dirty="0"/>
              <a:t> to improve mental health.</a:t>
            </a:r>
          </a:p>
          <a:p>
            <a:pPr>
              <a:buFont typeface="Arial" panose="020B0604020202020204" pitchFamily="34" charset="0"/>
              <a:buChar char="•"/>
            </a:pPr>
            <a:r>
              <a:rPr lang="en-US" b="1" dirty="0"/>
              <a:t>Description</a:t>
            </a:r>
            <a:r>
              <a:rPr lang="en-US" dirty="0"/>
              <a:t>: Therapies often focus on changing unhelpful thoughts, beliefs, or behaviors. Cognitive-behavioral interventions, for example, encourage clients to challenge distorted thinking and engage in more adaptive behaviors.</a:t>
            </a:r>
          </a:p>
          <a:p>
            <a:pPr>
              <a:buFont typeface="Arial" panose="020B0604020202020204" pitchFamily="34" charset="0"/>
              <a:buChar char="•"/>
            </a:pPr>
            <a:r>
              <a:rPr lang="en-US" b="1" dirty="0"/>
              <a:t>Impact</a:t>
            </a:r>
            <a:r>
              <a:rPr lang="en-US" dirty="0"/>
              <a:t>: Cognitive and behavioral changes lead to shifts in how clients perceive themselves and the world, which can reduce symptoms of mental health disorders, enhance coping skills, and improve overall functioning.</a:t>
            </a:r>
          </a:p>
          <a:p>
            <a:r>
              <a:rPr lang="en-US" b="1" dirty="0"/>
              <a:t>Conclusion:</a:t>
            </a:r>
          </a:p>
          <a:p>
            <a:r>
              <a:rPr lang="en-US" dirty="0"/>
              <a:t>In Norcross’ 2011 paper, he emphasizes that effective therapy relies on a set of </a:t>
            </a:r>
            <a:r>
              <a:rPr lang="en-US" b="1" dirty="0"/>
              <a:t>common factors</a:t>
            </a:r>
            <a:r>
              <a:rPr lang="en-US" dirty="0"/>
              <a:t> that transcend specific therapeutic techniques or modalities. These factors include the </a:t>
            </a:r>
            <a:r>
              <a:rPr lang="en-US" b="1" dirty="0"/>
              <a:t>therapeutic alliance</a:t>
            </a:r>
            <a:r>
              <a:rPr lang="en-US" dirty="0"/>
              <a:t>, </a:t>
            </a:r>
            <a:r>
              <a:rPr lang="en-US" b="1" dirty="0"/>
              <a:t>client expectations</a:t>
            </a:r>
            <a:r>
              <a:rPr lang="en-US" dirty="0"/>
              <a:t>, </a:t>
            </a:r>
            <a:r>
              <a:rPr lang="en-US" b="1" dirty="0"/>
              <a:t>empathy</a:t>
            </a:r>
            <a:r>
              <a:rPr lang="en-US" dirty="0"/>
              <a:t>, </a:t>
            </a:r>
            <a:r>
              <a:rPr lang="en-US" b="1" dirty="0"/>
              <a:t>emotional expression</a:t>
            </a:r>
            <a:r>
              <a:rPr lang="en-US" dirty="0"/>
              <a:t>, and </a:t>
            </a:r>
            <a:r>
              <a:rPr lang="en-US" b="1" dirty="0"/>
              <a:t>therapist competence</a:t>
            </a:r>
            <a:r>
              <a:rPr lang="en-US" dirty="0"/>
              <a:t>, among others. While different therapeutic approaches may vary in the methods they use, these shared factors are universally critical in promoting </a:t>
            </a:r>
            <a:r>
              <a:rPr lang="en-US" b="1" dirty="0"/>
              <a:t>client engagement</a:t>
            </a:r>
            <a:r>
              <a:rPr lang="en-US" dirty="0"/>
              <a:t>, </a:t>
            </a:r>
            <a:r>
              <a:rPr lang="en-US" b="1" dirty="0"/>
              <a:t>hope</a:t>
            </a:r>
            <a:r>
              <a:rPr lang="en-US" dirty="0"/>
              <a:t>, </a:t>
            </a:r>
            <a:r>
              <a:rPr lang="en-US" b="1" dirty="0"/>
              <a:t>change</a:t>
            </a:r>
            <a:r>
              <a:rPr lang="en-US" dirty="0"/>
              <a:t>, and </a:t>
            </a:r>
            <a:r>
              <a:rPr lang="en-US" b="1" dirty="0"/>
              <a:t>growth</a:t>
            </a:r>
            <a:r>
              <a:rPr lang="en-US" dirty="0"/>
              <a:t>. This integrated understanding of therapy highlights the importance of relational, emotional, and cognitive components in creating an environment conducive to healing and transformation.</a:t>
            </a:r>
          </a:p>
          <a:p>
            <a:r>
              <a:rPr lang="en-US" dirty="0"/>
              <a:t>By focusing on these common factors, therapists can enhance the effectiveness of treatment, regardless of the specific technique or model they are using.</a:t>
            </a:r>
          </a:p>
          <a:p>
            <a:endParaRPr lang="en-US" dirty="0"/>
          </a:p>
          <a:p>
            <a:endParaRPr lang="en-US" dirty="0"/>
          </a:p>
          <a:p>
            <a:endParaRPr lang="en-US" dirty="0"/>
          </a:p>
          <a:p>
            <a:r>
              <a:rPr lang="en-US" dirty="0"/>
              <a:t>There are several common factors that can increase the likelihood that therapy will be effective in treating depression. These factors can be related to the therapist, the patient, and the specific context in which therapy is delivered. Here are the key factors that have been identified in research as contributing to better treatment outcomes for depression:</a:t>
            </a:r>
          </a:p>
          <a:p>
            <a:r>
              <a:rPr lang="en-US" b="1" dirty="0"/>
              <a:t>1. Therapeutic Alliance (Quality of the Therapeutic Relationship):</a:t>
            </a:r>
          </a:p>
          <a:p>
            <a:pPr>
              <a:buFont typeface="Arial" panose="020B0604020202020204" pitchFamily="34" charset="0"/>
              <a:buChar char="•"/>
            </a:pPr>
            <a:r>
              <a:rPr lang="en-US" dirty="0"/>
              <a:t>A </a:t>
            </a:r>
            <a:r>
              <a:rPr lang="en-US" b="1" dirty="0"/>
              <a:t>strong therapeutic alliance</a:t>
            </a:r>
            <a:r>
              <a:rPr lang="en-US" dirty="0"/>
              <a:t>—the collaborative and trusting relationship between the therapist and the client—is consistently identified as one of the most important predictors of therapy success.</a:t>
            </a:r>
          </a:p>
          <a:p>
            <a:pPr>
              <a:buFont typeface="Arial" panose="020B0604020202020204" pitchFamily="34" charset="0"/>
              <a:buChar char="•"/>
            </a:pPr>
            <a:r>
              <a:rPr lang="en-US" b="1" dirty="0"/>
              <a:t>Emotional support</a:t>
            </a:r>
            <a:r>
              <a:rPr lang="en-US" dirty="0"/>
              <a:t>, </a:t>
            </a:r>
            <a:r>
              <a:rPr lang="en-US" b="1" dirty="0"/>
              <a:t>empathy</a:t>
            </a:r>
            <a:r>
              <a:rPr lang="en-US" dirty="0"/>
              <a:t>, and </a:t>
            </a:r>
            <a:r>
              <a:rPr lang="en-US" b="1" dirty="0"/>
              <a:t>understanding</a:t>
            </a:r>
            <a:r>
              <a:rPr lang="en-US" dirty="0"/>
              <a:t> from the therapist, along with </a:t>
            </a:r>
            <a:r>
              <a:rPr lang="en-US" b="1" dirty="0"/>
              <a:t>active collaboration</a:t>
            </a:r>
            <a:r>
              <a:rPr lang="en-US" dirty="0"/>
              <a:t> on treatment goals, are essential.</a:t>
            </a:r>
          </a:p>
          <a:p>
            <a:pPr>
              <a:buFont typeface="Arial" panose="020B0604020202020204" pitchFamily="34" charset="0"/>
              <a:buChar char="•"/>
            </a:pPr>
            <a:r>
              <a:rPr lang="en-US" dirty="0"/>
              <a:t>When patients feel heard, validated, and understood, they are more likely to engage in therapy and experience positive outcomes.</a:t>
            </a:r>
          </a:p>
          <a:p>
            <a:r>
              <a:rPr lang="en-US" b="1" dirty="0"/>
              <a:t>2. Patient Engagement and Motivation:</a:t>
            </a:r>
          </a:p>
          <a:p>
            <a:pPr>
              <a:buFont typeface="Arial" panose="020B0604020202020204" pitchFamily="34" charset="0"/>
              <a:buChar char="•"/>
            </a:pPr>
            <a:r>
              <a:rPr lang="en-US" b="1" dirty="0"/>
              <a:t>Active participation</a:t>
            </a:r>
            <a:r>
              <a:rPr lang="en-US" dirty="0"/>
              <a:t> and </a:t>
            </a:r>
            <a:r>
              <a:rPr lang="en-US" b="1" dirty="0"/>
              <a:t>engagement</a:t>
            </a:r>
            <a:r>
              <a:rPr lang="en-US" dirty="0"/>
              <a:t> in therapy, including attending sessions regularly, completing assignments, and being open to the therapeutic process, significantly increase the chances of a successful outcome.</a:t>
            </a:r>
          </a:p>
          <a:p>
            <a:pPr>
              <a:buFont typeface="Arial" panose="020B0604020202020204" pitchFamily="34" charset="0"/>
              <a:buChar char="•"/>
            </a:pPr>
            <a:r>
              <a:rPr lang="en-US" b="1" dirty="0"/>
              <a:t>Motivation</a:t>
            </a:r>
            <a:r>
              <a:rPr lang="en-US" dirty="0"/>
              <a:t> to change is another key factor. Patients who are motivated to work on their depression and who believe in the potential of therapy are more likely to achieve positive results.</a:t>
            </a:r>
          </a:p>
          <a:p>
            <a:pPr>
              <a:buFont typeface="Arial" panose="020B0604020202020204" pitchFamily="34" charset="0"/>
              <a:buChar char="•"/>
            </a:pPr>
            <a:r>
              <a:rPr lang="en-US" b="1" dirty="0"/>
              <a:t>Hope and optimism</a:t>
            </a:r>
            <a:r>
              <a:rPr lang="en-US" dirty="0"/>
              <a:t> about treatment can enhance motivation, even in cases of severe depression.</a:t>
            </a:r>
          </a:p>
          <a:p>
            <a:r>
              <a:rPr lang="en-US" b="1" dirty="0"/>
              <a:t>3. Treatment Match (Personalization of Therapy):</a:t>
            </a:r>
          </a:p>
          <a:p>
            <a:pPr>
              <a:buFont typeface="Arial" panose="020B0604020202020204" pitchFamily="34" charset="0"/>
              <a:buChar char="•"/>
            </a:pPr>
            <a:r>
              <a:rPr lang="en-US" dirty="0"/>
              <a:t>The therapy approach should be </a:t>
            </a:r>
            <a:r>
              <a:rPr lang="en-US" b="1" dirty="0"/>
              <a:t>tailored</a:t>
            </a:r>
            <a:r>
              <a:rPr lang="en-US" dirty="0"/>
              <a:t> to the individual's needs, preferences, and the nature of their depression.</a:t>
            </a:r>
          </a:p>
          <a:p>
            <a:pPr marL="742950" lvl="1" indent="-285750">
              <a:buFont typeface="Arial" panose="020B0604020202020204" pitchFamily="34" charset="0"/>
              <a:buChar char="•"/>
            </a:pPr>
            <a:r>
              <a:rPr lang="en-US" dirty="0"/>
              <a:t>For example, </a:t>
            </a:r>
            <a:r>
              <a:rPr lang="en-US" b="1" dirty="0"/>
              <a:t>Cognitive Behavioral Therapy (CBT)</a:t>
            </a:r>
            <a:r>
              <a:rPr lang="en-US" dirty="0"/>
              <a:t> is often highly effective for individuals who are more </a:t>
            </a:r>
            <a:r>
              <a:rPr lang="en-US" b="1" dirty="0"/>
              <a:t>cognitively oriented</a:t>
            </a:r>
            <a:r>
              <a:rPr lang="en-US" dirty="0"/>
              <a:t>, while therapies like </a:t>
            </a:r>
            <a:r>
              <a:rPr lang="en-US" b="1" dirty="0"/>
              <a:t>Interpersonal Therapy (IPT)</a:t>
            </a:r>
            <a:r>
              <a:rPr lang="en-US" dirty="0"/>
              <a:t> may be better for those struggling with relationship issues or life stressors.</a:t>
            </a:r>
          </a:p>
          <a:p>
            <a:pPr>
              <a:buFont typeface="Arial" panose="020B0604020202020204" pitchFamily="34" charset="0"/>
              <a:buChar char="•"/>
            </a:pPr>
            <a:r>
              <a:rPr lang="en-US" b="1" dirty="0"/>
              <a:t>Personalized interventions</a:t>
            </a:r>
            <a:r>
              <a:rPr lang="en-US" dirty="0"/>
              <a:t> that address specific symptoms, life circumstances, and underlying causes (e.g., trauma, unresolved grief, or chronic stress) often lead to better outcomes.</a:t>
            </a:r>
          </a:p>
          <a:p>
            <a:r>
              <a:rPr lang="en-US" b="1" dirty="0"/>
              <a:t>4. Severity of Depression:</a:t>
            </a:r>
          </a:p>
          <a:p>
            <a:pPr>
              <a:buFont typeface="Arial" panose="020B0604020202020204" pitchFamily="34" charset="0"/>
              <a:buChar char="•"/>
            </a:pPr>
            <a:r>
              <a:rPr lang="en-US" b="1" dirty="0"/>
              <a:t>Mild to moderate depression</a:t>
            </a:r>
            <a:r>
              <a:rPr lang="en-US" dirty="0"/>
              <a:t> tends to respond better to psychotherapy compared to </a:t>
            </a:r>
            <a:r>
              <a:rPr lang="en-US" b="1" dirty="0"/>
              <a:t>severe depression</a:t>
            </a:r>
            <a:r>
              <a:rPr lang="en-US" dirty="0"/>
              <a:t>, though therapy can still be beneficial for severe cases, especially when combined with medication.</a:t>
            </a:r>
          </a:p>
          <a:p>
            <a:pPr>
              <a:buFont typeface="Arial" panose="020B0604020202020204" pitchFamily="34" charset="0"/>
              <a:buChar char="•"/>
            </a:pPr>
            <a:r>
              <a:rPr lang="en-US" b="1" dirty="0"/>
              <a:t>Early intervention</a:t>
            </a:r>
            <a:r>
              <a:rPr lang="en-US" dirty="0"/>
              <a:t> is key—those who seek help earlier in the course of depression tend to have better outcomes than those with chronic or treatment-resistant depression.</a:t>
            </a:r>
          </a:p>
          <a:p>
            <a:r>
              <a:rPr lang="en-US" b="1" dirty="0"/>
              <a:t>5. Therapist Factors:</a:t>
            </a:r>
          </a:p>
          <a:p>
            <a:pPr>
              <a:buFont typeface="Arial" panose="020B0604020202020204" pitchFamily="34" charset="0"/>
              <a:buChar char="•"/>
            </a:pPr>
            <a:r>
              <a:rPr lang="en-US" b="1" dirty="0"/>
              <a:t>Therapist competence</a:t>
            </a:r>
            <a:r>
              <a:rPr lang="en-US" dirty="0"/>
              <a:t> (knowledge of evidence-based interventions and clinical expertise) plays a crucial role in treatment success.</a:t>
            </a:r>
          </a:p>
          <a:p>
            <a:pPr>
              <a:buFont typeface="Arial" panose="020B0604020202020204" pitchFamily="34" charset="0"/>
              <a:buChar char="•"/>
            </a:pPr>
            <a:r>
              <a:rPr lang="en-US" b="1" dirty="0"/>
              <a:t>Experience and training</a:t>
            </a:r>
            <a:r>
              <a:rPr lang="en-US" dirty="0"/>
              <a:t> in specific therapeutic modalities, such as CBT, IPT, or psychodynamic therapy, enhances treatment effectiveness.</a:t>
            </a:r>
          </a:p>
          <a:p>
            <a:pPr>
              <a:buFont typeface="Arial" panose="020B0604020202020204" pitchFamily="34" charset="0"/>
              <a:buChar char="•"/>
            </a:pPr>
            <a:r>
              <a:rPr lang="en-US" b="1" dirty="0"/>
              <a:t>Warmth, empathy, and flexibility</a:t>
            </a:r>
            <a:r>
              <a:rPr lang="en-US" dirty="0"/>
              <a:t> from the therapist help foster a positive relationship and create a safe environment in which the patient can explore and work through their issues.</a:t>
            </a:r>
          </a:p>
          <a:p>
            <a:r>
              <a:rPr lang="en-US" b="1" dirty="0"/>
              <a:t>6. Social Support and External Factors:</a:t>
            </a:r>
          </a:p>
          <a:p>
            <a:pPr>
              <a:buFont typeface="Arial" panose="020B0604020202020204" pitchFamily="34" charset="0"/>
              <a:buChar char="•"/>
            </a:pPr>
            <a:r>
              <a:rPr lang="en-US" b="1" dirty="0"/>
              <a:t>Strong social support</a:t>
            </a:r>
            <a:r>
              <a:rPr lang="en-US" dirty="0"/>
              <a:t> (family, friends, community) can enhance the effectiveness of therapy by providing emotional and practical support outside of therapy sessions.</a:t>
            </a:r>
          </a:p>
          <a:p>
            <a:pPr>
              <a:buFont typeface="Arial" panose="020B0604020202020204" pitchFamily="34" charset="0"/>
              <a:buChar char="•"/>
            </a:pPr>
            <a:r>
              <a:rPr lang="en-US" dirty="0"/>
              <a:t>Social networks can help reduce isolation and promote engagement in treatment.</a:t>
            </a:r>
          </a:p>
          <a:p>
            <a:pPr>
              <a:buFont typeface="Arial" panose="020B0604020202020204" pitchFamily="34" charset="0"/>
              <a:buChar char="•"/>
            </a:pPr>
            <a:r>
              <a:rPr lang="en-US" b="1" dirty="0"/>
              <a:t>Life circumstances</a:t>
            </a:r>
            <a:r>
              <a:rPr lang="en-US" dirty="0"/>
              <a:t>, such as stable housing, employment, or a supportive partner, can also make therapy more effective by reducing external stressors that might exacerbate depression.</a:t>
            </a:r>
          </a:p>
          <a:p>
            <a:r>
              <a:rPr lang="en-US" b="1" dirty="0"/>
              <a:t>7. Cognitive and Behavioral Change:</a:t>
            </a:r>
          </a:p>
          <a:p>
            <a:pPr>
              <a:buFont typeface="Arial" panose="020B0604020202020204" pitchFamily="34" charset="0"/>
              <a:buChar char="•"/>
            </a:pPr>
            <a:r>
              <a:rPr lang="en-US" dirty="0"/>
              <a:t>Successful therapy for depression often involves </a:t>
            </a:r>
            <a:r>
              <a:rPr lang="en-US" b="1" dirty="0"/>
              <a:t>cognitive restructuring</a:t>
            </a:r>
            <a:r>
              <a:rPr lang="en-US" dirty="0"/>
              <a:t> (challenging and changing negative thinking patterns) and </a:t>
            </a:r>
            <a:r>
              <a:rPr lang="en-US" b="1" dirty="0"/>
              <a:t>behavioral activation</a:t>
            </a:r>
            <a:r>
              <a:rPr lang="en-US" dirty="0"/>
              <a:t> (increasing engagement in pleasurable or meaningful activities).</a:t>
            </a:r>
          </a:p>
          <a:p>
            <a:pPr>
              <a:buFont typeface="Arial" panose="020B0604020202020204" pitchFamily="34" charset="0"/>
              <a:buChar char="•"/>
            </a:pPr>
            <a:r>
              <a:rPr lang="en-US" dirty="0"/>
              <a:t>People who are able to </a:t>
            </a:r>
            <a:r>
              <a:rPr lang="en-US" b="1" dirty="0"/>
              <a:t>identify and alter unhelpful thought patterns</a:t>
            </a:r>
            <a:r>
              <a:rPr lang="en-US" dirty="0"/>
              <a:t> and </a:t>
            </a:r>
            <a:r>
              <a:rPr lang="en-US" b="1" dirty="0"/>
              <a:t>reconnect with rewarding activities</a:t>
            </a:r>
            <a:r>
              <a:rPr lang="en-US" dirty="0"/>
              <a:t> often experience significant improvements in mood and functioning.</a:t>
            </a:r>
          </a:p>
          <a:p>
            <a:r>
              <a:rPr lang="en-US" b="1" dirty="0"/>
              <a:t>8. Duration and Consistency of Therapy:</a:t>
            </a:r>
          </a:p>
          <a:p>
            <a:pPr>
              <a:buFont typeface="Arial" panose="020B0604020202020204" pitchFamily="34" charset="0"/>
              <a:buChar char="•"/>
            </a:pPr>
            <a:r>
              <a:rPr lang="en-US" b="1" dirty="0"/>
              <a:t>Consistency</a:t>
            </a:r>
            <a:r>
              <a:rPr lang="en-US" dirty="0"/>
              <a:t> in attending sessions and staying engaged throughout the course of treatment is critical. </a:t>
            </a:r>
            <a:r>
              <a:rPr lang="en-US" b="1" dirty="0"/>
              <a:t>Longer-term therapy</a:t>
            </a:r>
            <a:r>
              <a:rPr lang="en-US" dirty="0"/>
              <a:t> tends to yield better results than brief interventions for those with more persistent or complex depression.</a:t>
            </a:r>
          </a:p>
          <a:p>
            <a:pPr>
              <a:buFont typeface="Arial" panose="020B0604020202020204" pitchFamily="34" charset="0"/>
              <a:buChar char="•"/>
            </a:pPr>
            <a:r>
              <a:rPr lang="en-US" dirty="0"/>
              <a:t>Although some individuals may benefit from short-term, focused interventions, others may require more extended therapy (e.g., 20 or more sessions) to achieve lasting change.</a:t>
            </a:r>
          </a:p>
          <a:p>
            <a:r>
              <a:rPr lang="en-US" b="1" dirty="0"/>
              <a:t>9. Comorbid Conditions:</a:t>
            </a:r>
          </a:p>
          <a:p>
            <a:pPr>
              <a:buFont typeface="Arial" panose="020B0604020202020204" pitchFamily="34" charset="0"/>
              <a:buChar char="•"/>
            </a:pPr>
            <a:r>
              <a:rPr lang="en-US" dirty="0"/>
              <a:t>The presence of </a:t>
            </a:r>
            <a:r>
              <a:rPr lang="en-US" b="1" dirty="0"/>
              <a:t>comorbid conditions</a:t>
            </a:r>
            <a:r>
              <a:rPr lang="en-US" dirty="0"/>
              <a:t> (such as anxiety, PTSD, or substance use disorders) can complicate depression treatment but does not necessarily predict poor outcomes. Therapy tailored to address both depression and the comorbid condition simultaneously (e.g., CBT for depression and anxiety) can improve effectiveness.</a:t>
            </a:r>
          </a:p>
          <a:p>
            <a:pPr>
              <a:buFont typeface="Arial" panose="020B0604020202020204" pitchFamily="34" charset="0"/>
              <a:buChar char="•"/>
            </a:pPr>
            <a:r>
              <a:rPr lang="en-US" dirty="0"/>
              <a:t>Addressing both </a:t>
            </a:r>
            <a:r>
              <a:rPr lang="en-US" b="1" dirty="0"/>
              <a:t>symptoms</a:t>
            </a:r>
            <a:r>
              <a:rPr lang="en-US" dirty="0"/>
              <a:t> and the </a:t>
            </a:r>
            <a:r>
              <a:rPr lang="en-US" b="1" dirty="0"/>
              <a:t>underlying factors</a:t>
            </a:r>
            <a:r>
              <a:rPr lang="en-US" dirty="0"/>
              <a:t> contributing to depression (e.g., trauma, chronic stress, or low self-esteem) enhances the likelihood of recovery.</a:t>
            </a:r>
          </a:p>
          <a:p>
            <a:r>
              <a:rPr lang="en-US" b="1" dirty="0"/>
              <a:t>10. Treatment Fidelity:</a:t>
            </a:r>
          </a:p>
          <a:p>
            <a:pPr>
              <a:buFont typeface="Arial" panose="020B0604020202020204" pitchFamily="34" charset="0"/>
              <a:buChar char="•"/>
            </a:pPr>
            <a:r>
              <a:rPr lang="en-US" b="1" dirty="0"/>
              <a:t>Adherence to evidence-based treatment protocols</a:t>
            </a:r>
            <a:r>
              <a:rPr lang="en-US" dirty="0"/>
              <a:t> can improve effectiveness. Therapies that follow established guidelines (e.g., CBT or IPT manuals) are more likely to result in better outcomes than non-specific or unstructured approaches.</a:t>
            </a:r>
          </a:p>
          <a:p>
            <a:pPr>
              <a:buFont typeface="Arial" panose="020B0604020202020204" pitchFamily="34" charset="0"/>
              <a:buChar char="•"/>
            </a:pPr>
            <a:r>
              <a:rPr lang="en-US" b="1" dirty="0"/>
              <a:t>Supervision and feedback</a:t>
            </a:r>
            <a:r>
              <a:rPr lang="en-US" dirty="0"/>
              <a:t> for therapists also ensure they remain focused on the most effective techniques for treating depression.</a:t>
            </a:r>
          </a:p>
          <a:p>
            <a:r>
              <a:rPr lang="en-US" b="1" dirty="0"/>
              <a:t>11. Expectancy and Placebo Effect:</a:t>
            </a:r>
          </a:p>
          <a:p>
            <a:pPr>
              <a:buFont typeface="Arial" panose="020B0604020202020204" pitchFamily="34" charset="0"/>
              <a:buChar char="•"/>
            </a:pPr>
            <a:r>
              <a:rPr lang="en-US" b="1" dirty="0"/>
              <a:t>Expectancy</a:t>
            </a:r>
            <a:r>
              <a:rPr lang="en-US" dirty="0"/>
              <a:t>—the belief that therapy will help—is another key factor. Patients who believe that psychotherapy will improve their depression often experience better outcomes, in part due to a </a:t>
            </a:r>
            <a:r>
              <a:rPr lang="en-US" b="1" dirty="0"/>
              <a:t>placebo effect</a:t>
            </a:r>
            <a:r>
              <a:rPr lang="en-US" dirty="0"/>
              <a:t> (a psychological phenomenon where improvement occurs simply because individuals expect it).</a:t>
            </a:r>
          </a:p>
          <a:p>
            <a:pPr>
              <a:buFont typeface="Arial" panose="020B0604020202020204" pitchFamily="34" charset="0"/>
              <a:buChar char="•"/>
            </a:pPr>
            <a:r>
              <a:rPr lang="en-US" dirty="0"/>
              <a:t>Encouraging hope and a sense of </a:t>
            </a:r>
            <a:r>
              <a:rPr lang="en-US" b="1" dirty="0"/>
              <a:t>self-efficacy</a:t>
            </a:r>
            <a:r>
              <a:rPr lang="en-US" dirty="0"/>
              <a:t> can also improve treatment success by boosting patients' belief that they can overcome their depression.</a:t>
            </a:r>
          </a:p>
          <a:p>
            <a:r>
              <a:rPr lang="en-US" b="1" dirty="0"/>
              <a:t>12. Addressing Underlying Stressors:</a:t>
            </a:r>
          </a:p>
          <a:p>
            <a:pPr>
              <a:buFont typeface="Arial" panose="020B0604020202020204" pitchFamily="34" charset="0"/>
              <a:buChar char="•"/>
            </a:pPr>
            <a:r>
              <a:rPr lang="en-US" dirty="0"/>
              <a:t>Treatment that helps individuals manage or </a:t>
            </a:r>
            <a:r>
              <a:rPr lang="en-US" b="1" dirty="0"/>
              <a:t>reduce ongoing life stressors</a:t>
            </a:r>
            <a:r>
              <a:rPr lang="en-US" dirty="0"/>
              <a:t>—such as work stress, financial difficulties, or interpersonal conflicts—often leads to better depression outcomes.</a:t>
            </a:r>
          </a:p>
          <a:p>
            <a:pPr>
              <a:buFont typeface="Arial" panose="020B0604020202020204" pitchFamily="34" charset="0"/>
              <a:buChar char="•"/>
            </a:pPr>
            <a:r>
              <a:rPr lang="en-US" dirty="0"/>
              <a:t>Addressing unresolved trauma or </a:t>
            </a:r>
            <a:r>
              <a:rPr lang="en-US" b="1" dirty="0"/>
              <a:t>historical emotional pain</a:t>
            </a:r>
            <a:r>
              <a:rPr lang="en-US" dirty="0"/>
              <a:t> is also crucial in preventing relapse, particularly for those with complex forms of depression.</a:t>
            </a:r>
          </a:p>
          <a:p>
            <a:r>
              <a:rPr lang="en-US" b="1" dirty="0"/>
              <a:t>13. Self-Care and Lifestyle Factors:</a:t>
            </a:r>
          </a:p>
          <a:p>
            <a:pPr>
              <a:buFont typeface="Arial" panose="020B0604020202020204" pitchFamily="34" charset="0"/>
              <a:buChar char="•"/>
            </a:pPr>
            <a:r>
              <a:rPr lang="en-US" dirty="0"/>
              <a:t>Teaching and encouraging patients to engage in </a:t>
            </a:r>
            <a:r>
              <a:rPr lang="en-US" b="1" dirty="0"/>
              <a:t>self-care</a:t>
            </a:r>
            <a:r>
              <a:rPr lang="en-US" dirty="0"/>
              <a:t> behaviors, such as improving sleep hygiene, nutrition, exercise, and mindfulness practices, can enhance the impact of therapy.</a:t>
            </a:r>
          </a:p>
          <a:p>
            <a:pPr>
              <a:buFont typeface="Arial" panose="020B0604020202020204" pitchFamily="34" charset="0"/>
              <a:buChar char="•"/>
            </a:pPr>
            <a:r>
              <a:rPr lang="en-US" b="1" dirty="0"/>
              <a:t>Exercise</a:t>
            </a:r>
            <a:r>
              <a:rPr lang="en-US" dirty="0"/>
              <a:t> in particular has been shown to have a powerful antidepressant effect and can improve the effectiveness of psychotherapy.</a:t>
            </a:r>
          </a:p>
          <a:p>
            <a:r>
              <a:rPr lang="en-US" dirty="0"/>
              <a:t>In summary, therapy for depression is most effective when there is a </a:t>
            </a:r>
            <a:r>
              <a:rPr lang="en-US" b="1" dirty="0"/>
              <a:t>strong therapeutic alliance</a:t>
            </a:r>
            <a:r>
              <a:rPr lang="en-US" dirty="0"/>
              <a:t>, </a:t>
            </a:r>
            <a:r>
              <a:rPr lang="en-US" b="1" dirty="0"/>
              <a:t>active patient engagement</a:t>
            </a:r>
            <a:r>
              <a:rPr lang="en-US" dirty="0"/>
              <a:t>, a </a:t>
            </a:r>
            <a:r>
              <a:rPr lang="en-US" b="1" dirty="0"/>
              <a:t>good match between the treatment and the patient’s needs</a:t>
            </a:r>
            <a:r>
              <a:rPr lang="en-US" dirty="0"/>
              <a:t>, and when the therapy is delivered by a </a:t>
            </a:r>
            <a:r>
              <a:rPr lang="en-US" b="1" dirty="0"/>
              <a:t>skilled therapist</a:t>
            </a:r>
            <a:r>
              <a:rPr lang="en-US" dirty="0"/>
              <a:t>. Other factors, such as </a:t>
            </a:r>
            <a:r>
              <a:rPr lang="en-US" b="1" dirty="0"/>
              <a:t>life stressors</a:t>
            </a:r>
            <a:r>
              <a:rPr lang="en-US" dirty="0"/>
              <a:t>, </a:t>
            </a:r>
            <a:r>
              <a:rPr lang="en-US" b="1" dirty="0"/>
              <a:t>social support</a:t>
            </a:r>
            <a:r>
              <a:rPr lang="en-US" dirty="0"/>
              <a:t>, and </a:t>
            </a:r>
            <a:r>
              <a:rPr lang="en-US" b="1" dirty="0"/>
              <a:t>comorbid conditions</a:t>
            </a:r>
            <a:r>
              <a:rPr lang="en-US" dirty="0"/>
              <a:t>, also play a critical role in the success of treatment. Combining evidence-based approaches with a personalized and holistic treatment plan greatly increases the likelihood of achieving long-term improvements in depression.</a:t>
            </a:r>
          </a:p>
          <a:p>
            <a:endParaRPr lang="en-US" dirty="0"/>
          </a:p>
          <a:p>
            <a:endParaRPr lang="en-US" dirty="0"/>
          </a:p>
          <a:p>
            <a:endParaRPr lang="en-US" dirty="0"/>
          </a:p>
          <a:p>
            <a:endParaRPr lang="en-US" dirty="0"/>
          </a:p>
          <a:p>
            <a:r>
              <a:rPr lang="en-US" dirty="0"/>
              <a:t>Carl Marci's work on empathy in therapy has been highly influential in understanding how the therapeutic relationship and the </a:t>
            </a:r>
            <a:r>
              <a:rPr lang="en-US" b="1" dirty="0"/>
              <a:t>emotional connection</a:t>
            </a:r>
            <a:r>
              <a:rPr lang="en-US" dirty="0"/>
              <a:t> between therapist and patient can enhance treatment outcomes. As a psychiatrist and researcher, Marci has integrated </a:t>
            </a:r>
            <a:r>
              <a:rPr lang="en-US" b="1" dirty="0"/>
              <a:t>psychobiology</a:t>
            </a:r>
            <a:r>
              <a:rPr lang="en-US" dirty="0"/>
              <a:t>, </a:t>
            </a:r>
            <a:r>
              <a:rPr lang="en-US" b="1" dirty="0"/>
              <a:t>neuroscience</a:t>
            </a:r>
            <a:r>
              <a:rPr lang="en-US" dirty="0"/>
              <a:t>, and </a:t>
            </a:r>
            <a:r>
              <a:rPr lang="en-US" b="1" dirty="0"/>
              <a:t>psychotherapy</a:t>
            </a:r>
            <a:r>
              <a:rPr lang="en-US" dirty="0"/>
              <a:t> to study the role of empathy in clinical settings, particularly in the context of </a:t>
            </a:r>
            <a:r>
              <a:rPr lang="en-US" b="1" dirty="0"/>
              <a:t>emotion regulation</a:t>
            </a:r>
            <a:r>
              <a:rPr lang="en-US" dirty="0"/>
              <a:t> and </a:t>
            </a:r>
            <a:r>
              <a:rPr lang="en-US" b="1" dirty="0"/>
              <a:t>attachment</a:t>
            </a:r>
            <a:r>
              <a:rPr lang="en-US" dirty="0"/>
              <a:t>. His work highlights how </a:t>
            </a:r>
            <a:r>
              <a:rPr lang="en-US" b="1" dirty="0"/>
              <a:t>empathic understanding</a:t>
            </a:r>
            <a:r>
              <a:rPr lang="en-US" dirty="0"/>
              <a:t> by the therapist can facilitate the therapeutic process, promote emotional healing, and improve clinical outcomes.</a:t>
            </a:r>
          </a:p>
          <a:p>
            <a:r>
              <a:rPr lang="en-US" dirty="0"/>
              <a:t>Here are some of the key elements of Carl Marci's contributions to the study of empathy in therapy:</a:t>
            </a:r>
          </a:p>
          <a:p>
            <a:r>
              <a:rPr lang="en-US" b="1" dirty="0"/>
              <a:t>1. Empathy and the Brain: Neurological Foundations</a:t>
            </a:r>
          </a:p>
          <a:p>
            <a:pPr>
              <a:buFont typeface="Arial" panose="020B0604020202020204" pitchFamily="34" charset="0"/>
              <a:buChar char="•"/>
            </a:pPr>
            <a:r>
              <a:rPr lang="en-US" dirty="0"/>
              <a:t>Marci’s research emphasizes the </a:t>
            </a:r>
            <a:r>
              <a:rPr lang="en-US" b="1" dirty="0"/>
              <a:t>neurobiological</a:t>
            </a:r>
            <a:r>
              <a:rPr lang="en-US" dirty="0"/>
              <a:t> basis of empathy. He has shown how the therapist's ability to engage with the patient emotionally is not just a psychological or relational skill but also has </a:t>
            </a:r>
            <a:r>
              <a:rPr lang="en-US" b="1" dirty="0"/>
              <a:t>biological underpinnings</a:t>
            </a:r>
            <a:r>
              <a:rPr lang="en-US" dirty="0"/>
              <a:t>.</a:t>
            </a:r>
          </a:p>
          <a:p>
            <a:pPr>
              <a:buFont typeface="Arial" panose="020B0604020202020204" pitchFamily="34" charset="0"/>
              <a:buChar char="•"/>
            </a:pPr>
            <a:r>
              <a:rPr lang="en-US" dirty="0"/>
              <a:t>He points to research in </a:t>
            </a:r>
            <a:r>
              <a:rPr lang="en-US" b="1" dirty="0"/>
              <a:t>neuroscience</a:t>
            </a:r>
            <a:r>
              <a:rPr lang="en-US" dirty="0"/>
              <a:t> that identifies brain regions such as the </a:t>
            </a:r>
            <a:r>
              <a:rPr lang="en-US" b="1" dirty="0"/>
              <a:t>mirror neuron system</a:t>
            </a:r>
            <a:r>
              <a:rPr lang="en-US" dirty="0"/>
              <a:t> (which helps people "mirror" or resonate with another person's emotions) and the </a:t>
            </a:r>
            <a:r>
              <a:rPr lang="en-US" b="1" dirty="0"/>
              <a:t>oxytocin system</a:t>
            </a:r>
            <a:r>
              <a:rPr lang="en-US" dirty="0"/>
              <a:t> (related to bonding and empathy) as key to the experience of empathy in therapeutic contexts.</a:t>
            </a:r>
          </a:p>
          <a:p>
            <a:pPr>
              <a:buFont typeface="Arial" panose="020B0604020202020204" pitchFamily="34" charset="0"/>
              <a:buChar char="•"/>
            </a:pPr>
            <a:r>
              <a:rPr lang="en-US" dirty="0"/>
              <a:t>Marci has argued that </a:t>
            </a:r>
            <a:r>
              <a:rPr lang="en-US" b="1" dirty="0"/>
              <a:t>neuroimaging studies</a:t>
            </a:r>
            <a:r>
              <a:rPr lang="en-US" dirty="0"/>
              <a:t> reveal that the emotional attunement between the therapist and the client (which occurs when the therapist truly understands and resonates with the client’s emotional state) activates brain circuits that are involved in emotional regulation, attachment, and trust.</a:t>
            </a:r>
          </a:p>
          <a:p>
            <a:r>
              <a:rPr lang="en-US" b="1" dirty="0"/>
              <a:t>2. Empathy and Emotional Regulation</a:t>
            </a:r>
          </a:p>
          <a:p>
            <a:pPr>
              <a:buFont typeface="Arial" panose="020B0604020202020204" pitchFamily="34" charset="0"/>
              <a:buChar char="•"/>
            </a:pPr>
            <a:r>
              <a:rPr lang="en-US" dirty="0"/>
              <a:t>A central theme in Marci’s work is how </a:t>
            </a:r>
            <a:r>
              <a:rPr lang="en-US" b="1" dirty="0"/>
              <a:t>empathy in therapy helps regulate emotions</a:t>
            </a:r>
            <a:r>
              <a:rPr lang="en-US" dirty="0"/>
              <a:t>. He argues that empathic attunement from the therapist enables the patient to experience a sense of emotional </a:t>
            </a:r>
            <a:r>
              <a:rPr lang="en-US" b="1" dirty="0"/>
              <a:t>safety</a:t>
            </a:r>
            <a:r>
              <a:rPr lang="en-US" dirty="0"/>
              <a:t> and </a:t>
            </a:r>
            <a:r>
              <a:rPr lang="en-US" b="1" dirty="0"/>
              <a:t>validation</a:t>
            </a:r>
            <a:r>
              <a:rPr lang="en-US" dirty="0"/>
              <a:t>, which in turn helps the patient manage and process difficult emotions.</a:t>
            </a:r>
          </a:p>
          <a:p>
            <a:pPr>
              <a:buFont typeface="Arial" panose="020B0604020202020204" pitchFamily="34" charset="0"/>
              <a:buChar char="•"/>
            </a:pPr>
            <a:r>
              <a:rPr lang="en-US" dirty="0"/>
              <a:t>In psychotherapy, empathy creates a context in which patients feel comfortable </a:t>
            </a:r>
            <a:r>
              <a:rPr lang="en-US" b="1" dirty="0"/>
              <a:t>expressing and exploring their emotions</a:t>
            </a:r>
            <a:r>
              <a:rPr lang="en-US" dirty="0"/>
              <a:t>, including difficult or repressed feelings, because they sense that the therapist understands them without judgment.</a:t>
            </a:r>
          </a:p>
          <a:p>
            <a:pPr>
              <a:buFont typeface="Arial" panose="020B0604020202020204" pitchFamily="34" charset="0"/>
              <a:buChar char="•"/>
            </a:pPr>
            <a:r>
              <a:rPr lang="en-US" dirty="0"/>
              <a:t>This emotional safety facilitates the </a:t>
            </a:r>
            <a:r>
              <a:rPr lang="en-US" b="1" dirty="0"/>
              <a:t>emotional processing</a:t>
            </a:r>
            <a:r>
              <a:rPr lang="en-US" dirty="0"/>
              <a:t> required for therapeutic change, particularly in </a:t>
            </a:r>
            <a:r>
              <a:rPr lang="en-US" b="1" dirty="0"/>
              <a:t>emotionally focused therapies</a:t>
            </a:r>
            <a:r>
              <a:rPr lang="en-US" dirty="0"/>
              <a:t> or therapies that involve trauma processing.</a:t>
            </a:r>
          </a:p>
          <a:p>
            <a:r>
              <a:rPr lang="en-US" b="1" dirty="0"/>
              <a:t>3. Therapist Attunement and Nonverbal Cues</a:t>
            </a:r>
          </a:p>
          <a:p>
            <a:pPr>
              <a:buFont typeface="Arial" panose="020B0604020202020204" pitchFamily="34" charset="0"/>
              <a:buChar char="•"/>
            </a:pPr>
            <a:r>
              <a:rPr lang="en-US" dirty="0"/>
              <a:t>Marci has also explored the role of </a:t>
            </a:r>
            <a:r>
              <a:rPr lang="en-US" b="1" dirty="0"/>
              <a:t>nonverbal communication</a:t>
            </a:r>
            <a:r>
              <a:rPr lang="en-US" dirty="0"/>
              <a:t> in empathy. He suggests that therapists not only demonstrate empathy through verbal exchanges but also through </a:t>
            </a:r>
            <a:r>
              <a:rPr lang="en-US" b="1" dirty="0"/>
              <a:t>body language</a:t>
            </a:r>
            <a:r>
              <a:rPr lang="en-US" dirty="0"/>
              <a:t>, </a:t>
            </a:r>
            <a:r>
              <a:rPr lang="en-US" b="1" dirty="0"/>
              <a:t>tone of voice</a:t>
            </a:r>
            <a:r>
              <a:rPr lang="en-US" dirty="0"/>
              <a:t>, and </a:t>
            </a:r>
            <a:r>
              <a:rPr lang="en-US" b="1" dirty="0"/>
              <a:t>facial expressions</a:t>
            </a:r>
            <a:r>
              <a:rPr lang="en-US" dirty="0"/>
              <a:t>.</a:t>
            </a:r>
          </a:p>
          <a:p>
            <a:pPr>
              <a:buFont typeface="Arial" panose="020B0604020202020204" pitchFamily="34" charset="0"/>
              <a:buChar char="•"/>
            </a:pPr>
            <a:r>
              <a:rPr lang="en-US" dirty="0"/>
              <a:t>Research has shown that </a:t>
            </a:r>
            <a:r>
              <a:rPr lang="en-US" b="1" dirty="0"/>
              <a:t>nonverbal attunement</a:t>
            </a:r>
            <a:r>
              <a:rPr lang="en-US" dirty="0"/>
              <a:t> (i.e., the therapist mirroring the patient's emotional state through gestures, posture, or tone) can help the patient feel understood and validated at a deep level, often even before explicit verbal communication occurs.</a:t>
            </a:r>
          </a:p>
          <a:p>
            <a:pPr>
              <a:buFont typeface="Arial" panose="020B0604020202020204" pitchFamily="34" charset="0"/>
              <a:buChar char="•"/>
            </a:pPr>
            <a:r>
              <a:rPr lang="en-US" dirty="0"/>
              <a:t>For example, when a therapist subtly adjusts their </a:t>
            </a:r>
            <a:r>
              <a:rPr lang="en-US" b="1" dirty="0"/>
              <a:t>facial expressions</a:t>
            </a:r>
            <a:r>
              <a:rPr lang="en-US" dirty="0"/>
              <a:t> or </a:t>
            </a:r>
            <a:r>
              <a:rPr lang="en-US" b="1" dirty="0"/>
              <a:t>body language</a:t>
            </a:r>
            <a:r>
              <a:rPr lang="en-US" dirty="0"/>
              <a:t> to mirror the patient’s feelings (known as </a:t>
            </a:r>
            <a:r>
              <a:rPr lang="en-US" b="1" dirty="0"/>
              <a:t>mirroring</a:t>
            </a:r>
            <a:r>
              <a:rPr lang="en-US" dirty="0"/>
              <a:t>), it can help the patient feel more emotionally connected and understood, thus strengthening the therapeutic bond.</a:t>
            </a:r>
          </a:p>
          <a:p>
            <a:r>
              <a:rPr lang="en-US" b="1" dirty="0"/>
              <a:t>4. Empathy and Attachment Theory</a:t>
            </a:r>
          </a:p>
          <a:p>
            <a:pPr>
              <a:buFont typeface="Arial" panose="020B0604020202020204" pitchFamily="34" charset="0"/>
              <a:buChar char="•"/>
            </a:pPr>
            <a:r>
              <a:rPr lang="en-US" dirty="0"/>
              <a:t>Marci's work is closely aligned with </a:t>
            </a:r>
            <a:r>
              <a:rPr lang="en-US" b="1" dirty="0"/>
              <a:t>attachment theory</a:t>
            </a:r>
            <a:r>
              <a:rPr lang="en-US" dirty="0"/>
              <a:t>, which suggests that the therapeutic relationship can function as a </a:t>
            </a:r>
            <a:r>
              <a:rPr lang="en-US" b="1" dirty="0"/>
              <a:t>secure base</a:t>
            </a:r>
            <a:r>
              <a:rPr lang="en-US" dirty="0"/>
              <a:t> for patients, especially those with attachment-related difficulties.</a:t>
            </a:r>
          </a:p>
          <a:p>
            <a:pPr>
              <a:buFont typeface="Arial" panose="020B0604020202020204" pitchFamily="34" charset="0"/>
              <a:buChar char="•"/>
            </a:pPr>
            <a:r>
              <a:rPr lang="en-US" dirty="0"/>
              <a:t>Through empathic understanding, the therapist can provide a </a:t>
            </a:r>
            <a:r>
              <a:rPr lang="en-US" b="1" dirty="0"/>
              <a:t>"secure attachment figure"</a:t>
            </a:r>
            <a:r>
              <a:rPr lang="en-US" dirty="0"/>
              <a:t> in the therapeutic context, allowing patients to explore difficult emotions in a safe environment.</a:t>
            </a:r>
          </a:p>
          <a:p>
            <a:pPr>
              <a:buFont typeface="Arial" panose="020B0604020202020204" pitchFamily="34" charset="0"/>
              <a:buChar char="•"/>
            </a:pPr>
            <a:r>
              <a:rPr lang="en-US" dirty="0"/>
              <a:t>Patients with early attachment disruptions or trauma may have difficulty forming trust or expressing emotions. Marci’s research suggests that the </a:t>
            </a:r>
            <a:r>
              <a:rPr lang="en-US" b="1" dirty="0"/>
              <a:t>therapist's empathy</a:t>
            </a:r>
            <a:r>
              <a:rPr lang="en-US" dirty="0"/>
              <a:t> can help repair these attachment disruptions, thereby supporting </a:t>
            </a:r>
            <a:r>
              <a:rPr lang="en-US" b="1" dirty="0"/>
              <a:t>emotional regulation</a:t>
            </a:r>
            <a:r>
              <a:rPr lang="en-US" dirty="0"/>
              <a:t> and </a:t>
            </a:r>
            <a:r>
              <a:rPr lang="en-US" b="1" dirty="0"/>
              <a:t>psychological healing</a:t>
            </a:r>
            <a:r>
              <a:rPr lang="en-US" dirty="0"/>
              <a:t>.</a:t>
            </a:r>
          </a:p>
          <a:p>
            <a:r>
              <a:rPr lang="en-US" b="1" dirty="0"/>
              <a:t>5. Empathy and Therapeutic Outcomes</a:t>
            </a:r>
          </a:p>
          <a:p>
            <a:pPr>
              <a:buFont typeface="Arial" panose="020B0604020202020204" pitchFamily="34" charset="0"/>
              <a:buChar char="•"/>
            </a:pPr>
            <a:r>
              <a:rPr lang="en-US" dirty="0"/>
              <a:t>Marci's work supports the idea that </a:t>
            </a:r>
            <a:r>
              <a:rPr lang="en-US" b="1" dirty="0"/>
              <a:t>empathy is not just a nice-to-have</a:t>
            </a:r>
            <a:r>
              <a:rPr lang="en-US" dirty="0"/>
              <a:t> in therapy, but a </a:t>
            </a:r>
            <a:r>
              <a:rPr lang="en-US" b="1" dirty="0"/>
              <a:t>critical component</a:t>
            </a:r>
            <a:r>
              <a:rPr lang="en-US" dirty="0"/>
              <a:t> for achieving positive treatment outcomes. Empathy enhances </a:t>
            </a:r>
            <a:r>
              <a:rPr lang="en-US" b="1" dirty="0"/>
              <a:t>client engagement</a:t>
            </a:r>
            <a:r>
              <a:rPr lang="en-US" dirty="0"/>
              <a:t>, </a:t>
            </a:r>
            <a:r>
              <a:rPr lang="en-US" b="1" dirty="0"/>
              <a:t>motivation</a:t>
            </a:r>
            <a:r>
              <a:rPr lang="en-US" dirty="0"/>
              <a:t> for therapy, and </a:t>
            </a:r>
            <a:r>
              <a:rPr lang="en-US" b="1" dirty="0"/>
              <a:t>therapeutic alliance</a:t>
            </a:r>
            <a:r>
              <a:rPr lang="en-US" dirty="0"/>
              <a:t>—all of which are key predictors of success.</a:t>
            </a:r>
          </a:p>
          <a:p>
            <a:pPr>
              <a:buFont typeface="Arial" panose="020B0604020202020204" pitchFamily="34" charset="0"/>
              <a:buChar char="•"/>
            </a:pPr>
            <a:r>
              <a:rPr lang="en-US" dirty="0"/>
              <a:t>His research indicates that </a:t>
            </a:r>
            <a:r>
              <a:rPr lang="en-US" b="1" dirty="0"/>
              <a:t>empathetic engagement</a:t>
            </a:r>
            <a:r>
              <a:rPr lang="en-US" dirty="0"/>
              <a:t> by the therapist can lead to greater </a:t>
            </a:r>
            <a:r>
              <a:rPr lang="en-US" b="1" dirty="0"/>
              <a:t>patient satisfaction</a:t>
            </a:r>
            <a:r>
              <a:rPr lang="en-US" dirty="0"/>
              <a:t>, </a:t>
            </a:r>
            <a:r>
              <a:rPr lang="en-US" b="1" dirty="0"/>
              <a:t>reduced symptoms of depression</a:t>
            </a:r>
            <a:r>
              <a:rPr lang="en-US" dirty="0"/>
              <a:t>, and improved overall functioning.</a:t>
            </a:r>
          </a:p>
          <a:p>
            <a:pPr>
              <a:buFont typeface="Arial" panose="020B0604020202020204" pitchFamily="34" charset="0"/>
              <a:buChar char="•"/>
            </a:pPr>
            <a:r>
              <a:rPr lang="en-US" dirty="0"/>
              <a:t>Empathy is linked to </a:t>
            </a:r>
            <a:r>
              <a:rPr lang="en-US" b="1" dirty="0"/>
              <a:t>positive emotional experiences</a:t>
            </a:r>
            <a:r>
              <a:rPr lang="en-US" dirty="0"/>
              <a:t> in therapy that foster </a:t>
            </a:r>
            <a:r>
              <a:rPr lang="en-US" b="1" dirty="0"/>
              <a:t>emotional processing</a:t>
            </a:r>
            <a:r>
              <a:rPr lang="en-US" dirty="0"/>
              <a:t>, which, in turn, contributes to symptom reduction, emotional regulation, and the resolution of internal conflicts.</a:t>
            </a:r>
          </a:p>
          <a:p>
            <a:r>
              <a:rPr lang="en-US" b="1" dirty="0"/>
              <a:t>6. The Role of Empathy in Treatment of Trauma</a:t>
            </a:r>
          </a:p>
          <a:p>
            <a:pPr>
              <a:buFont typeface="Arial" panose="020B0604020202020204" pitchFamily="34" charset="0"/>
              <a:buChar char="•"/>
            </a:pPr>
            <a:r>
              <a:rPr lang="en-US" dirty="0"/>
              <a:t>In trauma-focused therapies, Marci has emphasized that </a:t>
            </a:r>
            <a:r>
              <a:rPr lang="en-US" b="1" dirty="0"/>
              <a:t>empathy</a:t>
            </a:r>
            <a:r>
              <a:rPr lang="en-US" dirty="0"/>
              <a:t> is crucial for the </a:t>
            </a:r>
            <a:r>
              <a:rPr lang="en-US" b="1" dirty="0"/>
              <a:t>healing process</a:t>
            </a:r>
            <a:r>
              <a:rPr lang="en-US" dirty="0"/>
              <a:t>, especially for clients with histories of </a:t>
            </a:r>
            <a:r>
              <a:rPr lang="en-US" b="1" dirty="0"/>
              <a:t>attachment trauma</a:t>
            </a:r>
            <a:r>
              <a:rPr lang="en-US" dirty="0"/>
              <a:t>, </a:t>
            </a:r>
            <a:r>
              <a:rPr lang="en-US" b="1" dirty="0"/>
              <a:t>abuse</a:t>
            </a:r>
            <a:r>
              <a:rPr lang="en-US" dirty="0"/>
              <a:t>, or </a:t>
            </a:r>
            <a:r>
              <a:rPr lang="en-US" b="1" dirty="0"/>
              <a:t>neglect</a:t>
            </a:r>
            <a:r>
              <a:rPr lang="en-US" dirty="0"/>
              <a:t>.</a:t>
            </a:r>
          </a:p>
          <a:p>
            <a:pPr>
              <a:buFont typeface="Arial" panose="020B0604020202020204" pitchFamily="34" charset="0"/>
              <a:buChar char="•"/>
            </a:pPr>
            <a:r>
              <a:rPr lang="en-US" dirty="0"/>
              <a:t>Empathy in this context helps clients re-establish a </a:t>
            </a:r>
            <a:r>
              <a:rPr lang="en-US" b="1" dirty="0"/>
              <a:t>sense of trust</a:t>
            </a:r>
            <a:r>
              <a:rPr lang="en-US" dirty="0"/>
              <a:t> and </a:t>
            </a:r>
            <a:r>
              <a:rPr lang="en-US" b="1" dirty="0"/>
              <a:t>safety</a:t>
            </a:r>
            <a:r>
              <a:rPr lang="en-US" dirty="0"/>
              <a:t> within the therapeutic relationship, which is foundational for processing traumatic memories and emotions.</a:t>
            </a:r>
          </a:p>
          <a:p>
            <a:pPr>
              <a:buFont typeface="Arial" panose="020B0604020202020204" pitchFamily="34" charset="0"/>
              <a:buChar char="•"/>
            </a:pPr>
            <a:r>
              <a:rPr lang="en-US" dirty="0"/>
              <a:t>Through empathy, the therapist helps the client regulate </a:t>
            </a:r>
            <a:r>
              <a:rPr lang="en-US" b="1" dirty="0"/>
              <a:t>overwhelming emotions</a:t>
            </a:r>
            <a:r>
              <a:rPr lang="en-US" dirty="0"/>
              <a:t>, </a:t>
            </a:r>
            <a:r>
              <a:rPr lang="en-US" b="1" dirty="0"/>
              <a:t>confront past trauma</a:t>
            </a:r>
            <a:r>
              <a:rPr lang="en-US" dirty="0"/>
              <a:t>, and begin to integrate their emotional experiences in a way that is </a:t>
            </a:r>
            <a:r>
              <a:rPr lang="en-US" b="1" dirty="0"/>
              <a:t>healing</a:t>
            </a:r>
            <a:r>
              <a:rPr lang="en-US" dirty="0"/>
              <a:t> rather than </a:t>
            </a:r>
            <a:r>
              <a:rPr lang="en-US" b="1" dirty="0"/>
              <a:t>re-traumatizing</a:t>
            </a:r>
            <a:r>
              <a:rPr lang="en-US" dirty="0"/>
              <a:t>.</a:t>
            </a:r>
          </a:p>
          <a:p>
            <a:r>
              <a:rPr lang="en-US" b="1" dirty="0"/>
              <a:t>7. The Empathy-Attunement-Change Model</a:t>
            </a:r>
          </a:p>
          <a:p>
            <a:pPr>
              <a:buFont typeface="Arial" panose="020B0604020202020204" pitchFamily="34" charset="0"/>
              <a:buChar char="•"/>
            </a:pPr>
            <a:r>
              <a:rPr lang="en-US" dirty="0"/>
              <a:t>Marci has proposed that the </a:t>
            </a:r>
            <a:r>
              <a:rPr lang="en-US" b="1" dirty="0"/>
              <a:t>therapeutic relationship</a:t>
            </a:r>
            <a:r>
              <a:rPr lang="en-US" dirty="0"/>
              <a:t> (especially the empathic bond between therapist and patient) is not only a context for healing but also the </a:t>
            </a:r>
            <a:r>
              <a:rPr lang="en-US" b="1" dirty="0"/>
              <a:t>active agent of change</a:t>
            </a:r>
            <a:r>
              <a:rPr lang="en-US" dirty="0"/>
              <a:t>. His model emphasizes that the process of </a:t>
            </a:r>
            <a:r>
              <a:rPr lang="en-US" b="1" dirty="0"/>
              <a:t>attunement</a:t>
            </a:r>
            <a:r>
              <a:rPr lang="en-US" dirty="0"/>
              <a:t> (deep emotional resonance and understanding) between therapist and patient creates the conditions necessary for therapeutic </a:t>
            </a:r>
            <a:r>
              <a:rPr lang="en-US" b="1" dirty="0"/>
              <a:t>change</a:t>
            </a:r>
            <a:r>
              <a:rPr lang="en-US" dirty="0"/>
              <a:t> to occur.</a:t>
            </a:r>
          </a:p>
          <a:p>
            <a:pPr>
              <a:buFont typeface="Arial" panose="020B0604020202020204" pitchFamily="34" charset="0"/>
              <a:buChar char="•"/>
            </a:pPr>
            <a:r>
              <a:rPr lang="en-US" dirty="0"/>
              <a:t>The empathy-attunement-change model suggests that when a therapist accurately reads a patient's emotional state and responds with appropriate empathy, it creates a </a:t>
            </a:r>
            <a:r>
              <a:rPr lang="en-US" b="1" dirty="0"/>
              <a:t>transformational moment</a:t>
            </a:r>
            <a:r>
              <a:rPr lang="en-US" dirty="0"/>
              <a:t> where the patient feels understood and capable of change.</a:t>
            </a:r>
          </a:p>
          <a:p>
            <a:r>
              <a:rPr lang="en-US" b="1" dirty="0"/>
              <a:t>8. Empathy as a Tool for Therapist Self-Regulation</a:t>
            </a:r>
          </a:p>
          <a:p>
            <a:pPr>
              <a:buFont typeface="Arial" panose="020B0604020202020204" pitchFamily="34" charset="0"/>
              <a:buChar char="•"/>
            </a:pPr>
            <a:r>
              <a:rPr lang="en-US" dirty="0"/>
              <a:t>Marci has also noted that therapists themselves need to be able to </a:t>
            </a:r>
            <a:r>
              <a:rPr lang="en-US" b="1" dirty="0"/>
              <a:t>self-regulate emotionally</a:t>
            </a:r>
            <a:r>
              <a:rPr lang="en-US" dirty="0"/>
              <a:t> in order to provide empathic responses. In other words, therapists must be aware of their own emotional states and responses so that they can remain attuned to their patients without becoming overwhelmed or emotionally enmeshed.</a:t>
            </a:r>
          </a:p>
          <a:p>
            <a:pPr>
              <a:buFont typeface="Arial" panose="020B0604020202020204" pitchFamily="34" charset="0"/>
              <a:buChar char="•"/>
            </a:pPr>
            <a:r>
              <a:rPr lang="en-US" dirty="0"/>
              <a:t>Effective empathy requires </a:t>
            </a:r>
            <a:r>
              <a:rPr lang="en-US" b="1" dirty="0"/>
              <a:t>emotional resilience</a:t>
            </a:r>
            <a:r>
              <a:rPr lang="en-US" dirty="0"/>
              <a:t> from the therapist, who must balance their own emotional responses while staying emotionally available and receptive to the patient's feelings.</a:t>
            </a:r>
          </a:p>
          <a:p>
            <a:r>
              <a:rPr lang="en-US" b="1" dirty="0"/>
              <a:t>Conclusion</a:t>
            </a:r>
          </a:p>
          <a:p>
            <a:r>
              <a:rPr lang="en-US" dirty="0"/>
              <a:t>Carl Marci’s work on empathy in therapy underscores the </a:t>
            </a:r>
            <a:r>
              <a:rPr lang="en-US" b="1" dirty="0"/>
              <a:t>neurobiological</a:t>
            </a:r>
            <a:r>
              <a:rPr lang="en-US" dirty="0"/>
              <a:t>, </a:t>
            </a:r>
            <a:r>
              <a:rPr lang="en-US" b="1" dirty="0"/>
              <a:t>psychological</a:t>
            </a:r>
            <a:r>
              <a:rPr lang="en-US" dirty="0"/>
              <a:t>, and </a:t>
            </a:r>
            <a:r>
              <a:rPr lang="en-US" b="1" dirty="0"/>
              <a:t>interpersonal</a:t>
            </a:r>
            <a:r>
              <a:rPr lang="en-US" dirty="0"/>
              <a:t> aspects of empathic engagement. He emphasizes that empathy is not merely an emotional or cognitive skill but a powerful tool that facilitates </a:t>
            </a:r>
            <a:r>
              <a:rPr lang="en-US" b="1" dirty="0"/>
              <a:t>emotion regulation</a:t>
            </a:r>
            <a:r>
              <a:rPr lang="en-US" dirty="0"/>
              <a:t>, </a:t>
            </a:r>
            <a:r>
              <a:rPr lang="en-US" b="1" dirty="0"/>
              <a:t>attachment healing</a:t>
            </a:r>
            <a:r>
              <a:rPr lang="en-US" dirty="0"/>
              <a:t>, and </a:t>
            </a:r>
            <a:r>
              <a:rPr lang="en-US" b="1" dirty="0"/>
              <a:t>therapeutic change</a:t>
            </a:r>
            <a:r>
              <a:rPr lang="en-US" dirty="0"/>
              <a:t>. By focusing on the </a:t>
            </a:r>
            <a:r>
              <a:rPr lang="en-US" b="1" dirty="0"/>
              <a:t>brain mechanisms</a:t>
            </a:r>
            <a:r>
              <a:rPr lang="en-US" dirty="0"/>
              <a:t> behind empathy, the </a:t>
            </a:r>
            <a:r>
              <a:rPr lang="en-US" b="1" dirty="0"/>
              <a:t>therapist’s attunement</a:t>
            </a:r>
            <a:r>
              <a:rPr lang="en-US" dirty="0"/>
              <a:t>, and the </a:t>
            </a:r>
            <a:r>
              <a:rPr lang="en-US" b="1" dirty="0"/>
              <a:t>emotional safety</a:t>
            </a:r>
            <a:r>
              <a:rPr lang="en-US" dirty="0"/>
              <a:t> it creates, Marci has contributed to a deeper understanding of how empathy in the therapeutic relationship is central to improving mental health outcomes, particularly for individuals with </a:t>
            </a:r>
            <a:r>
              <a:rPr lang="en-US" b="1" dirty="0"/>
              <a:t>attachment issues</a:t>
            </a:r>
            <a:r>
              <a:rPr lang="en-US" dirty="0"/>
              <a:t>, </a:t>
            </a:r>
            <a:r>
              <a:rPr lang="en-US" b="1" dirty="0"/>
              <a:t>trauma histories</a:t>
            </a:r>
            <a:r>
              <a:rPr lang="en-US" dirty="0"/>
              <a:t>, or </a:t>
            </a:r>
            <a:r>
              <a:rPr lang="en-US" b="1" dirty="0"/>
              <a:t>emotion regulation difficulties</a:t>
            </a:r>
            <a:r>
              <a:rPr lang="en-US" dirty="0"/>
              <a:t>.</a:t>
            </a:r>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5</a:t>
            </a:fld>
            <a:endParaRPr lang="en-US"/>
          </a:p>
        </p:txBody>
      </p:sp>
    </p:spTree>
    <p:extLst>
      <p:ext uri="{BB962C8B-B14F-4D97-AF65-F5344CB8AC3E}">
        <p14:creationId xmlns:p14="http://schemas.microsoft.com/office/powerpoint/2010/main" val="144728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C54E9F8-92F8-4B55-82EC-A02EDCD01654}" type="slidenum">
              <a:rPr lang="en-US" smtClean="0"/>
              <a:t>6</a:t>
            </a:fld>
            <a:endParaRPr lang="en-US"/>
          </a:p>
        </p:txBody>
      </p:sp>
    </p:spTree>
    <p:extLst>
      <p:ext uri="{BB962C8B-B14F-4D97-AF65-F5344CB8AC3E}">
        <p14:creationId xmlns:p14="http://schemas.microsoft.com/office/powerpoint/2010/main" val="240663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78A1-D5C1-AE5D-032B-DE159E2C3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40BB7-763B-3299-D6FF-E1CB58FCE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68CC3-BAC3-1444-929C-B50DF983A428}"/>
              </a:ext>
            </a:extLst>
          </p:cNvPr>
          <p:cNvSpPr>
            <a:spLocks noGrp="1"/>
          </p:cNvSpPr>
          <p:nvPr>
            <p:ph type="body" idx="1"/>
          </p:nvPr>
        </p:nvSpPr>
        <p:spPr/>
        <p:txBody>
          <a:bodyPr/>
          <a:lstStyle/>
          <a:p>
            <a:r>
              <a:rPr lang="en-US" b="1" dirty="0"/>
              <a:t>CBT in Practice</a:t>
            </a:r>
          </a:p>
          <a:p>
            <a:pPr>
              <a:buFont typeface="Arial" panose="020B0604020202020204" pitchFamily="34" charset="0"/>
              <a:buChar char="•"/>
            </a:pPr>
            <a:r>
              <a:rPr lang="en-US" b="1" dirty="0"/>
              <a:t>Example</a:t>
            </a:r>
            <a:r>
              <a:rPr lang="en-US" dirty="0"/>
              <a:t>: Patient avoids socializing due to “I’m boring”</a:t>
            </a:r>
          </a:p>
          <a:p>
            <a:pPr>
              <a:buFont typeface="Arial" panose="020B0604020202020204" pitchFamily="34" charset="0"/>
              <a:buChar char="•"/>
            </a:pPr>
            <a:r>
              <a:rPr lang="en-US" dirty="0"/>
              <a:t>Intervention: Identify cognitive distortion, reframe thought, plan gradual exposure</a:t>
            </a:r>
          </a:p>
          <a:p>
            <a:pPr>
              <a:buFont typeface="Arial" panose="020B0604020202020204" pitchFamily="34" charset="0"/>
              <a:buChar char="•"/>
            </a:pPr>
            <a:r>
              <a:rPr lang="en-US" dirty="0"/>
              <a:t>Homework: Activity schedule, thought log</a:t>
            </a:r>
          </a:p>
          <a:p>
            <a:endParaRPr lang="en-US" dirty="0"/>
          </a:p>
          <a:p>
            <a:r>
              <a:rPr lang="en-US" b="1" dirty="0"/>
              <a:t>Patient:</a:t>
            </a:r>
          </a:p>
          <a:p>
            <a:r>
              <a:rPr lang="en-US" dirty="0"/>
              <a:t>35-year-old professional, recently passed over for a promotion at work.</a:t>
            </a:r>
          </a:p>
          <a:p>
            <a:br>
              <a:rPr lang="en-US" dirty="0"/>
            </a:br>
            <a:endParaRPr lang="en-US" dirty="0"/>
          </a:p>
          <a:p>
            <a:r>
              <a:rPr lang="en-US" b="1" dirty="0"/>
              <a:t>Triggering Event:</a:t>
            </a:r>
          </a:p>
          <a:p>
            <a:r>
              <a:rPr lang="en-US" dirty="0"/>
              <a:t>Didn't get a promotion after months of hard work.</a:t>
            </a:r>
          </a:p>
          <a:p>
            <a:br>
              <a:rPr lang="en-US" dirty="0"/>
            </a:br>
            <a:endParaRPr lang="en-US" dirty="0"/>
          </a:p>
          <a:p>
            <a:r>
              <a:rPr lang="en-US" b="1" dirty="0"/>
              <a:t>🔹 Thoughts</a:t>
            </a:r>
          </a:p>
          <a:p>
            <a:r>
              <a:rPr lang="en-US" i="1" dirty="0"/>
              <a:t>"I’m not good enough."</a:t>
            </a:r>
            <a:br>
              <a:rPr lang="en-US" dirty="0"/>
            </a:br>
            <a:r>
              <a:rPr lang="en-US" i="1" dirty="0"/>
              <a:t>"They don’t see my value."</a:t>
            </a:r>
            <a:br>
              <a:rPr lang="en-US" dirty="0"/>
            </a:br>
            <a:r>
              <a:rPr lang="en-US" i="1" dirty="0"/>
              <a:t>"I’ll never advance in my career."</a:t>
            </a:r>
            <a:br>
              <a:rPr lang="en-US" dirty="0"/>
            </a:br>
            <a:r>
              <a:rPr lang="en-US" i="1" dirty="0"/>
              <a:t>"I should have known this would happen."</a:t>
            </a:r>
            <a:endParaRPr lang="en-US" dirty="0"/>
          </a:p>
          <a:p>
            <a:r>
              <a:rPr lang="en-US" dirty="0"/>
              <a:t>These are </a:t>
            </a:r>
            <a:r>
              <a:rPr lang="en-US" b="1" dirty="0"/>
              <a:t>automatic negative thoughts</a:t>
            </a:r>
            <a:r>
              <a:rPr lang="en-US" dirty="0"/>
              <a:t>, often distorted through </a:t>
            </a:r>
            <a:r>
              <a:rPr lang="en-US" b="1" dirty="0"/>
              <a:t>personalization</a:t>
            </a:r>
            <a:r>
              <a:rPr lang="en-US" dirty="0"/>
              <a:t>, </a:t>
            </a:r>
            <a:r>
              <a:rPr lang="en-US" b="1" dirty="0"/>
              <a:t>overgeneralization</a:t>
            </a:r>
            <a:r>
              <a:rPr lang="en-US" dirty="0"/>
              <a:t>, and </a:t>
            </a:r>
            <a:r>
              <a:rPr lang="en-US" b="1" dirty="0"/>
              <a:t>fortune telling</a:t>
            </a:r>
            <a:r>
              <a:rPr lang="en-US" dirty="0"/>
              <a:t>.</a:t>
            </a:r>
          </a:p>
          <a:p>
            <a:br>
              <a:rPr lang="en-US" dirty="0"/>
            </a:br>
            <a:endParaRPr lang="en-US" dirty="0"/>
          </a:p>
          <a:p>
            <a:r>
              <a:rPr lang="en-US" b="1" dirty="0"/>
              <a:t>🔹 Feelings</a:t>
            </a:r>
          </a:p>
          <a:p>
            <a:r>
              <a:rPr lang="en-US" dirty="0"/>
              <a:t>Discouraged</a:t>
            </a:r>
            <a:br>
              <a:rPr lang="en-US" dirty="0"/>
            </a:br>
            <a:r>
              <a:rPr lang="en-US" dirty="0"/>
              <a:t>Defeated</a:t>
            </a:r>
            <a:br>
              <a:rPr lang="en-US" dirty="0"/>
            </a:br>
            <a:r>
              <a:rPr lang="en-US" dirty="0"/>
              <a:t>Ashamed</a:t>
            </a:r>
            <a:br>
              <a:rPr lang="en-US" dirty="0"/>
            </a:br>
            <a:r>
              <a:rPr lang="en-US" dirty="0"/>
              <a:t>Unmotivated</a:t>
            </a:r>
            <a:br>
              <a:rPr lang="en-US" dirty="0"/>
            </a:br>
            <a:r>
              <a:rPr lang="en-US" dirty="0"/>
              <a:t>Anxious about the future</a:t>
            </a:r>
          </a:p>
          <a:p>
            <a:r>
              <a:rPr lang="en-US" dirty="0"/>
              <a:t>These emotions reflect both </a:t>
            </a:r>
            <a:r>
              <a:rPr lang="en-US" b="1" dirty="0"/>
              <a:t>primary loss-related sadness</a:t>
            </a:r>
            <a:r>
              <a:rPr lang="en-US" dirty="0"/>
              <a:t> and </a:t>
            </a:r>
            <a:r>
              <a:rPr lang="en-US" b="1" dirty="0"/>
              <a:t>secondary feelings of shame or failure</a:t>
            </a:r>
            <a:r>
              <a:rPr lang="en-US" dirty="0"/>
              <a:t>.</a:t>
            </a:r>
          </a:p>
          <a:p>
            <a:br>
              <a:rPr lang="en-US" dirty="0"/>
            </a:br>
            <a:endParaRPr lang="en-US" dirty="0"/>
          </a:p>
          <a:p>
            <a:r>
              <a:rPr lang="en-US" b="1" dirty="0"/>
              <a:t>🔹 Behaviors</a:t>
            </a:r>
          </a:p>
          <a:p>
            <a:r>
              <a:rPr lang="en-US" dirty="0"/>
              <a:t>Begins arriving late to work</a:t>
            </a:r>
          </a:p>
          <a:p>
            <a:r>
              <a:rPr lang="en-US" dirty="0"/>
              <a:t>Avoids team meetings</a:t>
            </a:r>
          </a:p>
          <a:p>
            <a:r>
              <a:rPr lang="en-US" dirty="0"/>
              <a:t>Stops engaging in previously enjoyed hobbies</a:t>
            </a:r>
          </a:p>
          <a:p>
            <a:r>
              <a:rPr lang="en-US" dirty="0"/>
              <a:t>Withdraws from friends and family</a:t>
            </a:r>
          </a:p>
          <a:p>
            <a:r>
              <a:rPr lang="en-US" dirty="0"/>
              <a:t>Eats irregularly, skips workouts, drinks more wine at night</a:t>
            </a:r>
          </a:p>
          <a:p>
            <a:r>
              <a:rPr lang="en-US" dirty="0"/>
              <a:t>These </a:t>
            </a:r>
            <a:r>
              <a:rPr lang="en-US" b="1" dirty="0"/>
              <a:t>avoidance and withdrawal behaviors</a:t>
            </a:r>
            <a:r>
              <a:rPr lang="en-US" dirty="0"/>
              <a:t> may provide temporary relief but reinforce a depressive cycle.</a:t>
            </a:r>
          </a:p>
          <a:p>
            <a:br>
              <a:rPr lang="en-US" dirty="0"/>
            </a:br>
            <a:endParaRPr lang="en-US" dirty="0"/>
          </a:p>
          <a:p>
            <a:r>
              <a:rPr lang="en-US" b="1" dirty="0"/>
              <a:t>🔄 How the Cycle Reinforces Itself</a:t>
            </a:r>
          </a:p>
          <a:p>
            <a:r>
              <a:rPr lang="en-US" dirty="0"/>
              <a:t>Avoidance at work reduces visibility and performance, which may further confirm the belief </a:t>
            </a:r>
            <a:r>
              <a:rPr lang="en-US" i="1" dirty="0"/>
              <a:t>"I’m not valued here,"</a:t>
            </a:r>
            <a:r>
              <a:rPr lang="en-US" dirty="0"/>
              <a:t> increasing hopelessness and discouragement.</a:t>
            </a:r>
          </a:p>
          <a:p>
            <a:endParaRPr lang="en-US" dirty="0"/>
          </a:p>
        </p:txBody>
      </p:sp>
      <p:sp>
        <p:nvSpPr>
          <p:cNvPr id="4" name="Slide Number Placeholder 3">
            <a:extLst>
              <a:ext uri="{FF2B5EF4-FFF2-40B4-BE49-F238E27FC236}">
                <a16:creationId xmlns:a16="http://schemas.microsoft.com/office/drawing/2014/main" id="{33971357-BC55-DC91-8A01-5085D36F9258}"/>
              </a:ext>
            </a:extLst>
          </p:cNvPr>
          <p:cNvSpPr>
            <a:spLocks noGrp="1"/>
          </p:cNvSpPr>
          <p:nvPr>
            <p:ph type="sldNum" sz="quarter" idx="5"/>
          </p:nvPr>
        </p:nvSpPr>
        <p:spPr/>
        <p:txBody>
          <a:bodyPr/>
          <a:lstStyle/>
          <a:p>
            <a:fld id="{26E0527B-279A-452A-835E-915A770C2130}" type="slidenum">
              <a:rPr lang="en-US" smtClean="0"/>
              <a:t>7</a:t>
            </a:fld>
            <a:endParaRPr lang="en-US"/>
          </a:p>
        </p:txBody>
      </p:sp>
    </p:spTree>
    <p:extLst>
      <p:ext uri="{BB962C8B-B14F-4D97-AF65-F5344CB8AC3E}">
        <p14:creationId xmlns:p14="http://schemas.microsoft.com/office/powerpoint/2010/main" val="92443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3DF809AD-9BAE-4BDF-336A-6BFF3E5413CA}"/>
              </a:ext>
            </a:extLst>
          </p:cNvPr>
          <p:cNvSpPr>
            <a:spLocks noGrp="1" noRot="1" noChangeAspect="1" noTextEdit="1"/>
          </p:cNvSpPr>
          <p:nvPr>
            <p:ph type="sldImg"/>
          </p:nvPr>
        </p:nvSpPr>
        <p:spPr>
          <a:xfrm>
            <a:off x="284163" y="685800"/>
            <a:ext cx="6365875" cy="3581400"/>
          </a:xfrm>
          <a:ln/>
        </p:spPr>
      </p:sp>
      <p:sp>
        <p:nvSpPr>
          <p:cNvPr id="311299" name="Notes Placeholder 2">
            <a:extLst>
              <a:ext uri="{FF2B5EF4-FFF2-40B4-BE49-F238E27FC236}">
                <a16:creationId xmlns:a16="http://schemas.microsoft.com/office/drawing/2014/main" id="{7C4F6B6D-8EC3-D077-173A-626BCE2E978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Catch</a:t>
            </a:r>
          </a:p>
          <a:p>
            <a:pPr lvl="1"/>
            <a:r>
              <a:rPr lang="en-US" altLang="en-US">
                <a:latin typeface="Times New Roman" panose="02020603050405020304" pitchFamily="18" charset="0"/>
              </a:rPr>
              <a:t>Mindfulness</a:t>
            </a:r>
          </a:p>
          <a:p>
            <a:pPr lvl="1"/>
            <a:endParaRPr lang="en-US" altLang="en-US">
              <a:latin typeface="Times New Roman" panose="02020603050405020304" pitchFamily="18" charset="0"/>
            </a:endParaRPr>
          </a:p>
          <a:p>
            <a:r>
              <a:rPr lang="en-US" altLang="en-US">
                <a:latin typeface="Times New Roman" panose="02020603050405020304" pitchFamily="18" charset="0"/>
              </a:rPr>
              <a:t>Check / Complicate Thinking</a:t>
            </a:r>
          </a:p>
          <a:p>
            <a:pPr lvl="1"/>
            <a:r>
              <a:rPr lang="en-US" altLang="en-US">
                <a:latin typeface="Times New Roman" panose="02020603050405020304" pitchFamily="18" charset="0"/>
              </a:rPr>
              <a:t>Cognitive Distortions</a:t>
            </a:r>
          </a:p>
          <a:p>
            <a:pPr lvl="1"/>
            <a:endParaRPr lang="en-US" altLang="en-US">
              <a:latin typeface="Times New Roman" panose="02020603050405020304" pitchFamily="18" charset="0"/>
            </a:endParaRPr>
          </a:p>
          <a:p>
            <a:r>
              <a:rPr lang="en-US" altLang="en-US">
                <a:latin typeface="Times New Roman" panose="02020603050405020304" pitchFamily="18" charset="0"/>
              </a:rPr>
              <a:t>Change</a:t>
            </a:r>
          </a:p>
          <a:p>
            <a:pPr lvl="1"/>
            <a:r>
              <a:rPr lang="en-US" altLang="en-US">
                <a:latin typeface="Times New Roman" panose="02020603050405020304" pitchFamily="18" charset="0"/>
              </a:rPr>
              <a:t>Focus on what is effective    </a:t>
            </a:r>
          </a:p>
          <a:p>
            <a:endParaRPr lang="en-US" altLang="en-US">
              <a:latin typeface="Times New Roman" panose="02020603050405020304" pitchFamily="18" charset="0"/>
            </a:endParaRPr>
          </a:p>
          <a:p>
            <a:r>
              <a:rPr lang="en-US" altLang="en-US">
                <a:latin typeface="Times New Roman" panose="02020603050405020304" pitchFamily="18" charset="0"/>
              </a:rPr>
              <a:t>Daily dose of C’s</a:t>
            </a:r>
          </a:p>
          <a:p>
            <a:r>
              <a:rPr lang="en-US" altLang="en-US">
                <a:latin typeface="Times New Roman" panose="02020603050405020304" pitchFamily="18" charset="0"/>
              </a:rPr>
              <a:t>-       Champion check: what you did well the day before – person to the right did well</a:t>
            </a:r>
          </a:p>
          <a:p>
            <a:r>
              <a:rPr lang="en-US" altLang="en-US">
                <a:latin typeface="Times New Roman" panose="02020603050405020304" pitchFamily="18" charset="0"/>
              </a:rPr>
              <a:t>-       Moe and Joe or hallway example – “diss” story – “burn” story  </a:t>
            </a:r>
          </a:p>
          <a:p>
            <a:r>
              <a:rPr lang="en-US" altLang="en-US">
                <a:latin typeface="Times New Roman" panose="02020603050405020304" pitchFamily="18" charset="0"/>
              </a:rPr>
              <a:t>-       SUDs up</a:t>
            </a:r>
          </a:p>
          <a:p>
            <a:r>
              <a:rPr lang="en-US" altLang="en-US">
                <a:latin typeface="Times New Roman" panose="02020603050405020304" pitchFamily="18" charset="0"/>
              </a:rPr>
              <a:t>-       Think positive, feel positive</a:t>
            </a:r>
          </a:p>
          <a:p>
            <a:r>
              <a:rPr lang="en-US" altLang="en-US">
                <a:latin typeface="Times New Roman" panose="02020603050405020304" pitchFamily="18" charset="0"/>
              </a:rPr>
              <a:t>-       Detective thinking – does a detective make a decision – looks for clues. Be like a detective – check the evidence.  </a:t>
            </a:r>
          </a:p>
          <a:p>
            <a:endParaRPr lang="en-US" altLang="en-US">
              <a:latin typeface="Times New Roman" panose="02020603050405020304" pitchFamily="18" charset="0"/>
            </a:endParaRPr>
          </a:p>
        </p:txBody>
      </p:sp>
      <p:sp>
        <p:nvSpPr>
          <p:cNvPr id="311300" name="Header Placeholder 3">
            <a:extLst>
              <a:ext uri="{FF2B5EF4-FFF2-40B4-BE49-F238E27FC236}">
                <a16:creationId xmlns:a16="http://schemas.microsoft.com/office/drawing/2014/main" id="{C7A86DA1-583A-7458-AAF0-9E1BEDF4DEA3}"/>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
        <p:nvSpPr>
          <p:cNvPr id="311301" name="Date Placeholder 4">
            <a:extLst>
              <a:ext uri="{FF2B5EF4-FFF2-40B4-BE49-F238E27FC236}">
                <a16:creationId xmlns:a16="http://schemas.microsoft.com/office/drawing/2014/main" id="{72347EC4-F44C-6019-FED7-E401A449AAC3}"/>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07/16/96</a:t>
            </a:r>
            <a:endParaRPr lang="en-US" altLang="en-US" sz="1200" i="0">
              <a:solidFill>
                <a:schemeClr val="tx1"/>
              </a:solidFill>
            </a:endParaRPr>
          </a:p>
        </p:txBody>
      </p:sp>
      <p:sp>
        <p:nvSpPr>
          <p:cNvPr id="311302" name="Footer Placeholder 5">
            <a:extLst>
              <a:ext uri="{FF2B5EF4-FFF2-40B4-BE49-F238E27FC236}">
                <a16:creationId xmlns:a16="http://schemas.microsoft.com/office/drawing/2014/main" id="{C28813D8-3DE4-E247-6D1F-AA86D753389A}"/>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
        <p:nvSpPr>
          <p:cNvPr id="311303" name="Slide Number Placeholder 6">
            <a:extLst>
              <a:ext uri="{FF2B5EF4-FFF2-40B4-BE49-F238E27FC236}">
                <a16:creationId xmlns:a16="http://schemas.microsoft.com/office/drawing/2014/main" id="{454BCF68-E865-E970-D1D4-DD5CA0591B7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Tree>
    <p:extLst>
      <p:ext uri="{BB962C8B-B14F-4D97-AF65-F5344CB8AC3E}">
        <p14:creationId xmlns:p14="http://schemas.microsoft.com/office/powerpoint/2010/main" val="416096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2F266-63E8-1BD7-2F40-FB6895FAA88E}"/>
            </a:ext>
          </a:extLst>
        </p:cNvPr>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6C1185D8-BE94-1CE8-3F49-E18A350626E4}"/>
              </a:ext>
            </a:extLst>
          </p:cNvPr>
          <p:cNvSpPr>
            <a:spLocks noGrp="1" noRot="1" noChangeAspect="1" noTextEdit="1"/>
          </p:cNvSpPr>
          <p:nvPr>
            <p:ph type="sldImg"/>
          </p:nvPr>
        </p:nvSpPr>
        <p:spPr>
          <a:xfrm>
            <a:off x="284163" y="685800"/>
            <a:ext cx="6365875" cy="3581400"/>
          </a:xfrm>
          <a:ln/>
        </p:spPr>
      </p:sp>
      <p:sp>
        <p:nvSpPr>
          <p:cNvPr id="311299" name="Notes Placeholder 2">
            <a:extLst>
              <a:ext uri="{FF2B5EF4-FFF2-40B4-BE49-F238E27FC236}">
                <a16:creationId xmlns:a16="http://schemas.microsoft.com/office/drawing/2014/main" id="{0691A8DB-786E-97EF-1C2F-97EEFD7EC97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kern="1200" dirty="0">
                <a:solidFill>
                  <a:schemeClr val="tx1"/>
                </a:solidFill>
                <a:effectLst/>
                <a:latin typeface="+mn-lt"/>
                <a:ea typeface="+mn-ea"/>
                <a:cs typeface="+mn-cs"/>
              </a:rPr>
              <a:t>CBT Technique - Cognitive Restructuring (Thought Challenging)</a:t>
            </a:r>
          </a:p>
          <a:p>
            <a:r>
              <a:rPr lang="en-US" sz="1200" b="1" i="0" kern="1200" dirty="0">
                <a:solidFill>
                  <a:schemeClr val="tx1"/>
                </a:solidFill>
                <a:effectLst/>
                <a:latin typeface="+mn-lt"/>
                <a:ea typeface="+mn-ea"/>
                <a:cs typeface="+mn-cs"/>
              </a:rPr>
              <a:t>The ABC Model:</a:t>
            </a:r>
            <a:r>
              <a:rPr lang="en-US" sz="1200" b="0" i="0" kern="1200" dirty="0">
                <a:solidFill>
                  <a:schemeClr val="tx1"/>
                </a:solidFill>
                <a:effectLst/>
                <a:latin typeface="+mn-lt"/>
                <a:ea typeface="+mn-ea"/>
                <a:cs typeface="+mn-cs"/>
              </a:rPr>
              <a:t> [9]</a:t>
            </a:r>
          </a:p>
          <a:p>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 Activating event (what happened)</a:t>
            </a:r>
          </a:p>
          <a:p>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 Belief (what you thought about it)</a:t>
            </a:r>
          </a:p>
          <a:p>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 Consequence (how you felt/acted)</a:t>
            </a:r>
          </a:p>
          <a:p>
            <a:r>
              <a:rPr lang="en-US" sz="1200" b="1" i="0" kern="1200" dirty="0">
                <a:solidFill>
                  <a:schemeClr val="tx1"/>
                </a:solidFill>
                <a:effectLst/>
                <a:latin typeface="+mn-lt"/>
                <a:ea typeface="+mn-ea"/>
                <a:cs typeface="+mn-cs"/>
              </a:rPr>
              <a:t>Quick Thought Challenge Questions: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went through your mind just then?"</a:t>
            </a:r>
          </a:p>
          <a:p>
            <a:r>
              <a:rPr lang="en-US" sz="1200" b="0" i="0" kern="1200" dirty="0">
                <a:solidFill>
                  <a:schemeClr val="tx1"/>
                </a:solidFill>
                <a:effectLst/>
                <a:latin typeface="+mn-lt"/>
                <a:ea typeface="+mn-ea"/>
                <a:cs typeface="+mn-cs"/>
              </a:rPr>
              <a:t>"Is there another way to look at this?"</a:t>
            </a:r>
          </a:p>
          <a:p>
            <a:r>
              <a:rPr lang="en-US" sz="1200" b="0" i="0" kern="1200" dirty="0">
                <a:solidFill>
                  <a:schemeClr val="tx1"/>
                </a:solidFill>
                <a:effectLst/>
                <a:latin typeface="+mn-lt"/>
                <a:ea typeface="+mn-ea"/>
                <a:cs typeface="+mn-cs"/>
              </a:rPr>
              <a:t>"What would you tell a friend in this situation?"</a:t>
            </a:r>
          </a:p>
          <a:p>
            <a:r>
              <a:rPr lang="en-US" sz="1200" b="0" i="0" kern="1200" dirty="0">
                <a:solidFill>
                  <a:schemeClr val="tx1"/>
                </a:solidFill>
                <a:effectLst/>
                <a:latin typeface="+mn-lt"/>
                <a:ea typeface="+mn-ea"/>
                <a:cs typeface="+mn-cs"/>
              </a:rPr>
              <a:t>"What's the evidence for and against this thought?"</a:t>
            </a:r>
          </a:p>
          <a:p>
            <a:r>
              <a:rPr lang="en-US" sz="1200" b="0" i="0" kern="1200" dirty="0">
                <a:solidFill>
                  <a:schemeClr val="tx1"/>
                </a:solidFill>
                <a:effectLst/>
                <a:latin typeface="+mn-lt"/>
                <a:ea typeface="+mn-ea"/>
                <a:cs typeface="+mn-cs"/>
              </a:rPr>
              <a:t>"What's the worst that could happen? Could you cope with it?"</a:t>
            </a:r>
          </a:p>
          <a:p>
            <a:r>
              <a:rPr lang="en-US" sz="1200" b="1" i="0" kern="1200" dirty="0">
                <a:solidFill>
                  <a:schemeClr val="tx1"/>
                </a:solidFill>
                <a:effectLst/>
                <a:latin typeface="+mn-lt"/>
                <a:ea typeface="+mn-ea"/>
                <a:cs typeface="+mn-cs"/>
              </a:rPr>
              <a:t>Field Application: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 "Nobody cares about me. I'm completely alone."</a:t>
            </a:r>
          </a:p>
          <a:p>
            <a:r>
              <a:rPr lang="en-US" sz="1200" b="0" i="0" kern="1200" dirty="0">
                <a:solidFill>
                  <a:schemeClr val="tx1"/>
                </a:solidFill>
                <a:effectLst/>
                <a:latin typeface="+mn-lt"/>
                <a:ea typeface="+mn-ea"/>
                <a:cs typeface="+mn-cs"/>
              </a:rPr>
              <a:t>You: "I hear that you're feeling very alone right now. That's a painful feeling. Can you think of anyone who has shown they care about you, even in a small way?"</a:t>
            </a:r>
          </a:p>
          <a:p>
            <a:r>
              <a:rPr lang="en-US" sz="1200" b="1" i="0" kern="1200" dirty="0">
                <a:solidFill>
                  <a:schemeClr val="tx1"/>
                </a:solidFill>
                <a:effectLst/>
                <a:latin typeface="+mn-lt"/>
                <a:ea typeface="+mn-ea"/>
                <a:cs typeface="+mn-cs"/>
              </a:rPr>
              <a:t>Evidence</a:t>
            </a:r>
            <a:r>
              <a:rPr lang="en-US" sz="1200" b="0" i="0" kern="1200" dirty="0">
                <a:solidFill>
                  <a:schemeClr val="tx1"/>
                </a:solidFill>
                <a:effectLst/>
                <a:latin typeface="+mn-lt"/>
                <a:ea typeface="+mn-ea"/>
                <a:cs typeface="+mn-cs"/>
              </a:rPr>
              <a:t>: Cognitive restructuring produces </a:t>
            </a:r>
            <a:r>
              <a:rPr lang="en-US" sz="1200" b="1" i="0" kern="1200" dirty="0">
                <a:solidFill>
                  <a:schemeClr val="tx1"/>
                </a:solidFill>
                <a:effectLst/>
                <a:latin typeface="+mn-lt"/>
                <a:ea typeface="+mn-ea"/>
                <a:cs typeface="+mn-cs"/>
              </a:rPr>
              <a:t>moderate effect sizes (d = 0.5-0.9)</a:t>
            </a:r>
            <a:r>
              <a:rPr lang="en-US" sz="1200" b="0" i="0" kern="1200" dirty="0">
                <a:solidFill>
                  <a:schemeClr val="tx1"/>
                </a:solidFill>
                <a:effectLst/>
                <a:latin typeface="+mn-lt"/>
                <a:ea typeface="+mn-ea"/>
                <a:cs typeface="+mn-cs"/>
              </a:rPr>
              <a:t> for immediate anxiety reduction. [11]</a:t>
            </a:r>
          </a:p>
          <a:p>
            <a:endParaRPr lang="en-US" altLang="en-US" dirty="0">
              <a:latin typeface="Times New Roman" panose="02020603050405020304" pitchFamily="18" charset="0"/>
            </a:endParaRPr>
          </a:p>
        </p:txBody>
      </p:sp>
      <p:sp>
        <p:nvSpPr>
          <p:cNvPr id="311300" name="Header Placeholder 3">
            <a:extLst>
              <a:ext uri="{FF2B5EF4-FFF2-40B4-BE49-F238E27FC236}">
                <a16:creationId xmlns:a16="http://schemas.microsoft.com/office/drawing/2014/main" id="{75A96212-404B-E4D6-EDE0-F2E08D5ACC5D}"/>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
        <p:nvSpPr>
          <p:cNvPr id="311301" name="Date Placeholder 4">
            <a:extLst>
              <a:ext uri="{FF2B5EF4-FFF2-40B4-BE49-F238E27FC236}">
                <a16:creationId xmlns:a16="http://schemas.microsoft.com/office/drawing/2014/main" id="{ABAA9309-D716-CBE6-8C3C-973725B9D8D7}"/>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07/16/96</a:t>
            </a:r>
            <a:endParaRPr lang="en-US" altLang="en-US" sz="1200" i="0">
              <a:solidFill>
                <a:schemeClr val="tx1"/>
              </a:solidFill>
            </a:endParaRPr>
          </a:p>
        </p:txBody>
      </p:sp>
      <p:sp>
        <p:nvSpPr>
          <p:cNvPr id="311302" name="Footer Placeholder 5">
            <a:extLst>
              <a:ext uri="{FF2B5EF4-FFF2-40B4-BE49-F238E27FC236}">
                <a16:creationId xmlns:a16="http://schemas.microsoft.com/office/drawing/2014/main" id="{78631CE1-B2E4-5EEC-6E3B-E3D98C75E8B5}"/>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
        <p:nvSpPr>
          <p:cNvPr id="311303" name="Slide Number Placeholder 6">
            <a:extLst>
              <a:ext uri="{FF2B5EF4-FFF2-40B4-BE49-F238E27FC236}">
                <a16:creationId xmlns:a16="http://schemas.microsoft.com/office/drawing/2014/main" id="{E672B628-40E5-9812-AB55-DAC8EAE868C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kumimoji="1" sz="2400">
                <a:solidFill>
                  <a:srgbClr val="CC99FF"/>
                </a:solidFill>
                <a:latin typeface="Times New Roman" panose="02020603050405020304" pitchFamily="18" charset="0"/>
                <a:ea typeface="MS PGothic" panose="020B0600070205080204" pitchFamily="34" charset="-128"/>
              </a:defRPr>
            </a:lvl1pPr>
            <a:lvl2pPr marL="742950" indent="-285750" defTabSz="933450">
              <a:defRPr kumimoji="1" sz="2400">
                <a:solidFill>
                  <a:srgbClr val="CC99FF"/>
                </a:solidFill>
                <a:latin typeface="Times New Roman" panose="02020603050405020304" pitchFamily="18" charset="0"/>
                <a:ea typeface="MS PGothic" panose="020B0600070205080204" pitchFamily="34" charset="-128"/>
              </a:defRPr>
            </a:lvl2pPr>
            <a:lvl3pPr marL="1143000" indent="-228600" defTabSz="933450">
              <a:defRPr kumimoji="1" sz="2400">
                <a:solidFill>
                  <a:srgbClr val="CC99FF"/>
                </a:solidFill>
                <a:latin typeface="Times New Roman" panose="02020603050405020304" pitchFamily="18" charset="0"/>
                <a:ea typeface="MS PGothic" panose="020B0600070205080204" pitchFamily="34" charset="-128"/>
              </a:defRPr>
            </a:lvl3pPr>
            <a:lvl4pPr marL="1600200" indent="-228600" defTabSz="933450">
              <a:defRPr kumimoji="1" sz="2400">
                <a:solidFill>
                  <a:srgbClr val="CC99FF"/>
                </a:solidFill>
                <a:latin typeface="Times New Roman" panose="02020603050405020304" pitchFamily="18" charset="0"/>
                <a:ea typeface="MS PGothic" panose="020B0600070205080204" pitchFamily="34" charset="-128"/>
              </a:defRPr>
            </a:lvl4pPr>
            <a:lvl5pPr marL="2057400" indent="-228600" defTabSz="933450">
              <a:defRPr kumimoji="1" sz="2400">
                <a:solidFill>
                  <a:srgbClr val="CC99FF"/>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sz="1000">
                <a:solidFill>
                  <a:schemeClr val="tx1"/>
                </a:solidFill>
              </a:rPr>
              <a:t>##</a:t>
            </a:r>
            <a:endParaRPr lang="en-US" altLang="en-US" sz="1200" i="0">
              <a:solidFill>
                <a:schemeClr val="tx1"/>
              </a:solidFill>
            </a:endParaRPr>
          </a:p>
        </p:txBody>
      </p:sp>
    </p:spTree>
    <p:extLst>
      <p:ext uri="{BB962C8B-B14F-4D97-AF65-F5344CB8AC3E}">
        <p14:creationId xmlns:p14="http://schemas.microsoft.com/office/powerpoint/2010/main" val="1720460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469B-C031-31F5-EFA4-F135481C6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CA256E-B4B8-C6E2-23C4-87D557DB2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green and black logo&#10;&#10;AI-generated content may be incorrect.">
            <a:extLst>
              <a:ext uri="{FF2B5EF4-FFF2-40B4-BE49-F238E27FC236}">
                <a16:creationId xmlns:a16="http://schemas.microsoft.com/office/drawing/2014/main" id="{76E96D02-9745-80EE-1DAF-0C146AB1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Tree>
    <p:extLst>
      <p:ext uri="{BB962C8B-B14F-4D97-AF65-F5344CB8AC3E}">
        <p14:creationId xmlns:p14="http://schemas.microsoft.com/office/powerpoint/2010/main" val="41593620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846-95A7-2A4F-9818-B889AD59C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AA737-3674-A7FE-8475-D35CC1A72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67A50F-023C-672C-3801-D1020ED93EAB}"/>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7" name="Slide Number Placeholder 5">
            <a:extLst>
              <a:ext uri="{FF2B5EF4-FFF2-40B4-BE49-F238E27FC236}">
                <a16:creationId xmlns:a16="http://schemas.microsoft.com/office/drawing/2014/main" id="{83D3D0ED-C7AD-0EF6-9129-AE5B6451E54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97802974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52B4B-290E-EB17-A9A8-891FE01F18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F6F35-6D7C-5D05-6B6F-AFBD175C0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088B5330-880F-C38D-C880-FF493A8A52CF}"/>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1" name="Slide Number Placeholder 5">
            <a:extLst>
              <a:ext uri="{FF2B5EF4-FFF2-40B4-BE49-F238E27FC236}">
                <a16:creationId xmlns:a16="http://schemas.microsoft.com/office/drawing/2014/main" id="{D5A7B440-F217-094D-D104-B49C09201DB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282992079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2027172"/>
            <a:ext cx="365760" cy="985097"/>
          </a:xfrm>
          <a:prstGeom prst="rect">
            <a:avLst/>
          </a:prstGeom>
          <a:solidFill>
            <a:srgbClr val="CEB0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3"/>
          <p:cNvSpPr>
            <a:spLocks noGrp="1"/>
          </p:cNvSpPr>
          <p:nvPr>
            <p:ph type="title"/>
          </p:nvPr>
        </p:nvSpPr>
        <p:spPr>
          <a:xfrm>
            <a:off x="827019" y="344130"/>
            <a:ext cx="7583948" cy="598129"/>
          </a:xfrm>
          <a:prstGeom prst="rect">
            <a:avLst/>
          </a:prstGeom>
        </p:spPr>
        <p:txBody>
          <a:bodyPr vert="horz"/>
          <a:lstStyle/>
          <a:p>
            <a:r>
              <a:rPr lang="en-US" dirty="0"/>
              <a:t>Click to edit Master title style</a:t>
            </a:r>
          </a:p>
        </p:txBody>
      </p:sp>
      <p:sp>
        <p:nvSpPr>
          <p:cNvPr id="10" name="Text Placeholder 6"/>
          <p:cNvSpPr>
            <a:spLocks noGrp="1"/>
          </p:cNvSpPr>
          <p:nvPr>
            <p:ph type="body" sz="quarter" idx="10"/>
          </p:nvPr>
        </p:nvSpPr>
        <p:spPr>
          <a:xfrm>
            <a:off x="827019" y="1884912"/>
            <a:ext cx="8936567" cy="4698768"/>
          </a:xfrm>
          <a:prstGeom prst="rect">
            <a:avLst/>
          </a:prstGeom>
        </p:spPr>
        <p:txBody>
          <a:bodyPr vert="horz"/>
          <a:lstStyle>
            <a:lvl1pPr>
              <a:buClr>
                <a:srgbClr val="55A5B4"/>
              </a:buClr>
              <a:buFontTx/>
              <a:buNone/>
              <a:defRPr sz="2400">
                <a:latin typeface="Times"/>
                <a:cs typeface="Times"/>
              </a:defRPr>
            </a:lvl1pPr>
            <a:lvl2pPr>
              <a:buClr>
                <a:srgbClr val="55A5B4"/>
              </a:buClr>
              <a:buFont typeface="Arial"/>
              <a:buChar char="•"/>
              <a:defRPr sz="2200">
                <a:latin typeface="Times"/>
                <a:cs typeface="Times"/>
              </a:defRPr>
            </a:lvl2pPr>
            <a:lvl3pPr>
              <a:buClr>
                <a:srgbClr val="55A5B4"/>
              </a:buClr>
              <a:buFont typeface="Arial"/>
              <a:buChar char="•"/>
              <a:defRPr>
                <a:latin typeface="Times"/>
                <a:cs typeface="Times"/>
              </a:defRPr>
            </a:lvl3pPr>
            <a:lvl4pPr>
              <a:buClr>
                <a:srgbClr val="55A5B4"/>
              </a:buClr>
              <a:buFont typeface="Arial"/>
              <a:buChar char="•"/>
              <a:defRPr>
                <a:latin typeface="Times"/>
                <a:cs typeface="Times"/>
              </a:defRPr>
            </a:lvl4pPr>
            <a:lvl5pPr>
              <a:buClr>
                <a:srgbClr val="55A5B4"/>
              </a:buClr>
              <a:buFont typeface="Arial"/>
              <a:buChar char="•"/>
              <a:defRPr>
                <a:latin typeface="Times"/>
                <a:cs typeface="Times"/>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8233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651E-D80A-3516-F25C-ADB882A07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E2810-D1A1-A8D2-99D7-00A7692F8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green and black logo&#10;&#10;AI-generated content may be incorrect.">
            <a:extLst>
              <a:ext uri="{FF2B5EF4-FFF2-40B4-BE49-F238E27FC236}">
                <a16:creationId xmlns:a16="http://schemas.microsoft.com/office/drawing/2014/main" id="{211F218C-B46F-78D9-9194-DCBD4A24C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7CD10745-6F5E-7F27-F328-1A876946CCC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4" name="Slide Number Placeholder 5">
            <a:extLst>
              <a:ext uri="{FF2B5EF4-FFF2-40B4-BE49-F238E27FC236}">
                <a16:creationId xmlns:a16="http://schemas.microsoft.com/office/drawing/2014/main" id="{AEE6638E-38AE-5B31-4234-C17FC755F5B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9477691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6AB3-7A7B-C97F-B9FC-C917E36F6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8F7F24-7D80-71EA-4196-31FD5FDDD8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7" name="Picture 6" descr="A green and black logo&#10;&#10;AI-generated content may be incorrect.">
            <a:extLst>
              <a:ext uri="{FF2B5EF4-FFF2-40B4-BE49-F238E27FC236}">
                <a16:creationId xmlns:a16="http://schemas.microsoft.com/office/drawing/2014/main" id="{3EE22647-6629-E870-D7F4-7912F754C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E9FA578A-6A07-AB8E-FCD8-4D66DD40C6B9}"/>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3" name="Slide Number Placeholder 5">
            <a:extLst>
              <a:ext uri="{FF2B5EF4-FFF2-40B4-BE49-F238E27FC236}">
                <a16:creationId xmlns:a16="http://schemas.microsoft.com/office/drawing/2014/main" id="{C44E95C0-0B66-CB3D-D251-8859CD6EE1E7}"/>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2881890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F5F8-A374-D2B2-80CF-E9DF7B6C6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88B8E-5561-C242-50C2-549C1EE9B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8FF61-072A-7413-2461-8FC12B6F2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green and black logo&#10;&#10;AI-generated content may be incorrect.">
            <a:extLst>
              <a:ext uri="{FF2B5EF4-FFF2-40B4-BE49-F238E27FC236}">
                <a16:creationId xmlns:a16="http://schemas.microsoft.com/office/drawing/2014/main" id="{9052649C-63FA-94C4-62B7-F882077C4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3" name="Date Placeholder 3">
            <a:extLst>
              <a:ext uri="{FF2B5EF4-FFF2-40B4-BE49-F238E27FC236}">
                <a16:creationId xmlns:a16="http://schemas.microsoft.com/office/drawing/2014/main" id="{02DABBCC-C129-1ECD-0FCE-F28880F92AB4}"/>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4" name="Slide Number Placeholder 5">
            <a:extLst>
              <a:ext uri="{FF2B5EF4-FFF2-40B4-BE49-F238E27FC236}">
                <a16:creationId xmlns:a16="http://schemas.microsoft.com/office/drawing/2014/main" id="{D74B7650-BEA7-4E81-9D64-72A512E9EB19}"/>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1462712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8640-0CAB-33FB-1038-877CCD8710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61D50F-02A4-B245-9282-345065D1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F9FCE-C192-28C1-E324-162E1A376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FAA92-34E3-68AF-AE38-16E73DC0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CE3FC-F7CD-EB93-ACB6-B7D3CD646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green and black logo&#10;&#10;AI-generated content may be incorrect.">
            <a:extLst>
              <a:ext uri="{FF2B5EF4-FFF2-40B4-BE49-F238E27FC236}">
                <a16:creationId xmlns:a16="http://schemas.microsoft.com/office/drawing/2014/main" id="{DEAA2F8F-6036-D726-BE08-8BF105073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4" name="Date Placeholder 3">
            <a:extLst>
              <a:ext uri="{FF2B5EF4-FFF2-40B4-BE49-F238E27FC236}">
                <a16:creationId xmlns:a16="http://schemas.microsoft.com/office/drawing/2014/main" id="{2AA0A0EF-FE2B-98A3-3C5E-FF0987BA0E3B}"/>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5" name="Slide Number Placeholder 5">
            <a:extLst>
              <a:ext uri="{FF2B5EF4-FFF2-40B4-BE49-F238E27FC236}">
                <a16:creationId xmlns:a16="http://schemas.microsoft.com/office/drawing/2014/main" id="{AA94B5CA-ECB3-6A2F-C55F-D6C2D8C8262B}"/>
              </a:ext>
            </a:extLst>
          </p:cNvPr>
          <p:cNvSpPr>
            <a:spLocks noGrp="1"/>
          </p:cNvSpPr>
          <p:nvPr>
            <p:ph type="sldNum" sz="quarter" idx="11"/>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409789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C50-91BD-0D24-FB2B-BB29C85CA1B0}"/>
              </a:ext>
            </a:extLst>
          </p:cNvPr>
          <p:cNvSpPr>
            <a:spLocks noGrp="1"/>
          </p:cNvSpPr>
          <p:nvPr>
            <p:ph type="title"/>
          </p:nvPr>
        </p:nvSpPr>
        <p:spPr/>
        <p:txBody>
          <a:bodyPr/>
          <a:lstStyle/>
          <a:p>
            <a:r>
              <a:rPr lang="en-US"/>
              <a:t>Click to edit Master title style</a:t>
            </a:r>
          </a:p>
        </p:txBody>
      </p:sp>
      <p:pic>
        <p:nvPicPr>
          <p:cNvPr id="6" name="Picture 5" descr="A green and black logo&#10;&#10;AI-generated content may be incorrect.">
            <a:extLst>
              <a:ext uri="{FF2B5EF4-FFF2-40B4-BE49-F238E27FC236}">
                <a16:creationId xmlns:a16="http://schemas.microsoft.com/office/drawing/2014/main" id="{64A7668B-4BCF-2147-2A31-6B74B022B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0" name="Date Placeholder 3">
            <a:extLst>
              <a:ext uri="{FF2B5EF4-FFF2-40B4-BE49-F238E27FC236}">
                <a16:creationId xmlns:a16="http://schemas.microsoft.com/office/drawing/2014/main" id="{9561230F-359A-6A4E-10B8-4CC6CA2129F5}"/>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1" name="Slide Number Placeholder 5">
            <a:extLst>
              <a:ext uri="{FF2B5EF4-FFF2-40B4-BE49-F238E27FC236}">
                <a16:creationId xmlns:a16="http://schemas.microsoft.com/office/drawing/2014/main" id="{A31A2967-8DA7-8BF1-6600-15DB4E614174}"/>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3926357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green and black logo&#10;&#10;AI-generated content may be incorrect.">
            <a:extLst>
              <a:ext uri="{FF2B5EF4-FFF2-40B4-BE49-F238E27FC236}">
                <a16:creationId xmlns:a16="http://schemas.microsoft.com/office/drawing/2014/main" id="{AB7D1C91-2278-911B-8A4E-B7B60A380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9" name="Date Placeholder 3">
            <a:extLst>
              <a:ext uri="{FF2B5EF4-FFF2-40B4-BE49-F238E27FC236}">
                <a16:creationId xmlns:a16="http://schemas.microsoft.com/office/drawing/2014/main" id="{41CF2258-1319-776F-2C5A-0FD691EDC4AE}"/>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0" name="Slide Number Placeholder 5">
            <a:extLst>
              <a:ext uri="{FF2B5EF4-FFF2-40B4-BE49-F238E27FC236}">
                <a16:creationId xmlns:a16="http://schemas.microsoft.com/office/drawing/2014/main" id="{A10DAE93-3BC1-7F4A-4200-A06EDCF8BBCB}"/>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10632089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3AA-36BE-0170-5EEA-A944938D7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B83D4-182C-9BB5-748E-F3BF8FAC6C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82BFD-866F-FD8F-974C-B71001299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E7597F97-3C55-DBFA-33EE-3CE0D0C9B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12" name="Date Placeholder 3">
            <a:extLst>
              <a:ext uri="{FF2B5EF4-FFF2-40B4-BE49-F238E27FC236}">
                <a16:creationId xmlns:a16="http://schemas.microsoft.com/office/drawing/2014/main" id="{4D8B9CAC-1A79-A2EA-C320-570A9F76FEA2}"/>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3" name="Slide Number Placeholder 5">
            <a:extLst>
              <a:ext uri="{FF2B5EF4-FFF2-40B4-BE49-F238E27FC236}">
                <a16:creationId xmlns:a16="http://schemas.microsoft.com/office/drawing/2014/main" id="{BDBECCAB-A9F8-A12F-1B3F-9AE4EB1666FA}"/>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34303139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91B1-6EE0-FABC-A185-A62686CA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3DDF5-BC9A-293F-FB98-C06D53823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BCE6C6D-5E2C-2574-49D9-12E16CD94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green and black logo&#10;&#10;AI-generated content may be incorrect.">
            <a:extLst>
              <a:ext uri="{FF2B5EF4-FFF2-40B4-BE49-F238E27FC236}">
                <a16:creationId xmlns:a16="http://schemas.microsoft.com/office/drawing/2014/main" id="{BFB4EE82-F7DE-E026-57CE-D856DF8C6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329" y="423143"/>
            <a:ext cx="1911221" cy="813869"/>
          </a:xfrm>
          <a:prstGeom prst="rect">
            <a:avLst/>
          </a:prstGeom>
        </p:spPr>
      </p:pic>
      <p:sp>
        <p:nvSpPr>
          <p:cNvPr id="6" name="Date Placeholder 3">
            <a:extLst>
              <a:ext uri="{FF2B5EF4-FFF2-40B4-BE49-F238E27FC236}">
                <a16:creationId xmlns:a16="http://schemas.microsoft.com/office/drawing/2014/main" id="{A894A750-192F-DFFE-48C8-E84ACD5D5A1D}"/>
              </a:ext>
            </a:extLst>
          </p:cNvPr>
          <p:cNvSpPr>
            <a:spLocks noGrp="1"/>
          </p:cNvSpPr>
          <p:nvPr>
            <p:ph type="dt" sz="half" idx="10"/>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1" name="Slide Number Placeholder 5">
            <a:extLst>
              <a:ext uri="{FF2B5EF4-FFF2-40B4-BE49-F238E27FC236}">
                <a16:creationId xmlns:a16="http://schemas.microsoft.com/office/drawing/2014/main" id="{BDC98E9E-EF4E-2F41-CE5E-931B2617DA2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Tree>
    <p:extLst>
      <p:ext uri="{BB962C8B-B14F-4D97-AF65-F5344CB8AC3E}">
        <p14:creationId xmlns:p14="http://schemas.microsoft.com/office/powerpoint/2010/main" val="28900393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9000">
              <a:srgbClr val="7DE1A3"/>
            </a:gs>
            <a:gs pos="0">
              <a:schemeClr val="accent6">
                <a:lumMod val="5000"/>
                <a:lumOff val="95000"/>
              </a:schemeClr>
            </a:gs>
            <a:gs pos="30000">
              <a:srgbClr val="E2F2E0"/>
            </a:gs>
            <a:gs pos="100000">
              <a:srgbClr val="59A06A"/>
            </a:gs>
          </a:gsLst>
          <a:lin ang="10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101E-9236-E445-F6C0-A752CB58D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6F39A0-03B3-47CB-3DBA-A438C969A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941551-BC80-2878-803B-90534B794EBC}"/>
              </a:ext>
            </a:extLst>
          </p:cNvPr>
          <p:cNvSpPr/>
          <p:nvPr/>
        </p:nvSpPr>
        <p:spPr>
          <a:xfrm>
            <a:off x="0" y="6357887"/>
            <a:ext cx="12192000" cy="501649"/>
          </a:xfrm>
          <a:prstGeom prst="rect">
            <a:avLst/>
          </a:prstGeom>
          <a:solidFill>
            <a:srgbClr val="388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54180C07-D94C-1FC1-9EFB-4979F19004DD}"/>
              </a:ext>
            </a:extLst>
          </p:cNvPr>
          <p:cNvSpPr>
            <a:spLocks noGrp="1"/>
          </p:cNvSpPr>
          <p:nvPr>
            <p:ph type="dt" sz="half" idx="2"/>
          </p:nvPr>
        </p:nvSpPr>
        <p:spPr>
          <a:xfrm>
            <a:off x="838200" y="6425823"/>
            <a:ext cx="2743200" cy="365125"/>
          </a:xfrm>
          <a:prstGeom prst="rect">
            <a:avLst/>
          </a:prstGeom>
        </p:spPr>
        <p:txBody>
          <a:bodyPr/>
          <a:lstStyle>
            <a:lvl1pPr>
              <a:defRPr baseline="0">
                <a:solidFill>
                  <a:schemeClr val="bg1"/>
                </a:solidFill>
              </a:defRPr>
            </a:lvl1pPr>
          </a:lstStyle>
          <a:p>
            <a:fld id="{459B2E61-43CF-4F70-9D33-D5EC5A2A5C9A}" type="datetimeFigureOut">
              <a:rPr lang="en-US" smtClean="0"/>
              <a:pPr/>
              <a:t>4/9/26</a:t>
            </a:fld>
            <a:endParaRPr lang="en-US" dirty="0">
              <a:solidFill>
                <a:schemeClr val="bg1"/>
              </a:solidFill>
            </a:endParaRPr>
          </a:p>
        </p:txBody>
      </p:sp>
      <p:sp>
        <p:nvSpPr>
          <p:cNvPr id="10" name="Slide Number Placeholder 5">
            <a:extLst>
              <a:ext uri="{FF2B5EF4-FFF2-40B4-BE49-F238E27FC236}">
                <a16:creationId xmlns:a16="http://schemas.microsoft.com/office/drawing/2014/main" id="{3EEABD98-B164-BA25-963D-489C4FEC1791}"/>
              </a:ext>
            </a:extLst>
          </p:cNvPr>
          <p:cNvSpPr>
            <a:spLocks noGrp="1"/>
          </p:cNvSpPr>
          <p:nvPr>
            <p:ph type="sldNum" sz="quarter" idx="4"/>
          </p:nvPr>
        </p:nvSpPr>
        <p:spPr>
          <a:xfrm>
            <a:off x="8610600" y="6425823"/>
            <a:ext cx="2743200" cy="365125"/>
          </a:xfrm>
          <a:prstGeom prst="rect">
            <a:avLst/>
          </a:prstGeom>
        </p:spPr>
        <p:txBody>
          <a:bodyPr/>
          <a:lstStyle>
            <a:lvl1pPr algn="r">
              <a:defRPr>
                <a:solidFill>
                  <a:schemeClr val="bg1"/>
                </a:solidFill>
              </a:defRPr>
            </a:lvl1pPr>
          </a:lstStyle>
          <a:p>
            <a:pPr algn="r"/>
            <a:fld id="{BE4FD396-49F3-42D7-97C3-65374D906C08}" type="slidenum">
              <a:rPr lang="en-US" smtClean="0"/>
              <a:pPr/>
              <a:t>‹#›</a:t>
            </a:fld>
            <a:endParaRPr lang="en-US" dirty="0"/>
          </a:p>
        </p:txBody>
      </p:sp>
      <p:sp>
        <p:nvSpPr>
          <p:cNvPr id="11" name="TextBox 10">
            <a:extLst>
              <a:ext uri="{FF2B5EF4-FFF2-40B4-BE49-F238E27FC236}">
                <a16:creationId xmlns:a16="http://schemas.microsoft.com/office/drawing/2014/main" id="{E93E26B0-E977-EE55-464D-D1DC6DC8E55F}"/>
              </a:ext>
            </a:extLst>
          </p:cNvPr>
          <p:cNvSpPr txBox="1"/>
          <p:nvPr/>
        </p:nvSpPr>
        <p:spPr>
          <a:xfrm>
            <a:off x="3642966" y="6423719"/>
            <a:ext cx="4906067" cy="369332"/>
          </a:xfrm>
          <a:prstGeom prst="rect">
            <a:avLst/>
          </a:prstGeom>
          <a:noFill/>
        </p:spPr>
        <p:txBody>
          <a:bodyPr wrap="square">
            <a:spAutoFit/>
          </a:bodyPr>
          <a:lstStyle/>
          <a:p>
            <a:r>
              <a:rPr lang="en-US" baseline="0" dirty="0">
                <a:solidFill>
                  <a:schemeClr val="bg1"/>
                </a:solidFill>
              </a:rPr>
              <a:t>clarksonregional.com/bridges-to-mental-health</a:t>
            </a:r>
          </a:p>
        </p:txBody>
      </p:sp>
    </p:spTree>
    <p:extLst>
      <p:ext uri="{BB962C8B-B14F-4D97-AF65-F5344CB8AC3E}">
        <p14:creationId xmlns:p14="http://schemas.microsoft.com/office/powerpoint/2010/main" val="10457984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indapp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Psychotherapies for Depression and Anxiety</a:t>
            </a:r>
          </a:p>
        </p:txBody>
      </p:sp>
      <p:sp>
        <p:nvSpPr>
          <p:cNvPr id="6" name="Subtitle 5"/>
          <p:cNvSpPr>
            <a:spLocks noGrp="1"/>
          </p:cNvSpPr>
          <p:nvPr>
            <p:ph type="subTitle" idx="1"/>
          </p:nvPr>
        </p:nvSpPr>
        <p:spPr/>
        <p:txBody>
          <a:bodyPr/>
          <a:lstStyle/>
          <a:p>
            <a:endParaRPr lang="en-US"/>
          </a:p>
        </p:txBody>
      </p:sp>
      <p:pic>
        <p:nvPicPr>
          <p:cNvPr id="3" name="Picture 2" descr="C:\Users\mpp9\Desktop\McLean Conference\my anxieties have anxieties.jpg">
            <a:extLst>
              <a:ext uri="{FF2B5EF4-FFF2-40B4-BE49-F238E27FC236}">
                <a16:creationId xmlns:a16="http://schemas.microsoft.com/office/drawing/2014/main" id="{9AD460A5-ACE7-98BD-E015-635E9D90A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59624" y="3509963"/>
            <a:ext cx="3101788" cy="2572397"/>
          </a:xfrm>
          <a:prstGeom prst="rect">
            <a:avLst/>
          </a:prstGeom>
          <a:noFill/>
        </p:spPr>
      </p:pic>
    </p:spTree>
    <p:extLst>
      <p:ext uri="{BB962C8B-B14F-4D97-AF65-F5344CB8AC3E}">
        <p14:creationId xmlns:p14="http://schemas.microsoft.com/office/powerpoint/2010/main" val="1680672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CAD2-153E-88F9-B6E4-FBB8B6014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936C1-6A8A-D7DF-98C5-2CB75530135B}"/>
              </a:ext>
            </a:extLst>
          </p:cNvPr>
          <p:cNvSpPr>
            <a:spLocks noGrp="1"/>
          </p:cNvSpPr>
          <p:nvPr>
            <p:ph type="title"/>
          </p:nvPr>
        </p:nvSpPr>
        <p:spPr>
          <a:xfrm>
            <a:off x="609600" y="228600"/>
            <a:ext cx="10972800" cy="1143000"/>
          </a:xfrm>
        </p:spPr>
        <p:txBody>
          <a:bodyPr anchor="ctr">
            <a:normAutofit/>
          </a:bodyPr>
          <a:lstStyle/>
          <a:p>
            <a:r>
              <a:rPr lang="en-US" dirty="0"/>
              <a:t>Behavioral: Behavioral activation for depression</a:t>
            </a:r>
          </a:p>
        </p:txBody>
      </p:sp>
      <p:sp>
        <p:nvSpPr>
          <p:cNvPr id="13" name="Text Placeholder 2">
            <a:extLst>
              <a:ext uri="{FF2B5EF4-FFF2-40B4-BE49-F238E27FC236}">
                <a16:creationId xmlns:a16="http://schemas.microsoft.com/office/drawing/2014/main" id="{54A55836-5C6E-197C-BFD1-DE5909F7CB77}"/>
              </a:ext>
            </a:extLst>
          </p:cNvPr>
          <p:cNvSpPr>
            <a:spLocks noGrp="1"/>
          </p:cNvSpPr>
          <p:nvPr>
            <p:ph type="body" idx="1"/>
          </p:nvPr>
        </p:nvSpPr>
        <p:spPr>
          <a:xfrm>
            <a:off x="197223" y="1133475"/>
            <a:ext cx="5486400" cy="803275"/>
          </a:xfrm>
        </p:spPr>
        <p:txBody>
          <a:bodyPr>
            <a:noAutofit/>
          </a:bodyPr>
          <a:lstStyle/>
          <a:p>
            <a:pPr algn="ctr"/>
            <a:r>
              <a:rPr lang="en-US" sz="3000" dirty="0"/>
              <a:t>‘Fake it ‘til you make it</a:t>
            </a:r>
          </a:p>
        </p:txBody>
      </p:sp>
      <p:sp>
        <p:nvSpPr>
          <p:cNvPr id="3" name="Content Placeholder 2">
            <a:extLst>
              <a:ext uri="{FF2B5EF4-FFF2-40B4-BE49-F238E27FC236}">
                <a16:creationId xmlns:a16="http://schemas.microsoft.com/office/drawing/2014/main" id="{31A2AD29-4473-E31C-C71C-716E973E2A8B}"/>
              </a:ext>
            </a:extLst>
          </p:cNvPr>
          <p:cNvSpPr>
            <a:spLocks noGrp="1"/>
          </p:cNvSpPr>
          <p:nvPr>
            <p:ph sz="half" idx="2"/>
          </p:nvPr>
        </p:nvSpPr>
        <p:spPr>
          <a:xfrm>
            <a:off x="609600" y="2174875"/>
            <a:ext cx="5386917" cy="4073526"/>
          </a:xfrm>
        </p:spPr>
        <p:txBody>
          <a:bodyPr>
            <a:normAutofit fontScale="92500"/>
          </a:bodyPr>
          <a:lstStyle/>
          <a:p>
            <a:pPr marL="0" indent="0">
              <a:buNone/>
            </a:pPr>
            <a:r>
              <a:rPr lang="en-US" i="1" dirty="0"/>
              <a:t>Increase engagement in activities/increase sense of mastery/ decrease avoidance and isolation</a:t>
            </a:r>
          </a:p>
          <a:p>
            <a:r>
              <a:rPr lang="en-US" dirty="0"/>
              <a:t>Daily activity and mood monitoring</a:t>
            </a:r>
          </a:p>
          <a:p>
            <a:r>
              <a:rPr lang="en-US" dirty="0"/>
              <a:t>Goal setting (using specific, measurable, actionable goals)</a:t>
            </a:r>
          </a:p>
          <a:p>
            <a:r>
              <a:rPr lang="en-US" dirty="0"/>
              <a:t>Identifying pleasurable activities</a:t>
            </a:r>
          </a:p>
          <a:p>
            <a:r>
              <a:rPr lang="en-US" dirty="0"/>
              <a:t>Approaching tasks that have been avoided</a:t>
            </a:r>
          </a:p>
          <a:p>
            <a:pPr marL="0" indent="0">
              <a:buNone/>
            </a:pPr>
            <a:endParaRPr lang="en-US" dirty="0"/>
          </a:p>
        </p:txBody>
      </p:sp>
      <p:sp>
        <p:nvSpPr>
          <p:cNvPr id="15" name="Text Placeholder 4">
            <a:extLst>
              <a:ext uri="{FF2B5EF4-FFF2-40B4-BE49-F238E27FC236}">
                <a16:creationId xmlns:a16="http://schemas.microsoft.com/office/drawing/2014/main" id="{F4269544-8385-DE76-EE8F-BB49C763E209}"/>
              </a:ext>
            </a:extLst>
          </p:cNvPr>
          <p:cNvSpPr>
            <a:spLocks noGrp="1"/>
          </p:cNvSpPr>
          <p:nvPr>
            <p:ph type="body" sz="quarter" idx="3"/>
          </p:nvPr>
        </p:nvSpPr>
        <p:spPr>
          <a:xfrm>
            <a:off x="6193368" y="1535113"/>
            <a:ext cx="5389033" cy="639762"/>
          </a:xfrm>
        </p:spPr>
        <p:txBody>
          <a:bodyPr>
            <a:normAutofit/>
          </a:bodyPr>
          <a:lstStyle/>
          <a:p>
            <a:pPr algn="ctr"/>
            <a:r>
              <a:rPr lang="en-US" sz="2000" i="1" dirty="0"/>
              <a:t>Daily Activity Record</a:t>
            </a:r>
          </a:p>
        </p:txBody>
      </p:sp>
      <p:pic>
        <p:nvPicPr>
          <p:cNvPr id="8" name="Picture 7" descr="Table&#10;&#10;Description automatically generated">
            <a:extLst>
              <a:ext uri="{FF2B5EF4-FFF2-40B4-BE49-F238E27FC236}">
                <a16:creationId xmlns:a16="http://schemas.microsoft.com/office/drawing/2014/main" id="{4B4BE1D6-AE7B-E66E-2DB4-932D482AA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013" y="2174875"/>
            <a:ext cx="5303743" cy="3951288"/>
          </a:xfrm>
          <a:prstGeom prst="rect">
            <a:avLst/>
          </a:prstGeom>
          <a:noFill/>
        </p:spPr>
      </p:pic>
    </p:spTree>
    <p:extLst>
      <p:ext uri="{BB962C8B-B14F-4D97-AF65-F5344CB8AC3E}">
        <p14:creationId xmlns:p14="http://schemas.microsoft.com/office/powerpoint/2010/main" val="3506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17" y="431280"/>
            <a:ext cx="10747359" cy="926086"/>
          </a:xfrm>
        </p:spPr>
        <p:txBody>
          <a:bodyPr>
            <a:normAutofit fontScale="90000"/>
          </a:bodyPr>
          <a:lstStyle/>
          <a:p>
            <a:pPr algn="ctr"/>
            <a:r>
              <a:rPr lang="en-US" dirty="0"/>
              <a:t>Behavioral: Exposure and Response Prevention for Anxiety and OCD</a:t>
            </a:r>
          </a:p>
        </p:txBody>
      </p:sp>
      <p:graphicFrame>
        <p:nvGraphicFramePr>
          <p:cNvPr id="6" name="Content Placeholder 3">
            <a:extLst>
              <a:ext uri="{FF2B5EF4-FFF2-40B4-BE49-F238E27FC236}">
                <a16:creationId xmlns:a16="http://schemas.microsoft.com/office/drawing/2014/main" id="{F1E8F05C-480B-A93D-07E2-5CE35A259999}"/>
              </a:ext>
            </a:extLst>
          </p:cNvPr>
          <p:cNvGraphicFramePr>
            <a:graphicFrameLocks/>
          </p:cNvGraphicFramePr>
          <p:nvPr>
            <p:extLst>
              <p:ext uri="{D42A27DB-BD31-4B8C-83A1-F6EECF244321}">
                <p14:modId xmlns:p14="http://schemas.microsoft.com/office/powerpoint/2010/main" val="2294623503"/>
              </p:ext>
            </p:extLst>
          </p:nvPr>
        </p:nvGraphicFramePr>
        <p:xfrm>
          <a:off x="6373906" y="1482478"/>
          <a:ext cx="5432612" cy="3923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460AA522-FBCC-36B7-4EB0-98D3FA7FE01B}"/>
              </a:ext>
            </a:extLst>
          </p:cNvPr>
          <p:cNvSpPr>
            <a:spLocks noGrp="1"/>
          </p:cNvSpPr>
          <p:nvPr>
            <p:ph type="body" sz="quarter" idx="10"/>
          </p:nvPr>
        </p:nvSpPr>
        <p:spPr>
          <a:xfrm>
            <a:off x="385482" y="3026138"/>
            <a:ext cx="8936567" cy="4698768"/>
          </a:xfrm>
        </p:spPr>
        <p:txBody>
          <a:bodyPr/>
          <a:lstStyle/>
          <a:p>
            <a:r>
              <a:rPr lang="en-US" b="1" dirty="0"/>
              <a:t>Anxiety </a:t>
            </a:r>
            <a:r>
              <a:rPr lang="en-US" b="1" dirty="0">
                <a:sym typeface="Wingdings" pitchFamily="2" charset="2"/>
              </a:rPr>
              <a:t> Avoidance  Reinforces anxiety</a:t>
            </a:r>
            <a:endParaRPr lang="en-US" b="1" dirty="0"/>
          </a:p>
        </p:txBody>
      </p:sp>
    </p:spTree>
    <p:extLst>
      <p:ext uri="{BB962C8B-B14F-4D97-AF65-F5344CB8AC3E}">
        <p14:creationId xmlns:p14="http://schemas.microsoft.com/office/powerpoint/2010/main" val="26950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50" y="466652"/>
            <a:ext cx="11195594" cy="926086"/>
          </a:xfrm>
        </p:spPr>
        <p:txBody>
          <a:bodyPr>
            <a:normAutofit fontScale="90000"/>
          </a:bodyPr>
          <a:lstStyle/>
          <a:p>
            <a:pPr algn="ctr"/>
            <a:r>
              <a:rPr lang="en-US" dirty="0"/>
              <a:t>Behavioral: Exposure and Response Prevention for Anxiety and OCD</a:t>
            </a:r>
          </a:p>
        </p:txBody>
      </p:sp>
      <p:graphicFrame>
        <p:nvGraphicFramePr>
          <p:cNvPr id="6" name="Content Placeholder 3">
            <a:extLst>
              <a:ext uri="{FF2B5EF4-FFF2-40B4-BE49-F238E27FC236}">
                <a16:creationId xmlns:a16="http://schemas.microsoft.com/office/drawing/2014/main" id="{F1E8F05C-480B-A93D-07E2-5CE35A259999}"/>
              </a:ext>
            </a:extLst>
          </p:cNvPr>
          <p:cNvGraphicFramePr>
            <a:graphicFrameLocks/>
          </p:cNvGraphicFramePr>
          <p:nvPr/>
        </p:nvGraphicFramePr>
        <p:xfrm>
          <a:off x="6373906" y="1482478"/>
          <a:ext cx="5432612" cy="39232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2">
            <a:extLst>
              <a:ext uri="{FF2B5EF4-FFF2-40B4-BE49-F238E27FC236}">
                <a16:creationId xmlns:a16="http://schemas.microsoft.com/office/drawing/2014/main" id="{1F51C42C-0203-D3A8-36FB-E49BAD249268}"/>
              </a:ext>
            </a:extLst>
          </p:cNvPr>
          <p:cNvSpPr txBox="1">
            <a:spLocks/>
          </p:cNvSpPr>
          <p:nvPr/>
        </p:nvSpPr>
        <p:spPr>
          <a:xfrm>
            <a:off x="-277906" y="1787278"/>
            <a:ext cx="6373906" cy="49088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buClr>
                <a:srgbClr val="55A5B4"/>
              </a:buClr>
              <a:buFontTx/>
              <a:buNone/>
              <a:defRPr sz="2400" kern="1200">
                <a:solidFill>
                  <a:schemeClr val="tx1"/>
                </a:solidFill>
                <a:latin typeface="Times"/>
                <a:ea typeface="+mn-ea"/>
                <a:cs typeface="Times"/>
              </a:defRPr>
            </a:lvl1pPr>
            <a:lvl2pPr marL="685800" indent="-228600" algn="l" defTabSz="914400" rtl="0" eaLnBrk="1" latinLnBrk="0" hangingPunct="1">
              <a:lnSpc>
                <a:spcPct val="90000"/>
              </a:lnSpc>
              <a:spcBef>
                <a:spcPts val="1200"/>
              </a:spcBef>
              <a:buClr>
                <a:srgbClr val="55A5B4"/>
              </a:buClr>
              <a:buFont typeface="Arial"/>
              <a:buChar char="•"/>
              <a:defRPr sz="2200" kern="1200">
                <a:solidFill>
                  <a:schemeClr val="tx1"/>
                </a:solidFill>
                <a:latin typeface="Times"/>
                <a:ea typeface="+mn-ea"/>
                <a:cs typeface="Times"/>
              </a:defRPr>
            </a:lvl2pPr>
            <a:lvl3pPr marL="1143000" indent="-228600" algn="l" defTabSz="914400" rtl="0" eaLnBrk="1" latinLnBrk="0" hangingPunct="1">
              <a:lnSpc>
                <a:spcPct val="90000"/>
              </a:lnSpc>
              <a:spcBef>
                <a:spcPts val="1200"/>
              </a:spcBef>
              <a:buClr>
                <a:srgbClr val="55A5B4"/>
              </a:buClr>
              <a:buFont typeface="Arial"/>
              <a:buChar char="•"/>
              <a:defRPr sz="2800" kern="1200">
                <a:solidFill>
                  <a:schemeClr val="tx1"/>
                </a:solidFill>
                <a:latin typeface="Times"/>
                <a:ea typeface="+mn-ea"/>
                <a:cs typeface="Times"/>
              </a:defRPr>
            </a:lvl3pPr>
            <a:lvl4pPr marL="1600200" indent="-228600" algn="l" defTabSz="914400" rtl="0" eaLnBrk="1" latinLnBrk="0" hangingPunct="1">
              <a:lnSpc>
                <a:spcPct val="90000"/>
              </a:lnSpc>
              <a:spcBef>
                <a:spcPts val="1200"/>
              </a:spcBef>
              <a:buClr>
                <a:srgbClr val="55A5B4"/>
              </a:buClr>
              <a:buFont typeface="Arial"/>
              <a:buChar char="•"/>
              <a:defRPr sz="2800" kern="1200">
                <a:solidFill>
                  <a:schemeClr val="tx1"/>
                </a:solidFill>
                <a:latin typeface="Times"/>
                <a:ea typeface="+mn-ea"/>
                <a:cs typeface="Times"/>
              </a:defRPr>
            </a:lvl4pPr>
            <a:lvl5pPr marL="2057400" indent="-228600" algn="l" defTabSz="914400" rtl="0" eaLnBrk="1" latinLnBrk="0" hangingPunct="1">
              <a:lnSpc>
                <a:spcPct val="90000"/>
              </a:lnSpc>
              <a:spcBef>
                <a:spcPts val="1200"/>
              </a:spcBef>
              <a:buClr>
                <a:srgbClr val="55A5B4"/>
              </a:buClr>
              <a:buFont typeface="Arial"/>
              <a:buChar char="•"/>
              <a:defRPr sz="2800" kern="1200">
                <a:solidFill>
                  <a:schemeClr val="tx1"/>
                </a:solidFill>
                <a:latin typeface="Times"/>
                <a:ea typeface="+mn-ea"/>
                <a:cs typeface="Time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t>Gradually face fears while refraining from safety behaviors</a:t>
            </a:r>
          </a:p>
          <a:p>
            <a:pPr lvl="1"/>
            <a:r>
              <a:rPr lang="en-US" sz="3200" dirty="0"/>
              <a:t>Develop habituation and extinction of response </a:t>
            </a:r>
          </a:p>
          <a:p>
            <a:pPr lvl="1"/>
            <a:r>
              <a:rPr lang="en-US" sz="3200" dirty="0"/>
              <a:t>Create New Learning: new associations that counter original fear (expectancy violation)</a:t>
            </a:r>
          </a:p>
          <a:p>
            <a:pPr lvl="1"/>
            <a:endParaRPr lang="en-US" sz="3200" dirty="0"/>
          </a:p>
          <a:p>
            <a:pPr>
              <a:buFont typeface="Arial"/>
              <a:buChar char="•"/>
            </a:pPr>
            <a:endParaRPr lang="en-US" dirty="0"/>
          </a:p>
        </p:txBody>
      </p:sp>
    </p:spTree>
    <p:extLst>
      <p:ext uri="{BB962C8B-B14F-4D97-AF65-F5344CB8AC3E}">
        <p14:creationId xmlns:p14="http://schemas.microsoft.com/office/powerpoint/2010/main" val="160954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6"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7"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exposure life!</a:t>
            </a:r>
          </a:p>
        </p:txBody>
      </p:sp>
      <p:graphicFrame>
        <p:nvGraphicFramePr>
          <p:cNvPr id="4" name="Content Placeholder 3"/>
          <p:cNvGraphicFramePr>
            <a:graphicFrameLocks noGrp="1"/>
          </p:cNvGraphicFramePr>
          <p:nvPr>
            <p:ph sz="quarter" idx="1"/>
          </p:nvPr>
        </p:nvGraphicFramePr>
        <p:xfrm>
          <a:off x="1981200" y="1600201"/>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542078" y="4393713"/>
            <a:ext cx="5225201" cy="1938992"/>
          </a:xfrm>
          <a:prstGeom prst="rect">
            <a:avLst/>
          </a:prstGeom>
          <a:noFill/>
        </p:spPr>
        <p:txBody>
          <a:bodyPr wrap="square" rtlCol="0">
            <a:spAutoFit/>
          </a:bodyPr>
          <a:lstStyle/>
          <a:p>
            <a:pPr>
              <a:buFont typeface="Arial" pitchFamily="34" charset="0"/>
              <a:buChar char="•"/>
            </a:pPr>
            <a:r>
              <a:rPr lang="en-US" sz="2400" dirty="0"/>
              <a:t>  Practice each step until anxiety decreases or there is opportunity for expectancy violation</a:t>
            </a:r>
          </a:p>
          <a:p>
            <a:pPr>
              <a:buFont typeface="Arial" pitchFamily="34" charset="0"/>
              <a:buChar char="•"/>
            </a:pPr>
            <a:endParaRPr lang="en-US" sz="2400" dirty="0"/>
          </a:p>
          <a:p>
            <a:pPr>
              <a:buFont typeface="Arial" pitchFamily="34" charset="0"/>
              <a:buChar char="•"/>
            </a:pPr>
            <a:r>
              <a:rPr lang="en-US" sz="2400" dirty="0"/>
              <a:t>  Use contingent reinforcement</a:t>
            </a:r>
          </a:p>
        </p:txBody>
      </p:sp>
      <p:sp>
        <p:nvSpPr>
          <p:cNvPr id="7" name="TextBox 6"/>
          <p:cNvSpPr txBox="1"/>
          <p:nvPr/>
        </p:nvSpPr>
        <p:spPr>
          <a:xfrm>
            <a:off x="1042884" y="2179474"/>
            <a:ext cx="6039378" cy="461665"/>
          </a:xfrm>
          <a:prstGeom prst="rect">
            <a:avLst/>
          </a:prstGeom>
          <a:noFill/>
        </p:spPr>
        <p:txBody>
          <a:bodyPr wrap="square" rtlCol="0">
            <a:spAutoFit/>
          </a:bodyPr>
          <a:lstStyle/>
          <a:p>
            <a:pPr>
              <a:buFont typeface="Arial" pitchFamily="34" charset="0"/>
              <a:buChar char="•"/>
            </a:pPr>
            <a:r>
              <a:rPr lang="en-US" sz="2400" dirty="0"/>
              <a:t>  Encourage people to face their fears</a:t>
            </a:r>
          </a:p>
        </p:txBody>
      </p:sp>
    </p:spTree>
    <p:extLst>
      <p:ext uri="{BB962C8B-B14F-4D97-AF65-F5344CB8AC3E}">
        <p14:creationId xmlns:p14="http://schemas.microsoft.com/office/powerpoint/2010/main" val="53691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10BA-32AB-2EDF-DBFF-E0319C36EB89}"/>
              </a:ext>
            </a:extLst>
          </p:cNvPr>
          <p:cNvSpPr>
            <a:spLocks noGrp="1"/>
          </p:cNvSpPr>
          <p:nvPr>
            <p:ph type="title"/>
          </p:nvPr>
        </p:nvSpPr>
        <p:spPr/>
        <p:txBody>
          <a:bodyPr/>
          <a:lstStyle/>
          <a:p>
            <a:r>
              <a:rPr lang="en-US" dirty="0"/>
              <a:t>Dialectical Behavioral Therapy (DBT)</a:t>
            </a:r>
          </a:p>
        </p:txBody>
      </p:sp>
      <p:sp>
        <p:nvSpPr>
          <p:cNvPr id="3" name="Content Placeholder 2">
            <a:extLst>
              <a:ext uri="{FF2B5EF4-FFF2-40B4-BE49-F238E27FC236}">
                <a16:creationId xmlns:a16="http://schemas.microsoft.com/office/drawing/2014/main" id="{EC6D9FB9-B466-E9D6-5B29-DEE12A844D0A}"/>
              </a:ext>
            </a:extLst>
          </p:cNvPr>
          <p:cNvSpPr>
            <a:spLocks noGrp="1"/>
          </p:cNvSpPr>
          <p:nvPr>
            <p:ph idx="1"/>
          </p:nvPr>
        </p:nvSpPr>
        <p:spPr>
          <a:xfrm>
            <a:off x="838200" y="1825625"/>
            <a:ext cx="10941424" cy="4351338"/>
          </a:xfrm>
        </p:spPr>
        <p:txBody>
          <a:bodyPr>
            <a:normAutofit/>
          </a:bodyPr>
          <a:lstStyle/>
          <a:p>
            <a:r>
              <a:rPr lang="en-US" dirty="0"/>
              <a:t>Developed for chronic suicidality and borderline personality disorder</a:t>
            </a:r>
          </a:p>
          <a:p>
            <a:r>
              <a:rPr lang="en-US" dirty="0"/>
              <a:t>Can be helpful for people having difficulty with emotion regulation/ “super-sensors” or are demonstrating self-destructive behaviors (e.g., non-suicidal self-injury, eating disorders, substance use disorders)</a:t>
            </a:r>
          </a:p>
          <a:p>
            <a:pPr marL="0" indent="0">
              <a:buNone/>
            </a:pPr>
            <a:endParaRPr lang="en-US" dirty="0"/>
          </a:p>
        </p:txBody>
      </p:sp>
      <p:pic>
        <p:nvPicPr>
          <p:cNvPr id="4" name="Picture 3" descr="DBT.jpg">
            <a:extLst>
              <a:ext uri="{FF2B5EF4-FFF2-40B4-BE49-F238E27FC236}">
                <a16:creationId xmlns:a16="http://schemas.microsoft.com/office/drawing/2014/main" id="{84C475B2-DD57-51F8-4986-1B0F2F48CCA5}"/>
              </a:ext>
            </a:extLst>
          </p:cNvPr>
          <p:cNvPicPr>
            <a:picLocks noChangeAspect="1"/>
          </p:cNvPicPr>
          <p:nvPr/>
        </p:nvPicPr>
        <p:blipFill>
          <a:blip r:embed="rId3"/>
          <a:stretch>
            <a:fillRect/>
          </a:stretch>
        </p:blipFill>
        <p:spPr>
          <a:xfrm>
            <a:off x="3467512" y="3605794"/>
            <a:ext cx="5256975" cy="2571169"/>
          </a:xfrm>
          <a:prstGeom prst="rect">
            <a:avLst/>
          </a:prstGeom>
        </p:spPr>
      </p:pic>
    </p:spTree>
    <p:extLst>
      <p:ext uri="{BB962C8B-B14F-4D97-AF65-F5344CB8AC3E}">
        <p14:creationId xmlns:p14="http://schemas.microsoft.com/office/powerpoint/2010/main" val="230738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6F182-950F-4488-B57F-6DF1A68A329A}"/>
              </a:ext>
            </a:extLst>
          </p:cNvPr>
          <p:cNvSpPr>
            <a:spLocks noGrp="1"/>
          </p:cNvSpPr>
          <p:nvPr>
            <p:ph type="title"/>
          </p:nvPr>
        </p:nvSpPr>
        <p:spPr/>
        <p:txBody>
          <a:bodyPr/>
          <a:lstStyle/>
          <a:p>
            <a:r>
              <a:rPr lang="en-US" dirty="0"/>
              <a:t>DBT Skills Training</a:t>
            </a:r>
          </a:p>
        </p:txBody>
      </p:sp>
      <p:sp>
        <p:nvSpPr>
          <p:cNvPr id="3" name="Content Placeholder 2">
            <a:extLst>
              <a:ext uri="{FF2B5EF4-FFF2-40B4-BE49-F238E27FC236}">
                <a16:creationId xmlns:a16="http://schemas.microsoft.com/office/drawing/2014/main" id="{CE16FE74-4161-4A63-B694-8E20E57EE9ED}"/>
              </a:ext>
            </a:extLst>
          </p:cNvPr>
          <p:cNvSpPr>
            <a:spLocks noGrp="1"/>
          </p:cNvSpPr>
          <p:nvPr>
            <p:ph idx="1"/>
          </p:nvPr>
        </p:nvSpPr>
        <p:spPr>
          <a:xfrm>
            <a:off x="639797" y="1962835"/>
            <a:ext cx="10515600" cy="4351338"/>
          </a:xfrm>
        </p:spPr>
        <p:txBody>
          <a:bodyPr>
            <a:normAutofit lnSpcReduction="10000"/>
          </a:bodyPr>
          <a:lstStyle/>
          <a:p>
            <a:r>
              <a:rPr lang="en-US" b="1" dirty="0"/>
              <a:t>Mindfulness</a:t>
            </a:r>
          </a:p>
          <a:p>
            <a:pPr marL="457200" lvl="1" indent="0">
              <a:buNone/>
            </a:pPr>
            <a:r>
              <a:rPr lang="en-US" i="1" dirty="0"/>
              <a:t>Being fully aware and present in the moment</a:t>
            </a:r>
            <a:endParaRPr lang="en-US" dirty="0"/>
          </a:p>
          <a:p>
            <a:r>
              <a:rPr lang="en-US" b="1" dirty="0"/>
              <a:t>Distress Tolerance</a:t>
            </a:r>
          </a:p>
          <a:p>
            <a:pPr marL="457200" lvl="1" indent="0">
              <a:buNone/>
            </a:pPr>
            <a:r>
              <a:rPr lang="en-US" i="1" dirty="0"/>
              <a:t>Get through a bad situation without making it worse…survive painful emotions when now’s not the time to fix things</a:t>
            </a:r>
          </a:p>
          <a:p>
            <a:r>
              <a:rPr lang="en-US" b="1" dirty="0"/>
              <a:t>Emotion Regulation</a:t>
            </a:r>
          </a:p>
          <a:p>
            <a:pPr marL="457200" lvl="1" indent="0">
              <a:buNone/>
            </a:pPr>
            <a:r>
              <a:rPr lang="en-US" i="1" dirty="0"/>
              <a:t>How to effectively experience and respond to emotions rather than emotions taking over</a:t>
            </a:r>
          </a:p>
          <a:p>
            <a:r>
              <a:rPr lang="en-US" b="1" dirty="0"/>
              <a:t>Interpersonal effectiveness</a:t>
            </a:r>
          </a:p>
          <a:p>
            <a:pPr marL="457200" lvl="1" indent="0">
              <a:buNone/>
            </a:pPr>
            <a:r>
              <a:rPr lang="en-US" i="1" dirty="0"/>
              <a:t>How to ask for what you want and say no while maintaining self-respect and relationships with others</a:t>
            </a:r>
            <a:endParaRPr lang="en-US" dirty="0"/>
          </a:p>
          <a:p>
            <a:endParaRPr lang="en-US" dirty="0"/>
          </a:p>
        </p:txBody>
      </p:sp>
      <p:sp>
        <p:nvSpPr>
          <p:cNvPr id="4" name="Oval 3">
            <a:extLst>
              <a:ext uri="{FF2B5EF4-FFF2-40B4-BE49-F238E27FC236}">
                <a16:creationId xmlns:a16="http://schemas.microsoft.com/office/drawing/2014/main" id="{091AA638-0733-922B-07B7-3DF9C3C76382}"/>
              </a:ext>
            </a:extLst>
          </p:cNvPr>
          <p:cNvSpPr/>
          <p:nvPr/>
        </p:nvSpPr>
        <p:spPr>
          <a:xfrm>
            <a:off x="8314713" y="1389414"/>
            <a:ext cx="1805050" cy="179317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Oval 4">
            <a:extLst>
              <a:ext uri="{FF2B5EF4-FFF2-40B4-BE49-F238E27FC236}">
                <a16:creationId xmlns:a16="http://schemas.microsoft.com/office/drawing/2014/main" id="{E6248AF7-FC52-D663-2B20-774ED9AEA812}"/>
              </a:ext>
            </a:extLst>
          </p:cNvPr>
          <p:cNvSpPr/>
          <p:nvPr/>
        </p:nvSpPr>
        <p:spPr>
          <a:xfrm>
            <a:off x="9350347" y="1389414"/>
            <a:ext cx="1805050" cy="179317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AD913385-D1B8-28D0-1507-185E2A07A416}"/>
              </a:ext>
            </a:extLst>
          </p:cNvPr>
          <p:cNvSpPr txBox="1"/>
          <p:nvPr/>
        </p:nvSpPr>
        <p:spPr>
          <a:xfrm>
            <a:off x="9205363" y="1962835"/>
            <a:ext cx="1020287" cy="646331"/>
          </a:xfrm>
          <a:prstGeom prst="rect">
            <a:avLst/>
          </a:prstGeom>
          <a:noFill/>
        </p:spPr>
        <p:txBody>
          <a:bodyPr wrap="square" rtlCol="0">
            <a:spAutoFit/>
          </a:bodyPr>
          <a:lstStyle/>
          <a:p>
            <a:pPr algn="ctr"/>
            <a:r>
              <a:rPr lang="en-US" dirty="0"/>
              <a:t>Wise Mind</a:t>
            </a:r>
          </a:p>
        </p:txBody>
      </p:sp>
      <p:sp>
        <p:nvSpPr>
          <p:cNvPr id="7" name="TextBox 6">
            <a:extLst>
              <a:ext uri="{FF2B5EF4-FFF2-40B4-BE49-F238E27FC236}">
                <a16:creationId xmlns:a16="http://schemas.microsoft.com/office/drawing/2014/main" id="{98F5FDE9-AA2B-DB94-4DB1-6655B7B01A0F}"/>
              </a:ext>
            </a:extLst>
          </p:cNvPr>
          <p:cNvSpPr txBox="1"/>
          <p:nvPr/>
        </p:nvSpPr>
        <p:spPr>
          <a:xfrm>
            <a:off x="8314713" y="1989992"/>
            <a:ext cx="1127162" cy="646331"/>
          </a:xfrm>
          <a:prstGeom prst="rect">
            <a:avLst/>
          </a:prstGeom>
          <a:noFill/>
        </p:spPr>
        <p:txBody>
          <a:bodyPr wrap="square" rtlCol="0">
            <a:spAutoFit/>
          </a:bodyPr>
          <a:lstStyle/>
          <a:p>
            <a:pPr algn="ctr"/>
            <a:r>
              <a:rPr lang="en-US" dirty="0"/>
              <a:t>Emotion Mind</a:t>
            </a:r>
          </a:p>
        </p:txBody>
      </p:sp>
      <p:sp>
        <p:nvSpPr>
          <p:cNvPr id="8" name="TextBox 7">
            <a:extLst>
              <a:ext uri="{FF2B5EF4-FFF2-40B4-BE49-F238E27FC236}">
                <a16:creationId xmlns:a16="http://schemas.microsoft.com/office/drawing/2014/main" id="{C59E181E-8EC7-296A-3BF7-03864F295FF4}"/>
              </a:ext>
            </a:extLst>
          </p:cNvPr>
          <p:cNvSpPr txBox="1"/>
          <p:nvPr/>
        </p:nvSpPr>
        <p:spPr>
          <a:xfrm>
            <a:off x="10097003" y="1989992"/>
            <a:ext cx="1009400" cy="646331"/>
          </a:xfrm>
          <a:prstGeom prst="rect">
            <a:avLst/>
          </a:prstGeom>
          <a:noFill/>
        </p:spPr>
        <p:txBody>
          <a:bodyPr wrap="square" rtlCol="0">
            <a:spAutoFit/>
          </a:bodyPr>
          <a:lstStyle/>
          <a:p>
            <a:pPr algn="ctr"/>
            <a:r>
              <a:rPr lang="en-US" dirty="0"/>
              <a:t>Rational Mind</a:t>
            </a:r>
          </a:p>
        </p:txBody>
      </p:sp>
    </p:spTree>
    <p:extLst>
      <p:ext uri="{BB962C8B-B14F-4D97-AF65-F5344CB8AC3E}">
        <p14:creationId xmlns:p14="http://schemas.microsoft.com/office/powerpoint/2010/main" val="301780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C88FC6C2-2BC8-89D9-0F97-2CF0BEFE40E0}"/>
              </a:ext>
            </a:extLst>
          </p:cNvPr>
          <p:cNvSpPr>
            <a:spLocks noGrp="1"/>
          </p:cNvSpPr>
          <p:nvPr>
            <p:ph type="title"/>
          </p:nvPr>
        </p:nvSpPr>
        <p:spPr>
          <a:xfrm>
            <a:off x="757518" y="304800"/>
            <a:ext cx="7772400" cy="1143000"/>
          </a:xfrm>
        </p:spPr>
        <p:txBody>
          <a:bodyPr/>
          <a:lstStyle/>
          <a:p>
            <a:r>
              <a:rPr lang="en-US" altLang="en-US" dirty="0"/>
              <a:t>Distress Tolerance</a:t>
            </a:r>
          </a:p>
        </p:txBody>
      </p:sp>
      <p:sp>
        <p:nvSpPr>
          <p:cNvPr id="3" name="Content Placeholder 2">
            <a:extLst>
              <a:ext uri="{FF2B5EF4-FFF2-40B4-BE49-F238E27FC236}">
                <a16:creationId xmlns:a16="http://schemas.microsoft.com/office/drawing/2014/main" id="{159293E2-7799-B852-45C1-BB610A6CFC6C}"/>
              </a:ext>
            </a:extLst>
          </p:cNvPr>
          <p:cNvSpPr>
            <a:spLocks noGrp="1"/>
          </p:cNvSpPr>
          <p:nvPr>
            <p:ph idx="1"/>
          </p:nvPr>
        </p:nvSpPr>
        <p:spPr>
          <a:xfrm>
            <a:off x="932329" y="1669676"/>
            <a:ext cx="8973671" cy="4114800"/>
          </a:xfrm>
        </p:spPr>
        <p:txBody>
          <a:bodyPr/>
          <a:lstStyle/>
          <a:p>
            <a:r>
              <a:rPr lang="en-US" altLang="en-US" dirty="0"/>
              <a:t>Crisis Survival</a:t>
            </a:r>
          </a:p>
          <a:p>
            <a:pPr lvl="1"/>
            <a:r>
              <a:rPr lang="en-US" altLang="en-US" dirty="0"/>
              <a:t>Distraction (Wise Mind ACCEPTS)</a:t>
            </a:r>
          </a:p>
          <a:p>
            <a:pPr lvl="1"/>
            <a:r>
              <a:rPr lang="en-US" altLang="en-US" dirty="0"/>
              <a:t>Self-soothing, 5 senses</a:t>
            </a:r>
          </a:p>
          <a:p>
            <a:pPr lvl="1"/>
            <a:r>
              <a:rPr lang="en-US" altLang="en-US" dirty="0"/>
              <a:t>IMPROVE the moment</a:t>
            </a:r>
          </a:p>
          <a:p>
            <a:pPr lvl="1"/>
            <a:r>
              <a:rPr lang="en-US" altLang="en-US" dirty="0"/>
              <a:t>Pros/Cons</a:t>
            </a:r>
          </a:p>
          <a:p>
            <a:r>
              <a:rPr lang="en-US" altLang="en-US" dirty="0"/>
              <a:t>Acceptance</a:t>
            </a:r>
          </a:p>
          <a:p>
            <a:pPr lvl="1"/>
            <a:r>
              <a:rPr lang="en-US" altLang="en-US" dirty="0"/>
              <a:t>Radical Acceptance</a:t>
            </a:r>
          </a:p>
          <a:p>
            <a:pPr lvl="1"/>
            <a:r>
              <a:rPr lang="en-US" altLang="en-US" dirty="0"/>
              <a:t>Turning the mind</a:t>
            </a:r>
          </a:p>
          <a:p>
            <a:pPr lvl="1"/>
            <a:r>
              <a:rPr lang="en-US" altLang="en-US" dirty="0"/>
              <a:t>Willingness vs. willfulness</a:t>
            </a:r>
          </a:p>
        </p:txBody>
      </p:sp>
      <p:pic>
        <p:nvPicPr>
          <p:cNvPr id="2" name="Picture 2" descr="C:\Users\mpp9\Desktop\McLean Conference\ER strangling cartoon.jpg">
            <a:extLst>
              <a:ext uri="{FF2B5EF4-FFF2-40B4-BE49-F238E27FC236}">
                <a16:creationId xmlns:a16="http://schemas.microsoft.com/office/drawing/2014/main" id="{A472F740-D28A-F83C-8801-E74932F69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481059" y="2043953"/>
            <a:ext cx="3778612" cy="3366247"/>
          </a:xfrm>
          <a:prstGeom prst="rect">
            <a:avLst/>
          </a:prstGeom>
          <a:noFill/>
        </p:spPr>
      </p:pic>
    </p:spTree>
    <p:extLst>
      <p:ext uri="{BB962C8B-B14F-4D97-AF65-F5344CB8AC3E}">
        <p14:creationId xmlns:p14="http://schemas.microsoft.com/office/powerpoint/2010/main" val="389554207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02B3-EF4C-8F23-201B-BDF109BD7E31}"/>
              </a:ext>
            </a:extLst>
          </p:cNvPr>
          <p:cNvSpPr>
            <a:spLocks noGrp="1"/>
          </p:cNvSpPr>
          <p:nvPr>
            <p:ph type="title"/>
          </p:nvPr>
        </p:nvSpPr>
        <p:spPr/>
        <p:txBody>
          <a:bodyPr>
            <a:normAutofit/>
          </a:bodyPr>
          <a:lstStyle/>
          <a:p>
            <a:r>
              <a:rPr lang="en-US" b="1" dirty="0"/>
              <a:t>DBT Distress Tolerance: TIPP Skills for Acute Crisis</a:t>
            </a:r>
            <a:endParaRPr lang="en-US" dirty="0"/>
          </a:p>
        </p:txBody>
      </p:sp>
      <p:graphicFrame>
        <p:nvGraphicFramePr>
          <p:cNvPr id="5" name="Content Placeholder 4">
            <a:extLst>
              <a:ext uri="{FF2B5EF4-FFF2-40B4-BE49-F238E27FC236}">
                <a16:creationId xmlns:a16="http://schemas.microsoft.com/office/drawing/2014/main" id="{54D5B1E8-F8F7-65DD-72B0-99DE15B93F30}"/>
              </a:ext>
            </a:extLst>
          </p:cNvPr>
          <p:cNvGraphicFramePr>
            <a:graphicFrameLocks noGrp="1"/>
          </p:cNvGraphicFramePr>
          <p:nvPr>
            <p:ph idx="1"/>
            <p:extLst>
              <p:ext uri="{D42A27DB-BD31-4B8C-83A1-F6EECF244321}">
                <p14:modId xmlns:p14="http://schemas.microsoft.com/office/powerpoint/2010/main" val="20763775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10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0AAFEC44-31DF-93F2-FC76-D15CC7E6F90D}"/>
              </a:ext>
            </a:extLst>
          </p:cNvPr>
          <p:cNvSpPr>
            <a:spLocks noGrp="1"/>
          </p:cNvSpPr>
          <p:nvPr>
            <p:ph type="title"/>
          </p:nvPr>
        </p:nvSpPr>
        <p:spPr>
          <a:xfrm>
            <a:off x="1882589" y="393640"/>
            <a:ext cx="7956176" cy="1143000"/>
          </a:xfrm>
        </p:spPr>
        <p:txBody>
          <a:bodyPr>
            <a:normAutofit fontScale="90000"/>
          </a:bodyPr>
          <a:lstStyle/>
          <a:p>
            <a:pPr algn="ctr"/>
            <a:r>
              <a:rPr lang="en-US" altLang="en-US" dirty="0"/>
              <a:t>Acceptance and Commitment Therapy (ACT)</a:t>
            </a:r>
          </a:p>
        </p:txBody>
      </p:sp>
      <p:sp>
        <p:nvSpPr>
          <p:cNvPr id="180228" name="Slide Number Placeholder 3">
            <a:extLst>
              <a:ext uri="{FF2B5EF4-FFF2-40B4-BE49-F238E27FC236}">
                <a16:creationId xmlns:a16="http://schemas.microsoft.com/office/drawing/2014/main" id="{42431B2C-8476-E1FB-6D45-07B0864279E0}"/>
              </a:ext>
            </a:extLst>
          </p:cNvPr>
          <p:cNvSpPr>
            <a:spLocks noGrp="1"/>
          </p:cNvSpPr>
          <p:nvPr>
            <p:ph type="sldNum" sz="quarter" idx="12"/>
          </p:nvPr>
        </p:nvSpPr>
        <p:spPr bwMode="auto">
          <a:xfrm>
            <a:off x="6553200" y="6248400"/>
            <a:ext cx="1905000" cy="45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t" anchorCtr="0" compatLnSpc="1">
            <a:prstTxWarp prst="textNoShape">
              <a:avLst/>
            </a:prstTxWarp>
          </a:bodyPr>
          <a:lstStyle>
            <a:defPPr>
              <a:defRPr lang="en-US"/>
            </a:defPPr>
            <a:lvl1pPr algn="r" rtl="0" eaLnBrk="1" fontAlgn="base" hangingPunct="1">
              <a:spcBef>
                <a:spcPct val="50000"/>
              </a:spcBef>
              <a:spcAft>
                <a:spcPct val="0"/>
              </a:spcAft>
              <a:defRPr kumimoji="0" sz="1400" kern="1200">
                <a:solidFill>
                  <a:srgbClr val="44CA5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kumimoji="1" sz="2400" kern="1200">
                <a:solidFill>
                  <a:srgbClr val="CC99FF"/>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umimoji="1" sz="2400" kern="1200">
                <a:solidFill>
                  <a:srgbClr val="CC99FF"/>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umimoji="1" sz="2400" kern="1200">
                <a:solidFill>
                  <a:srgbClr val="CC99FF"/>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umimoji="1" sz="2400" kern="1200">
                <a:solidFill>
                  <a:srgbClr val="CC99FF"/>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umimoji="1" sz="2400" kern="1200">
                <a:solidFill>
                  <a:srgbClr val="CC99FF"/>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umimoji="1" sz="2400" kern="1200">
                <a:solidFill>
                  <a:srgbClr val="CC99FF"/>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umimoji="1" sz="2400" kern="1200">
                <a:solidFill>
                  <a:srgbClr val="CC99FF"/>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umimoji="1" sz="2400" kern="1200">
                <a:solidFill>
                  <a:srgbClr val="CC99FF"/>
                </a:solidFill>
                <a:latin typeface="Times New Roman" panose="02020603050405020304" pitchFamily="18" charset="0"/>
                <a:ea typeface="MS PGothic" panose="020B0600070205080204" pitchFamily="34" charset="-128"/>
                <a:cs typeface="+mn-cs"/>
              </a:defRPr>
            </a:lvl9pPr>
          </a:lstStyle>
          <a:p>
            <a:fld id="{34B44BA0-9CA9-7648-8A55-E3DB1144BB36}" type="slidenum">
              <a:rPr lang="en-US" altLang="en-US" smtClean="0"/>
              <a:pPr/>
              <a:t>18</a:t>
            </a:fld>
            <a:endParaRPr kumimoji="0" lang="en-US" altLang="en-US" sz="1400">
              <a:solidFill>
                <a:srgbClr val="44CA51"/>
              </a:solidFill>
            </a:endParaRPr>
          </a:p>
        </p:txBody>
      </p:sp>
      <p:pic>
        <p:nvPicPr>
          <p:cNvPr id="3" name="Picture 2">
            <a:extLst>
              <a:ext uri="{FF2B5EF4-FFF2-40B4-BE49-F238E27FC236}">
                <a16:creationId xmlns:a16="http://schemas.microsoft.com/office/drawing/2014/main" id="{4240E8AE-E02F-D89D-874C-24C456B9A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236" y="1996731"/>
            <a:ext cx="8413376" cy="3989650"/>
          </a:xfrm>
          <a:prstGeom prst="rect">
            <a:avLst/>
          </a:prstGeom>
        </p:spPr>
      </p:pic>
    </p:spTree>
    <p:extLst>
      <p:ext uri="{BB962C8B-B14F-4D97-AF65-F5344CB8AC3E}">
        <p14:creationId xmlns:p14="http://schemas.microsoft.com/office/powerpoint/2010/main" val="538760472"/>
      </p:ext>
    </p:extLst>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8B69-13F2-D89C-BF75-4CAA6E3FD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A3827-84D9-2765-F7F6-933E09B7391D}"/>
              </a:ext>
            </a:extLst>
          </p:cNvPr>
          <p:cNvSpPr>
            <a:spLocks noGrp="1"/>
          </p:cNvSpPr>
          <p:nvPr>
            <p:ph type="title"/>
          </p:nvPr>
        </p:nvSpPr>
        <p:spPr>
          <a:xfrm>
            <a:off x="368300" y="365125"/>
            <a:ext cx="10985500" cy="1325563"/>
          </a:xfrm>
        </p:spPr>
        <p:txBody>
          <a:bodyPr/>
          <a:lstStyle/>
          <a:p>
            <a:r>
              <a:rPr lang="en-US" dirty="0"/>
              <a:t>Passengers on the bus</a:t>
            </a:r>
          </a:p>
        </p:txBody>
      </p:sp>
      <p:sp>
        <p:nvSpPr>
          <p:cNvPr id="3" name="Content Placeholder 2">
            <a:extLst>
              <a:ext uri="{FF2B5EF4-FFF2-40B4-BE49-F238E27FC236}">
                <a16:creationId xmlns:a16="http://schemas.microsoft.com/office/drawing/2014/main" id="{BAB1844A-DFEE-B4E3-7A40-AB26789B2E59}"/>
              </a:ext>
            </a:extLst>
          </p:cNvPr>
          <p:cNvSpPr>
            <a:spLocks noGrp="1"/>
          </p:cNvSpPr>
          <p:nvPr>
            <p:ph idx="1"/>
          </p:nvPr>
        </p:nvSpPr>
        <p:spPr>
          <a:xfrm>
            <a:off x="368300" y="1845158"/>
            <a:ext cx="11264900" cy="4314342"/>
          </a:xfrm>
        </p:spPr>
        <p:txBody>
          <a:bodyPr>
            <a:normAutofit/>
          </a:bodyPr>
          <a:lstStyle/>
          <a:p>
            <a:pPr marL="0" indent="0">
              <a:spcAft>
                <a:spcPts val="600"/>
              </a:spcAft>
              <a:buNone/>
            </a:pPr>
            <a:r>
              <a:rPr lang="en-US" sz="2600" dirty="0"/>
              <a:t>Accepting emotions for what they are and choosing behaviors that are values driven</a:t>
            </a:r>
          </a:p>
        </p:txBody>
      </p:sp>
      <p:pic>
        <p:nvPicPr>
          <p:cNvPr id="6" name="Content Placeholder 8">
            <a:extLst>
              <a:ext uri="{FF2B5EF4-FFF2-40B4-BE49-F238E27FC236}">
                <a16:creationId xmlns:a16="http://schemas.microsoft.com/office/drawing/2014/main" id="{B528A5C3-30A3-8445-48ED-30DF6964F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900" y="2791781"/>
            <a:ext cx="6425864" cy="3145469"/>
          </a:xfrm>
          <a:prstGeom prst="rect">
            <a:avLst/>
          </a:prstGeom>
        </p:spPr>
      </p:pic>
      <p:sp>
        <p:nvSpPr>
          <p:cNvPr id="4" name="TextBox 3">
            <a:extLst>
              <a:ext uri="{FF2B5EF4-FFF2-40B4-BE49-F238E27FC236}">
                <a16:creationId xmlns:a16="http://schemas.microsoft.com/office/drawing/2014/main" id="{D1508FD0-7B95-C55E-7B4B-12E56DB01300}"/>
              </a:ext>
            </a:extLst>
          </p:cNvPr>
          <p:cNvSpPr txBox="1"/>
          <p:nvPr/>
        </p:nvSpPr>
        <p:spPr>
          <a:xfrm>
            <a:off x="8615423" y="6036971"/>
            <a:ext cx="3576577" cy="553998"/>
          </a:xfrm>
          <a:prstGeom prst="rect">
            <a:avLst/>
          </a:prstGeom>
          <a:noFill/>
        </p:spPr>
        <p:txBody>
          <a:bodyPr wrap="square" rtlCol="0">
            <a:spAutoFit/>
          </a:bodyPr>
          <a:lstStyle/>
          <a:p>
            <a:r>
              <a:rPr lang="en-US" sz="1200" dirty="0"/>
              <a:t>https://</a:t>
            </a:r>
            <a:r>
              <a:rPr lang="en-US" sz="1200" dirty="0" err="1"/>
              <a:t>www.youtube.com</a:t>
            </a:r>
            <a:r>
              <a:rPr lang="en-US" sz="1200" dirty="0"/>
              <a:t>/</a:t>
            </a:r>
            <a:r>
              <a:rPr lang="en-US" sz="1200" dirty="0" err="1"/>
              <a:t>watch?v</a:t>
            </a:r>
            <a:r>
              <a:rPr lang="en-US" sz="1200" dirty="0"/>
              <a:t>=</a:t>
            </a:r>
            <a:r>
              <a:rPr lang="en-US" sz="1200" dirty="0" err="1"/>
              <a:t>EVsZfqylkOQ</a:t>
            </a:r>
            <a:r>
              <a:rPr lang="en-US" sz="1200" dirty="0"/>
              <a:t> </a:t>
            </a:r>
          </a:p>
          <a:p>
            <a:endParaRPr lang="en-US" dirty="0"/>
          </a:p>
        </p:txBody>
      </p:sp>
    </p:spTree>
    <p:extLst>
      <p:ext uri="{BB962C8B-B14F-4D97-AF65-F5344CB8AC3E}">
        <p14:creationId xmlns:p14="http://schemas.microsoft.com/office/powerpoint/2010/main" val="263643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AC2E-6B1D-4A9C-805E-13DF2FCF1C2B}"/>
              </a:ext>
            </a:extLst>
          </p:cNvPr>
          <p:cNvSpPr>
            <a:spLocks noGrp="1"/>
          </p:cNvSpPr>
          <p:nvPr>
            <p:ph type="title"/>
          </p:nvPr>
        </p:nvSpPr>
        <p:spPr/>
        <p:txBody>
          <a:bodyPr>
            <a:normAutofit/>
          </a:bodyPr>
          <a:lstStyle/>
          <a:p>
            <a:r>
              <a:rPr lang="en-US" dirty="0"/>
              <a:t>Psychotherapies for Depression: </a:t>
            </a:r>
            <a:br>
              <a:rPr lang="en-US" dirty="0"/>
            </a:br>
            <a:r>
              <a:rPr lang="en-US" dirty="0"/>
              <a:t>Overview</a:t>
            </a:r>
          </a:p>
        </p:txBody>
      </p:sp>
      <p:sp>
        <p:nvSpPr>
          <p:cNvPr id="3" name="Content Placeholder 2">
            <a:extLst>
              <a:ext uri="{FF2B5EF4-FFF2-40B4-BE49-F238E27FC236}">
                <a16:creationId xmlns:a16="http://schemas.microsoft.com/office/drawing/2014/main" id="{2B1B0D33-D17E-4480-9C79-08CEB45CAC82}"/>
              </a:ext>
            </a:extLst>
          </p:cNvPr>
          <p:cNvSpPr>
            <a:spLocks noGrp="1"/>
          </p:cNvSpPr>
          <p:nvPr>
            <p:ph idx="1"/>
          </p:nvPr>
        </p:nvSpPr>
        <p:spPr/>
        <p:txBody>
          <a:bodyPr>
            <a:normAutofit/>
          </a:bodyPr>
          <a:lstStyle/>
          <a:p>
            <a:r>
              <a:rPr lang="en-US" dirty="0"/>
              <a:t>Treatment Guidelines for Adults with Depression</a:t>
            </a:r>
          </a:p>
          <a:p>
            <a:r>
              <a:rPr lang="en-US" dirty="0"/>
              <a:t>Common Factors in Psychological Treatments</a:t>
            </a:r>
          </a:p>
          <a:p>
            <a:r>
              <a:rPr lang="en-US" dirty="0"/>
              <a:t>Psychotherapies for Depression: Overview and evidence</a:t>
            </a:r>
          </a:p>
          <a:p>
            <a:pPr lvl="1"/>
            <a:r>
              <a:rPr lang="en-US" dirty="0"/>
              <a:t>Supportive Psychotherapy</a:t>
            </a:r>
          </a:p>
          <a:p>
            <a:pPr lvl="1"/>
            <a:r>
              <a:rPr lang="en-US" dirty="0"/>
              <a:t>Psychodynamic Psychotherapy</a:t>
            </a:r>
          </a:p>
          <a:p>
            <a:pPr lvl="1"/>
            <a:r>
              <a:rPr lang="en-US" dirty="0"/>
              <a:t>Interpersonal Psychotherapy</a:t>
            </a:r>
          </a:p>
          <a:p>
            <a:pPr lvl="1"/>
            <a:r>
              <a:rPr lang="en-US" dirty="0"/>
              <a:t>Cognitive Behavioral Therapy</a:t>
            </a:r>
          </a:p>
          <a:p>
            <a:pPr lvl="1"/>
            <a:r>
              <a:rPr lang="en-US" dirty="0"/>
              <a:t>Third-Wave Psychotherapies (DBT, MBCT, ACT)</a:t>
            </a:r>
          </a:p>
          <a:p>
            <a:pPr lvl="1"/>
            <a:r>
              <a:rPr lang="en-US" dirty="0"/>
              <a:t>Problem-Solving Therapy</a:t>
            </a:r>
          </a:p>
        </p:txBody>
      </p:sp>
      <p:pic>
        <p:nvPicPr>
          <p:cNvPr id="4" name="Google Shape;287;p31" descr="Counselor competition. | Snoopy funny, Snoopy comics, Snoopy cartoon">
            <a:extLst>
              <a:ext uri="{FF2B5EF4-FFF2-40B4-BE49-F238E27FC236}">
                <a16:creationId xmlns:a16="http://schemas.microsoft.com/office/drawing/2014/main" id="{5F04017F-3C63-5B10-B83F-30B5A0B4FADC}"/>
              </a:ext>
            </a:extLst>
          </p:cNvPr>
          <p:cNvPicPr preferRelativeResize="0"/>
          <p:nvPr/>
        </p:nvPicPr>
        <p:blipFill rotWithShape="1">
          <a:blip r:embed="rId3">
            <a:alphaModFix/>
          </a:blip>
          <a:srcRect/>
          <a:stretch/>
        </p:blipFill>
        <p:spPr>
          <a:xfrm>
            <a:off x="8782050" y="2125663"/>
            <a:ext cx="3152702" cy="336822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405695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35D3-0DC2-3564-336E-760E9A907571}"/>
              </a:ext>
            </a:extLst>
          </p:cNvPr>
          <p:cNvSpPr>
            <a:spLocks noGrp="1"/>
          </p:cNvSpPr>
          <p:nvPr>
            <p:ph type="title"/>
          </p:nvPr>
        </p:nvSpPr>
        <p:spPr/>
        <p:txBody>
          <a:bodyPr/>
          <a:lstStyle/>
          <a:p>
            <a:r>
              <a:rPr lang="en-US" dirty="0"/>
              <a:t>Choice Point</a:t>
            </a:r>
          </a:p>
        </p:txBody>
      </p:sp>
      <p:pic>
        <p:nvPicPr>
          <p:cNvPr id="5" name="Picture 4">
            <a:extLst>
              <a:ext uri="{FF2B5EF4-FFF2-40B4-BE49-F238E27FC236}">
                <a16:creationId xmlns:a16="http://schemas.microsoft.com/office/drawing/2014/main" id="{31995D9E-5C8D-1D9D-9051-88A36EDB9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1490663"/>
            <a:ext cx="4914900" cy="4686300"/>
          </a:xfrm>
          <a:prstGeom prst="rect">
            <a:avLst/>
          </a:prstGeom>
        </p:spPr>
      </p:pic>
    </p:spTree>
    <p:extLst>
      <p:ext uri="{BB962C8B-B14F-4D97-AF65-F5344CB8AC3E}">
        <p14:creationId xmlns:p14="http://schemas.microsoft.com/office/powerpoint/2010/main" val="153655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9916-E72B-4A41-B4E6-EBE8F75582B4}"/>
              </a:ext>
            </a:extLst>
          </p:cNvPr>
          <p:cNvSpPr>
            <a:spLocks noGrp="1"/>
          </p:cNvSpPr>
          <p:nvPr>
            <p:ph type="title"/>
          </p:nvPr>
        </p:nvSpPr>
        <p:spPr/>
        <p:txBody>
          <a:bodyPr>
            <a:normAutofit/>
          </a:bodyPr>
          <a:lstStyle/>
          <a:p>
            <a:r>
              <a:rPr lang="en-US" dirty="0"/>
              <a:t>Psychotherapies for Depression: </a:t>
            </a:r>
            <a:br>
              <a:rPr lang="en-US" dirty="0"/>
            </a:br>
            <a:r>
              <a:rPr lang="en-US" dirty="0"/>
              <a:t>Future Directions</a:t>
            </a:r>
          </a:p>
        </p:txBody>
      </p:sp>
      <p:sp>
        <p:nvSpPr>
          <p:cNvPr id="3" name="Content Placeholder 2">
            <a:extLst>
              <a:ext uri="{FF2B5EF4-FFF2-40B4-BE49-F238E27FC236}">
                <a16:creationId xmlns:a16="http://schemas.microsoft.com/office/drawing/2014/main" id="{352B22D9-2B1B-472D-9AD0-80C35EFE2766}"/>
              </a:ext>
            </a:extLst>
          </p:cNvPr>
          <p:cNvSpPr>
            <a:spLocks noGrp="1"/>
          </p:cNvSpPr>
          <p:nvPr>
            <p:ph idx="1"/>
          </p:nvPr>
        </p:nvSpPr>
        <p:spPr>
          <a:xfrm>
            <a:off x="838200" y="2156603"/>
            <a:ext cx="10515600" cy="4020359"/>
          </a:xfrm>
        </p:spPr>
        <p:txBody>
          <a:bodyPr>
            <a:normAutofit/>
          </a:bodyPr>
          <a:lstStyle/>
          <a:p>
            <a:r>
              <a:rPr lang="en-US" dirty="0"/>
              <a:t>Transdiagnostic Approaches</a:t>
            </a:r>
          </a:p>
          <a:p>
            <a:pPr lvl="1"/>
            <a:r>
              <a:rPr lang="en-US" dirty="0"/>
              <a:t>Reduced focus on disorders</a:t>
            </a:r>
          </a:p>
          <a:p>
            <a:pPr lvl="1"/>
            <a:r>
              <a:rPr lang="en-US" dirty="0"/>
              <a:t>Target constructs central to development and maintenance of psychopathology (e.g., emotion regulation, repetitive negative thinking)</a:t>
            </a:r>
          </a:p>
          <a:p>
            <a:pPr lvl="1"/>
            <a:r>
              <a:rPr lang="en-US" dirty="0"/>
              <a:t>Example: Unified Protocol for Emotional Disorders </a:t>
            </a:r>
            <a:r>
              <a:rPr lang="en-US" sz="2200" dirty="0"/>
              <a:t>(Barlow et al., 2018)</a:t>
            </a:r>
          </a:p>
          <a:p>
            <a:r>
              <a:rPr lang="en-US" dirty="0"/>
              <a:t>Digital Health</a:t>
            </a:r>
          </a:p>
          <a:p>
            <a:pPr lvl="1"/>
            <a:r>
              <a:rPr lang="en-US" dirty="0"/>
              <a:t>Self-guided, internet delivered (evidence for CBT)</a:t>
            </a:r>
          </a:p>
          <a:p>
            <a:pPr lvl="1"/>
            <a:r>
              <a:rPr lang="en-US" dirty="0"/>
              <a:t>Telehealth, telephone-delivered</a:t>
            </a:r>
          </a:p>
          <a:p>
            <a:pPr lvl="1"/>
            <a:r>
              <a:rPr lang="en-US" dirty="0"/>
              <a:t>Smart-phone applications (</a:t>
            </a:r>
            <a:r>
              <a:rPr lang="en-US" dirty="0">
                <a:hlinkClick r:id="rId3"/>
              </a:rPr>
              <a:t>https://mindapps.org/</a:t>
            </a:r>
            <a:r>
              <a:rPr lang="en-US" dirty="0"/>
              <a:t>)</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552741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AE5A-CE76-FDC5-ED6D-82233F006BE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C25489-96B1-BFB1-1D25-EDD439E417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623" y="365125"/>
            <a:ext cx="11018754" cy="5811838"/>
          </a:xfrm>
        </p:spPr>
      </p:pic>
    </p:spTree>
    <p:extLst>
      <p:ext uri="{BB962C8B-B14F-4D97-AF65-F5344CB8AC3E}">
        <p14:creationId xmlns:p14="http://schemas.microsoft.com/office/powerpoint/2010/main" val="2194457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C2CF-4D58-9162-31DE-236054DE5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5AA38-BF52-FE76-7606-430EEF6826A1}"/>
              </a:ext>
            </a:extLst>
          </p:cNvPr>
          <p:cNvSpPr>
            <a:spLocks noGrp="1"/>
          </p:cNvSpPr>
          <p:nvPr>
            <p:ph type="title"/>
          </p:nvPr>
        </p:nvSpPr>
        <p:spPr/>
        <p:txBody>
          <a:bodyPr/>
          <a:lstStyle/>
          <a:p>
            <a:r>
              <a:rPr lang="en-US" dirty="0"/>
              <a:t>Treatment Selection</a:t>
            </a:r>
          </a:p>
        </p:txBody>
      </p:sp>
      <p:graphicFrame>
        <p:nvGraphicFramePr>
          <p:cNvPr id="6" name="Table 6">
            <a:extLst>
              <a:ext uri="{FF2B5EF4-FFF2-40B4-BE49-F238E27FC236}">
                <a16:creationId xmlns:a16="http://schemas.microsoft.com/office/drawing/2014/main" id="{496BFBBE-8CA5-D591-0FD4-920586F6B209}"/>
              </a:ext>
            </a:extLst>
          </p:cNvPr>
          <p:cNvGraphicFramePr>
            <a:graphicFrameLocks noGrp="1"/>
          </p:cNvGraphicFramePr>
          <p:nvPr>
            <p:ph idx="1"/>
          </p:nvPr>
        </p:nvGraphicFramePr>
        <p:xfrm>
          <a:off x="609600" y="1525452"/>
          <a:ext cx="10640992" cy="4312920"/>
        </p:xfrm>
        <a:graphic>
          <a:graphicData uri="http://schemas.openxmlformats.org/drawingml/2006/table">
            <a:tbl>
              <a:tblPr firstRow="1" bandRow="1">
                <a:tableStyleId>{7DF18680-E054-41AD-8BC1-D1AEF772440D}</a:tableStyleId>
              </a:tblPr>
              <a:tblGrid>
                <a:gridCol w="3792829">
                  <a:extLst>
                    <a:ext uri="{9D8B030D-6E8A-4147-A177-3AD203B41FA5}">
                      <a16:colId xmlns:a16="http://schemas.microsoft.com/office/drawing/2014/main" val="2398803951"/>
                    </a:ext>
                  </a:extLst>
                </a:gridCol>
                <a:gridCol w="6848163">
                  <a:extLst>
                    <a:ext uri="{9D8B030D-6E8A-4147-A177-3AD203B41FA5}">
                      <a16:colId xmlns:a16="http://schemas.microsoft.com/office/drawing/2014/main" val="2234718358"/>
                    </a:ext>
                  </a:extLst>
                </a:gridCol>
              </a:tblGrid>
              <a:tr h="370840">
                <a:tc>
                  <a:txBody>
                    <a:bodyPr/>
                    <a:lstStyle/>
                    <a:p>
                      <a:r>
                        <a:rPr lang="en-US" sz="1800" dirty="0"/>
                        <a:t>Psychotherapy</a:t>
                      </a:r>
                    </a:p>
                  </a:txBody>
                  <a:tcPr/>
                </a:tc>
                <a:tc>
                  <a:txBody>
                    <a:bodyPr/>
                    <a:lstStyle/>
                    <a:p>
                      <a:pPr algn="ctr"/>
                      <a:r>
                        <a:rPr lang="en-US" sz="1800" dirty="0"/>
                        <a:t>Individual characteristics/challenges that may be a good fit</a:t>
                      </a:r>
                    </a:p>
                  </a:txBody>
                  <a:tcPr/>
                </a:tc>
                <a:extLst>
                  <a:ext uri="{0D108BD9-81ED-4DB2-BD59-A6C34878D82A}">
                    <a16:rowId xmlns:a16="http://schemas.microsoft.com/office/drawing/2014/main" val="1487398838"/>
                  </a:ext>
                </a:extLst>
              </a:tr>
              <a:tr h="370840">
                <a:tc>
                  <a:txBody>
                    <a:bodyPr/>
                    <a:lstStyle/>
                    <a:p>
                      <a:r>
                        <a:rPr lang="en-US" sz="1800" b="1" dirty="0"/>
                        <a:t>Cognitive Behavior Therapy</a:t>
                      </a:r>
                    </a:p>
                  </a:txBody>
                  <a:tcPr/>
                </a:tc>
                <a:tc>
                  <a:txBody>
                    <a:bodyPr/>
                    <a:lstStyle/>
                    <a:p>
                      <a:r>
                        <a:rPr lang="en-US" sz="1800" dirty="0"/>
                        <a:t>appreciate structure, find “class-like” settings appealing, open to “homework,” willing to be actively engaged in treatment</a:t>
                      </a:r>
                    </a:p>
                  </a:txBody>
                  <a:tcPr/>
                </a:tc>
                <a:extLst>
                  <a:ext uri="{0D108BD9-81ED-4DB2-BD59-A6C34878D82A}">
                    <a16:rowId xmlns:a16="http://schemas.microsoft.com/office/drawing/2014/main" val="586165501"/>
                  </a:ext>
                </a:extLst>
              </a:tr>
              <a:tr h="370840">
                <a:tc>
                  <a:txBody>
                    <a:bodyPr/>
                    <a:lstStyle/>
                    <a:p>
                      <a:r>
                        <a:rPr lang="en-US" sz="1800" b="1" dirty="0"/>
                        <a:t>Interpersonal Psychotherapy</a:t>
                      </a:r>
                    </a:p>
                  </a:txBody>
                  <a:tcPr/>
                </a:tc>
                <a:tc>
                  <a:txBody>
                    <a:bodyPr/>
                    <a:lstStyle/>
                    <a:p>
                      <a:r>
                        <a:rPr lang="en-US" sz="1800" dirty="0"/>
                        <a:t>challenging relationship patterns, grief, life/role transitions</a:t>
                      </a:r>
                    </a:p>
                  </a:txBody>
                  <a:tcPr/>
                </a:tc>
                <a:extLst>
                  <a:ext uri="{0D108BD9-81ED-4DB2-BD59-A6C34878D82A}">
                    <a16:rowId xmlns:a16="http://schemas.microsoft.com/office/drawing/2014/main" val="4237111195"/>
                  </a:ext>
                </a:extLst>
              </a:tr>
              <a:tr h="370840">
                <a:tc>
                  <a:txBody>
                    <a:bodyPr/>
                    <a:lstStyle/>
                    <a:p>
                      <a:r>
                        <a:rPr lang="en-US" sz="1800" b="1" dirty="0"/>
                        <a:t>Psychodynamic Psychotherapy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complicated and unresolved early life experiences, ambivalence, challenging relationship patterns or complex psychological issues</a:t>
                      </a:r>
                    </a:p>
                  </a:txBody>
                  <a:tcPr/>
                </a:tc>
                <a:extLst>
                  <a:ext uri="{0D108BD9-81ED-4DB2-BD59-A6C34878D82A}">
                    <a16:rowId xmlns:a16="http://schemas.microsoft.com/office/drawing/2014/main" val="1761125249"/>
                  </a:ext>
                </a:extLst>
              </a:tr>
              <a:tr h="370840">
                <a:tc>
                  <a:txBody>
                    <a:bodyPr/>
                    <a:lstStyle/>
                    <a:p>
                      <a:r>
                        <a:rPr lang="en-US" sz="1800" b="1" dirty="0"/>
                        <a:t>Mindfulness-Based Cognitive Therapy</a:t>
                      </a:r>
                    </a:p>
                  </a:txBody>
                  <a:tcPr/>
                </a:tc>
                <a:tc>
                  <a:txBody>
                    <a:bodyPr/>
                    <a:lstStyle/>
                    <a:p>
                      <a:r>
                        <a:rPr lang="en-US" sz="1800" dirty="0"/>
                        <a:t>interested in meditation, pattern of symptom fluctuation or relapse, rumination, self-criticism</a:t>
                      </a:r>
                    </a:p>
                  </a:txBody>
                  <a:tcPr/>
                </a:tc>
                <a:extLst>
                  <a:ext uri="{0D108BD9-81ED-4DB2-BD59-A6C34878D82A}">
                    <a16:rowId xmlns:a16="http://schemas.microsoft.com/office/drawing/2014/main" val="1486758642"/>
                  </a:ext>
                </a:extLst>
              </a:tr>
              <a:tr h="370840">
                <a:tc>
                  <a:txBody>
                    <a:bodyPr/>
                    <a:lstStyle/>
                    <a:p>
                      <a:r>
                        <a:rPr lang="en-US" sz="1800" b="1" dirty="0"/>
                        <a:t>Acceptance and Commitment Therapy</a:t>
                      </a:r>
                    </a:p>
                  </a:txBody>
                  <a:tcPr/>
                </a:tc>
                <a:tc>
                  <a:txBody>
                    <a:bodyPr/>
                    <a:lstStyle/>
                    <a:p>
                      <a:r>
                        <a:rPr lang="en-US" sz="1800" dirty="0"/>
                        <a:t>rigid thinking patterns, thoughts/feelings dominate actions, avoidance, perfectionism, chronic pain</a:t>
                      </a:r>
                    </a:p>
                  </a:txBody>
                  <a:tcPr/>
                </a:tc>
                <a:extLst>
                  <a:ext uri="{0D108BD9-81ED-4DB2-BD59-A6C34878D82A}">
                    <a16:rowId xmlns:a16="http://schemas.microsoft.com/office/drawing/2014/main" val="1181893056"/>
                  </a:ext>
                </a:extLst>
              </a:tr>
              <a:tr h="370840">
                <a:tc>
                  <a:txBody>
                    <a:bodyPr/>
                    <a:lstStyle/>
                    <a:p>
                      <a:r>
                        <a:rPr lang="en-US" sz="1800" b="1" dirty="0"/>
                        <a:t>Dialectical Behavior Therapy </a:t>
                      </a:r>
                    </a:p>
                  </a:txBody>
                  <a:tcPr/>
                </a:tc>
                <a:tc>
                  <a:txBody>
                    <a:bodyPr/>
                    <a:lstStyle/>
                    <a:p>
                      <a:r>
                        <a:rPr lang="en-US" sz="1800" dirty="0"/>
                        <a:t>emotion dysregulation, destructive behaviors/disorders, benefit from validation and structure</a:t>
                      </a:r>
                    </a:p>
                  </a:txBody>
                  <a:tcPr/>
                </a:tc>
                <a:extLst>
                  <a:ext uri="{0D108BD9-81ED-4DB2-BD59-A6C34878D82A}">
                    <a16:rowId xmlns:a16="http://schemas.microsoft.com/office/drawing/2014/main" val="3245105955"/>
                  </a:ext>
                </a:extLst>
              </a:tr>
              <a:tr h="370840">
                <a:tc>
                  <a:txBody>
                    <a:bodyPr/>
                    <a:lstStyle/>
                    <a:p>
                      <a:r>
                        <a:rPr lang="en-US" sz="1800" b="1" dirty="0"/>
                        <a:t>Supportive Therapy</a:t>
                      </a:r>
                    </a:p>
                  </a:txBody>
                  <a:tcPr/>
                </a:tc>
                <a:tc>
                  <a:txBody>
                    <a:bodyPr/>
                    <a:lstStyle/>
                    <a:p>
                      <a:r>
                        <a:rPr lang="en-US" sz="1800" dirty="0"/>
                        <a:t>need emotional support for acute life stressor or life transitions</a:t>
                      </a:r>
                    </a:p>
                  </a:txBody>
                  <a:tcPr/>
                </a:tc>
                <a:extLst>
                  <a:ext uri="{0D108BD9-81ED-4DB2-BD59-A6C34878D82A}">
                    <a16:rowId xmlns:a16="http://schemas.microsoft.com/office/drawing/2014/main" val="3220455466"/>
                  </a:ext>
                </a:extLst>
              </a:tr>
            </a:tbl>
          </a:graphicData>
        </a:graphic>
      </p:graphicFrame>
    </p:spTree>
    <p:extLst>
      <p:ext uri="{BB962C8B-B14F-4D97-AF65-F5344CB8AC3E}">
        <p14:creationId xmlns:p14="http://schemas.microsoft.com/office/powerpoint/2010/main" val="87209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7D9D69-5314-4611-8CA1-313149D8DD6D}"/>
              </a:ext>
            </a:extLst>
          </p:cNvPr>
          <p:cNvSpPr>
            <a:spLocks noGrp="1"/>
          </p:cNvSpPr>
          <p:nvPr>
            <p:ph idx="1"/>
          </p:nvPr>
        </p:nvSpPr>
        <p:spPr>
          <a:xfrm>
            <a:off x="0" y="2993362"/>
            <a:ext cx="12192000" cy="871276"/>
          </a:xfrm>
        </p:spPr>
        <p:txBody>
          <a:bodyPr>
            <a:normAutofit lnSpcReduction="10000"/>
          </a:bodyPr>
          <a:lstStyle/>
          <a:p>
            <a:pPr marL="0" indent="0" algn="ctr">
              <a:buNone/>
            </a:pPr>
            <a:r>
              <a:rPr lang="en-US" sz="6000" b="1" dirty="0">
                <a:latin typeface="+mj-lt"/>
                <a:cs typeface="Times" panose="02020603050405020304" pitchFamily="18" charset="0"/>
              </a:rPr>
              <a:t>Thank you!</a:t>
            </a:r>
            <a:endParaRPr lang="en-US" sz="6000" dirty="0">
              <a:latin typeface="+mj-lt"/>
            </a:endParaRPr>
          </a:p>
        </p:txBody>
      </p:sp>
    </p:spTree>
    <p:extLst>
      <p:ext uri="{BB962C8B-B14F-4D97-AF65-F5344CB8AC3E}">
        <p14:creationId xmlns:p14="http://schemas.microsoft.com/office/powerpoint/2010/main" val="28354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AC2E-6B1D-4A9C-805E-13DF2FCF1C2B}"/>
              </a:ext>
            </a:extLst>
          </p:cNvPr>
          <p:cNvSpPr>
            <a:spLocks noGrp="1"/>
          </p:cNvSpPr>
          <p:nvPr>
            <p:ph type="title"/>
          </p:nvPr>
        </p:nvSpPr>
        <p:spPr/>
        <p:txBody>
          <a:bodyPr>
            <a:normAutofit/>
          </a:bodyPr>
          <a:lstStyle/>
          <a:p>
            <a:r>
              <a:rPr lang="en-US" dirty="0"/>
              <a:t>Psychotherapies for Depression: </a:t>
            </a:r>
            <a:br>
              <a:rPr lang="en-US" dirty="0"/>
            </a:br>
            <a:r>
              <a:rPr lang="en-US" dirty="0"/>
              <a:t>Overview</a:t>
            </a:r>
          </a:p>
        </p:txBody>
      </p:sp>
      <p:sp>
        <p:nvSpPr>
          <p:cNvPr id="3" name="Content Placeholder 2">
            <a:extLst>
              <a:ext uri="{FF2B5EF4-FFF2-40B4-BE49-F238E27FC236}">
                <a16:creationId xmlns:a16="http://schemas.microsoft.com/office/drawing/2014/main" id="{2B1B0D33-D17E-4480-9C79-08CEB45CAC82}"/>
              </a:ext>
            </a:extLst>
          </p:cNvPr>
          <p:cNvSpPr>
            <a:spLocks noGrp="1"/>
          </p:cNvSpPr>
          <p:nvPr>
            <p:ph idx="1"/>
          </p:nvPr>
        </p:nvSpPr>
        <p:spPr/>
        <p:txBody>
          <a:bodyPr>
            <a:normAutofit/>
          </a:bodyPr>
          <a:lstStyle/>
          <a:p>
            <a:r>
              <a:rPr lang="en-US" dirty="0"/>
              <a:t>Treatment Guidelines for Adults with Depression</a:t>
            </a:r>
          </a:p>
          <a:p>
            <a:r>
              <a:rPr lang="en-US" dirty="0"/>
              <a:t>Common Factors in Psychological Treatments</a:t>
            </a:r>
          </a:p>
          <a:p>
            <a:r>
              <a:rPr lang="en-US" dirty="0"/>
              <a:t>Psychotherapies for Depression: Overview and evidence</a:t>
            </a:r>
          </a:p>
          <a:p>
            <a:pPr lvl="1"/>
            <a:r>
              <a:rPr lang="en-US" dirty="0"/>
              <a:t>Supportive Psychotherapy</a:t>
            </a:r>
          </a:p>
          <a:p>
            <a:pPr lvl="1"/>
            <a:r>
              <a:rPr lang="en-US" dirty="0"/>
              <a:t>Psychodynamic Psychotherapy</a:t>
            </a:r>
          </a:p>
          <a:p>
            <a:pPr lvl="1"/>
            <a:r>
              <a:rPr lang="en-US" dirty="0"/>
              <a:t>Interpersonal Psychotherapy</a:t>
            </a:r>
          </a:p>
          <a:p>
            <a:pPr lvl="1"/>
            <a:r>
              <a:rPr lang="en-US" dirty="0">
                <a:solidFill>
                  <a:srgbClr val="FF0000"/>
                </a:solidFill>
              </a:rPr>
              <a:t>Cognitive Behavioral Therapy</a:t>
            </a:r>
          </a:p>
          <a:p>
            <a:pPr lvl="1"/>
            <a:r>
              <a:rPr lang="en-US" dirty="0">
                <a:solidFill>
                  <a:srgbClr val="FF0000"/>
                </a:solidFill>
              </a:rPr>
              <a:t>Third-Wave Psychotherapies (DBT, MBCT, ACT)</a:t>
            </a:r>
          </a:p>
          <a:p>
            <a:pPr lvl="1"/>
            <a:r>
              <a:rPr lang="en-US" dirty="0"/>
              <a:t>Problem-Solving Therapy</a:t>
            </a:r>
          </a:p>
        </p:txBody>
      </p:sp>
      <p:pic>
        <p:nvPicPr>
          <p:cNvPr id="4" name="Google Shape;287;p31" descr="Counselor competition. | Snoopy funny, Snoopy comics, Snoopy cartoon">
            <a:extLst>
              <a:ext uri="{FF2B5EF4-FFF2-40B4-BE49-F238E27FC236}">
                <a16:creationId xmlns:a16="http://schemas.microsoft.com/office/drawing/2014/main" id="{5F04017F-3C63-5B10-B83F-30B5A0B4FADC}"/>
              </a:ext>
            </a:extLst>
          </p:cNvPr>
          <p:cNvPicPr preferRelativeResize="0"/>
          <p:nvPr/>
        </p:nvPicPr>
        <p:blipFill rotWithShape="1">
          <a:blip r:embed="rId3">
            <a:alphaModFix/>
          </a:blip>
          <a:srcRect/>
          <a:stretch/>
        </p:blipFill>
        <p:spPr>
          <a:xfrm>
            <a:off x="8782050" y="2125663"/>
            <a:ext cx="3152702" cy="336822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285858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E3A-0F9C-4106-B1FD-1006FBFD3085}"/>
              </a:ext>
            </a:extLst>
          </p:cNvPr>
          <p:cNvSpPr>
            <a:spLocks noGrp="1"/>
          </p:cNvSpPr>
          <p:nvPr>
            <p:ph type="title"/>
          </p:nvPr>
        </p:nvSpPr>
        <p:spPr/>
        <p:txBody>
          <a:bodyPr>
            <a:normAutofit/>
          </a:bodyPr>
          <a:lstStyle/>
          <a:p>
            <a:r>
              <a:rPr lang="en-US" dirty="0"/>
              <a:t>Therapy Guidelines Snapshot</a:t>
            </a:r>
          </a:p>
        </p:txBody>
      </p:sp>
      <p:sp>
        <p:nvSpPr>
          <p:cNvPr id="3" name="Content Placeholder 2">
            <a:extLst>
              <a:ext uri="{FF2B5EF4-FFF2-40B4-BE49-F238E27FC236}">
                <a16:creationId xmlns:a16="http://schemas.microsoft.com/office/drawing/2014/main" id="{9D16330D-F7B1-4A4E-9AD8-C77BF6A70462}"/>
              </a:ext>
            </a:extLst>
          </p:cNvPr>
          <p:cNvSpPr>
            <a:spLocks noGrp="1"/>
          </p:cNvSpPr>
          <p:nvPr>
            <p:ph idx="1"/>
          </p:nvPr>
        </p:nvSpPr>
        <p:spPr>
          <a:xfrm>
            <a:off x="609600" y="1600201"/>
            <a:ext cx="10972800" cy="4876799"/>
          </a:xfrm>
        </p:spPr>
        <p:txBody>
          <a:bodyPr>
            <a:normAutofit/>
          </a:bodyPr>
          <a:lstStyle/>
          <a:p>
            <a:r>
              <a:rPr lang="en-US" dirty="0"/>
              <a:t>Meta-analysis of 228 RCTs examining psychotherapy for depression response and remission rates </a:t>
            </a:r>
            <a:r>
              <a:rPr lang="en-US" sz="2000" dirty="0"/>
              <a:t>(</a:t>
            </a:r>
            <a:r>
              <a:rPr lang="en-US" sz="2000" dirty="0" err="1"/>
              <a:t>Cuijpers</a:t>
            </a:r>
            <a:r>
              <a:rPr lang="en-US" sz="2000" dirty="0"/>
              <a:t> et al., 2021)</a:t>
            </a:r>
          </a:p>
          <a:p>
            <a:pPr lvl="1">
              <a:spcAft>
                <a:spcPts val="600"/>
              </a:spcAft>
            </a:pPr>
            <a:r>
              <a:rPr lang="en-US" b="1" dirty="0"/>
              <a:t>41%</a:t>
            </a:r>
            <a:r>
              <a:rPr lang="en-US" dirty="0"/>
              <a:t> of patients respond to psychotherapy compared with 17% in usual care</a:t>
            </a:r>
          </a:p>
          <a:p>
            <a:pPr lvl="1">
              <a:spcAft>
                <a:spcPts val="600"/>
              </a:spcAft>
            </a:pPr>
            <a:r>
              <a:rPr lang="en-US" dirty="0"/>
              <a:t>About </a:t>
            </a:r>
            <a:r>
              <a:rPr lang="en-US" b="1" dirty="0"/>
              <a:t>33% </a:t>
            </a:r>
            <a:r>
              <a:rPr lang="en-US" dirty="0"/>
              <a:t>of patients remit compared with 9% - 17% in control conditions</a:t>
            </a:r>
          </a:p>
          <a:p>
            <a:pPr lvl="1">
              <a:spcAft>
                <a:spcPts val="600"/>
              </a:spcAft>
            </a:pPr>
            <a:r>
              <a:rPr lang="en-US" dirty="0"/>
              <a:t>No significant differences in response rates among specific therapies</a:t>
            </a:r>
          </a:p>
          <a:p>
            <a:pPr lvl="1">
              <a:spcAft>
                <a:spcPts val="600"/>
              </a:spcAft>
            </a:pPr>
            <a:r>
              <a:rPr lang="en-US" dirty="0"/>
              <a:t>More than </a:t>
            </a:r>
            <a:r>
              <a:rPr lang="en-US" b="1" dirty="0"/>
              <a:t>50% </a:t>
            </a:r>
            <a:r>
              <a:rPr lang="en-US" dirty="0"/>
              <a:t>of individuals do not respond</a:t>
            </a:r>
          </a:p>
          <a:p>
            <a:r>
              <a:rPr lang="en-US" dirty="0"/>
              <a:t>Evidence of enduring effects:</a:t>
            </a:r>
          </a:p>
          <a:p>
            <a:pPr lvl="1">
              <a:spcAft>
                <a:spcPts val="600"/>
              </a:spcAft>
            </a:pPr>
            <a:r>
              <a:rPr lang="en-US" dirty="0"/>
              <a:t>CBT </a:t>
            </a:r>
            <a:r>
              <a:rPr lang="en-US" sz="2100" dirty="0"/>
              <a:t>(</a:t>
            </a:r>
            <a:r>
              <a:rPr lang="en-US" sz="2100" dirty="0" err="1"/>
              <a:t>Cuijpers</a:t>
            </a:r>
            <a:r>
              <a:rPr lang="en-US" sz="2100" dirty="0"/>
              <a:t>, 2013)</a:t>
            </a:r>
          </a:p>
          <a:p>
            <a:pPr lvl="1">
              <a:spcAft>
                <a:spcPts val="600"/>
              </a:spcAft>
            </a:pPr>
            <a:r>
              <a:rPr lang="en-US" dirty="0"/>
              <a:t>Behavioral activation </a:t>
            </a:r>
            <a:r>
              <a:rPr lang="en-US" sz="2100" dirty="0"/>
              <a:t>(Dobson et al., 2008)</a:t>
            </a:r>
          </a:p>
          <a:p>
            <a:pPr lvl="1">
              <a:spcAft>
                <a:spcPts val="600"/>
              </a:spcAft>
            </a:pPr>
            <a:r>
              <a:rPr lang="en-US" dirty="0"/>
              <a:t>Long-term dynamic psychotherapy </a:t>
            </a:r>
            <a:r>
              <a:rPr lang="en-US" sz="2100" dirty="0"/>
              <a:t>(</a:t>
            </a:r>
            <a:r>
              <a:rPr lang="en-US" sz="2100" dirty="0" err="1"/>
              <a:t>Fonagy</a:t>
            </a:r>
            <a:r>
              <a:rPr lang="en-US" sz="2100" dirty="0"/>
              <a:t>, 2015)</a:t>
            </a:r>
          </a:p>
          <a:p>
            <a:pPr marL="0" indent="0">
              <a:buNone/>
            </a:pPr>
            <a:endParaRPr lang="en-US" dirty="0"/>
          </a:p>
        </p:txBody>
      </p:sp>
    </p:spTree>
    <p:extLst>
      <p:ext uri="{BB962C8B-B14F-4D97-AF65-F5344CB8AC3E}">
        <p14:creationId xmlns:p14="http://schemas.microsoft.com/office/powerpoint/2010/main" val="119662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1908-882B-CB9D-02ED-E06189591C23}"/>
              </a:ext>
            </a:extLst>
          </p:cNvPr>
          <p:cNvSpPr>
            <a:spLocks noGrp="1"/>
          </p:cNvSpPr>
          <p:nvPr>
            <p:ph type="title"/>
          </p:nvPr>
        </p:nvSpPr>
        <p:spPr/>
        <p:txBody>
          <a:bodyPr/>
          <a:lstStyle/>
          <a:p>
            <a:r>
              <a:rPr lang="en-US" dirty="0"/>
              <a:t>Evidence-Based Common Factors</a:t>
            </a:r>
          </a:p>
        </p:txBody>
      </p:sp>
      <p:graphicFrame>
        <p:nvGraphicFramePr>
          <p:cNvPr id="11" name="Content Placeholder 10">
            <a:extLst>
              <a:ext uri="{FF2B5EF4-FFF2-40B4-BE49-F238E27FC236}">
                <a16:creationId xmlns:a16="http://schemas.microsoft.com/office/drawing/2014/main" id="{1B67F1C1-78BC-F9F6-798F-ECABF44B0E99}"/>
              </a:ext>
            </a:extLst>
          </p:cNvPr>
          <p:cNvGraphicFramePr>
            <a:graphicFrameLocks noGrp="1"/>
          </p:cNvGraphicFramePr>
          <p:nvPr>
            <p:ph idx="1"/>
          </p:nvPr>
        </p:nvGraphicFramePr>
        <p:xfrm>
          <a:off x="838200" y="1825624"/>
          <a:ext cx="10515600" cy="4346573"/>
        </p:xfrm>
        <a:graphic>
          <a:graphicData uri="http://schemas.openxmlformats.org/drawingml/2006/table">
            <a:tbl>
              <a:tblPr firstRow="1" bandRow="1">
                <a:tableStyleId>{5C22544A-7EE6-4342-B048-85BDC9FD1C3A}</a:tableStyleId>
              </a:tblPr>
              <a:tblGrid>
                <a:gridCol w="3959087">
                  <a:extLst>
                    <a:ext uri="{9D8B030D-6E8A-4147-A177-3AD203B41FA5}">
                      <a16:colId xmlns:a16="http://schemas.microsoft.com/office/drawing/2014/main" val="1666585258"/>
                    </a:ext>
                  </a:extLst>
                </a:gridCol>
                <a:gridCol w="6556513">
                  <a:extLst>
                    <a:ext uri="{9D8B030D-6E8A-4147-A177-3AD203B41FA5}">
                      <a16:colId xmlns:a16="http://schemas.microsoft.com/office/drawing/2014/main" val="1039996432"/>
                    </a:ext>
                  </a:extLst>
                </a:gridCol>
              </a:tblGrid>
              <a:tr h="620939">
                <a:tc>
                  <a:txBody>
                    <a:bodyPr/>
                    <a:lstStyle/>
                    <a:p>
                      <a:r>
                        <a:rPr lang="en-US" sz="2400" dirty="0"/>
                        <a:t>Common Factor</a:t>
                      </a:r>
                    </a:p>
                  </a:txBody>
                  <a:tcPr/>
                </a:tc>
                <a:tc>
                  <a:txBody>
                    <a:bodyPr/>
                    <a:lstStyle/>
                    <a:p>
                      <a:r>
                        <a:rPr lang="en-US" sz="2400" dirty="0"/>
                        <a:t>Key Role</a:t>
                      </a:r>
                    </a:p>
                  </a:txBody>
                  <a:tcPr/>
                </a:tc>
                <a:extLst>
                  <a:ext uri="{0D108BD9-81ED-4DB2-BD59-A6C34878D82A}">
                    <a16:rowId xmlns:a16="http://schemas.microsoft.com/office/drawing/2014/main" val="951189394"/>
                  </a:ext>
                </a:extLst>
              </a:tr>
              <a:tr h="620939">
                <a:tc>
                  <a:txBody>
                    <a:bodyPr/>
                    <a:lstStyle/>
                    <a:p>
                      <a:r>
                        <a:rPr lang="en-US" sz="2000" dirty="0"/>
                        <a:t>Therapeutic Alliance</a:t>
                      </a:r>
                    </a:p>
                  </a:txBody>
                  <a:tcPr/>
                </a:tc>
                <a:tc>
                  <a:txBody>
                    <a:bodyPr/>
                    <a:lstStyle/>
                    <a:p>
                      <a:r>
                        <a:rPr lang="en-US" sz="2000" dirty="0"/>
                        <a:t>Foundation of trust and collaboration</a:t>
                      </a:r>
                    </a:p>
                  </a:txBody>
                  <a:tcPr/>
                </a:tc>
                <a:extLst>
                  <a:ext uri="{0D108BD9-81ED-4DB2-BD59-A6C34878D82A}">
                    <a16:rowId xmlns:a16="http://schemas.microsoft.com/office/drawing/2014/main" val="298200803"/>
                  </a:ext>
                </a:extLst>
              </a:tr>
              <a:tr h="620939">
                <a:tc>
                  <a:txBody>
                    <a:bodyPr/>
                    <a:lstStyle/>
                    <a:p>
                      <a:r>
                        <a:rPr lang="en-US" sz="2000" dirty="0"/>
                        <a:t>Empathy</a:t>
                      </a:r>
                    </a:p>
                  </a:txBody>
                  <a:tcPr/>
                </a:tc>
                <a:tc>
                  <a:txBody>
                    <a:bodyPr/>
                    <a:lstStyle/>
                    <a:p>
                      <a:r>
                        <a:rPr lang="en-US" sz="2000" dirty="0"/>
                        <a:t>Enhances safety and emotional validation</a:t>
                      </a:r>
                    </a:p>
                  </a:txBody>
                  <a:tcPr/>
                </a:tc>
                <a:extLst>
                  <a:ext uri="{0D108BD9-81ED-4DB2-BD59-A6C34878D82A}">
                    <a16:rowId xmlns:a16="http://schemas.microsoft.com/office/drawing/2014/main" val="1709955741"/>
                  </a:ext>
                </a:extLst>
              </a:tr>
              <a:tr h="620939">
                <a:tc>
                  <a:txBody>
                    <a:bodyPr/>
                    <a:lstStyle/>
                    <a:p>
                      <a:r>
                        <a:rPr lang="en-US" sz="2000" dirty="0"/>
                        <a:t>Patient Expectations</a:t>
                      </a:r>
                    </a:p>
                  </a:txBody>
                  <a:tcPr/>
                </a:tc>
                <a:tc>
                  <a:txBody>
                    <a:bodyPr/>
                    <a:lstStyle/>
                    <a:p>
                      <a:r>
                        <a:rPr lang="en-US" sz="2000" dirty="0"/>
                        <a:t>Boosts motivation and commitment</a:t>
                      </a:r>
                    </a:p>
                  </a:txBody>
                  <a:tcPr/>
                </a:tc>
                <a:extLst>
                  <a:ext uri="{0D108BD9-81ED-4DB2-BD59-A6C34878D82A}">
                    <a16:rowId xmlns:a16="http://schemas.microsoft.com/office/drawing/2014/main" val="1018301807"/>
                  </a:ext>
                </a:extLst>
              </a:tr>
              <a:tr h="620939">
                <a:tc>
                  <a:txBody>
                    <a:bodyPr/>
                    <a:lstStyle/>
                    <a:p>
                      <a:r>
                        <a:rPr lang="en-US" sz="2000" dirty="0"/>
                        <a:t>Engagement</a:t>
                      </a:r>
                    </a:p>
                  </a:txBody>
                  <a:tcPr/>
                </a:tc>
                <a:tc>
                  <a:txBody>
                    <a:bodyPr/>
                    <a:lstStyle/>
                    <a:p>
                      <a:r>
                        <a:rPr lang="en-US" sz="2000" dirty="0"/>
                        <a:t>Increases active learning and change</a:t>
                      </a:r>
                    </a:p>
                  </a:txBody>
                  <a:tcPr/>
                </a:tc>
                <a:extLst>
                  <a:ext uri="{0D108BD9-81ED-4DB2-BD59-A6C34878D82A}">
                    <a16:rowId xmlns:a16="http://schemas.microsoft.com/office/drawing/2014/main" val="4109905804"/>
                  </a:ext>
                </a:extLst>
              </a:tr>
              <a:tr h="620939">
                <a:tc>
                  <a:txBody>
                    <a:bodyPr/>
                    <a:lstStyle/>
                    <a:p>
                      <a:r>
                        <a:rPr lang="en-US" sz="2000" dirty="0"/>
                        <a:t>Feedback Use</a:t>
                      </a:r>
                    </a:p>
                  </a:txBody>
                  <a:tcPr/>
                </a:tc>
                <a:tc>
                  <a:txBody>
                    <a:bodyPr/>
                    <a:lstStyle/>
                    <a:p>
                      <a:r>
                        <a:rPr lang="en-US" sz="2000" dirty="0"/>
                        <a:t>Allows real-time tailoring of treatment</a:t>
                      </a:r>
                    </a:p>
                  </a:txBody>
                  <a:tcPr/>
                </a:tc>
                <a:extLst>
                  <a:ext uri="{0D108BD9-81ED-4DB2-BD59-A6C34878D82A}">
                    <a16:rowId xmlns:a16="http://schemas.microsoft.com/office/drawing/2014/main" val="514079665"/>
                  </a:ext>
                </a:extLst>
              </a:tr>
              <a:tr h="620939">
                <a:tc>
                  <a:txBody>
                    <a:bodyPr/>
                    <a:lstStyle/>
                    <a:p>
                      <a:r>
                        <a:rPr lang="en-US" sz="2000" dirty="0"/>
                        <a:t>Therapist Competence</a:t>
                      </a:r>
                    </a:p>
                  </a:txBody>
                  <a:tcPr/>
                </a:tc>
                <a:tc>
                  <a:txBody>
                    <a:bodyPr/>
                    <a:lstStyle/>
                    <a:p>
                      <a:r>
                        <a:rPr lang="en-US" sz="2000" dirty="0"/>
                        <a:t>Ensures adaptability and appropriate intervention</a:t>
                      </a:r>
                    </a:p>
                  </a:txBody>
                  <a:tcPr/>
                </a:tc>
                <a:extLst>
                  <a:ext uri="{0D108BD9-81ED-4DB2-BD59-A6C34878D82A}">
                    <a16:rowId xmlns:a16="http://schemas.microsoft.com/office/drawing/2014/main" val="2293513110"/>
                  </a:ext>
                </a:extLst>
              </a:tr>
            </a:tbl>
          </a:graphicData>
        </a:graphic>
      </p:graphicFrame>
    </p:spTree>
    <p:extLst>
      <p:ext uri="{BB962C8B-B14F-4D97-AF65-F5344CB8AC3E}">
        <p14:creationId xmlns:p14="http://schemas.microsoft.com/office/powerpoint/2010/main" val="12520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3849-5CF6-6982-717B-31EDD5E6BCAC}"/>
              </a:ext>
            </a:extLst>
          </p:cNvPr>
          <p:cNvSpPr>
            <a:spLocks noGrp="1"/>
          </p:cNvSpPr>
          <p:nvPr>
            <p:ph type="title"/>
          </p:nvPr>
        </p:nvSpPr>
        <p:spPr/>
        <p:txBody>
          <a:bodyPr/>
          <a:lstStyle/>
          <a:p>
            <a:r>
              <a:rPr lang="en-US" dirty="0"/>
              <a:t>Skills building</a:t>
            </a:r>
          </a:p>
        </p:txBody>
      </p:sp>
      <p:sp>
        <p:nvSpPr>
          <p:cNvPr id="3" name="Content Placeholder 2">
            <a:extLst>
              <a:ext uri="{FF2B5EF4-FFF2-40B4-BE49-F238E27FC236}">
                <a16:creationId xmlns:a16="http://schemas.microsoft.com/office/drawing/2014/main" id="{E40AEC89-4413-DCE5-E07F-0217644DBD1F}"/>
              </a:ext>
            </a:extLst>
          </p:cNvPr>
          <p:cNvSpPr>
            <a:spLocks noGrp="1"/>
          </p:cNvSpPr>
          <p:nvPr>
            <p:ph idx="1"/>
          </p:nvPr>
        </p:nvSpPr>
        <p:spPr/>
        <p:txBody>
          <a:bodyPr>
            <a:normAutofit/>
          </a:bodyPr>
          <a:lstStyle/>
          <a:p>
            <a:r>
              <a:rPr lang="en-US" dirty="0"/>
              <a:t>Full therapy courses take time, but </a:t>
            </a:r>
            <a:r>
              <a:rPr lang="en-US" b="1" dirty="0"/>
              <a:t>individual techniques can be used in minutes</a:t>
            </a:r>
            <a:r>
              <a:rPr lang="en-US" dirty="0"/>
              <a:t>.</a:t>
            </a:r>
          </a:p>
          <a:p>
            <a:r>
              <a:rPr lang="en-US" b="1" dirty="0"/>
              <a:t>Therapies with Field-Applicable Components:</a:t>
            </a:r>
            <a:endParaRPr lang="en-US" dirty="0"/>
          </a:p>
          <a:p>
            <a:pPr lvl="1"/>
            <a:r>
              <a:rPr lang="en-US" b="1" dirty="0"/>
              <a:t>Cognitive Behavioral Therapy (CBT)</a:t>
            </a:r>
            <a:r>
              <a:rPr lang="en-US" dirty="0"/>
              <a:t>: Cognitive restructuring, behavioral activation</a:t>
            </a:r>
          </a:p>
          <a:p>
            <a:pPr lvl="1"/>
            <a:r>
              <a:rPr lang="en-US" b="1" dirty="0"/>
              <a:t>Dialectical Behavior Therapy (DBT)</a:t>
            </a:r>
            <a:r>
              <a:rPr lang="en-US" dirty="0"/>
              <a:t>: Mindfulness, Distress tolerance</a:t>
            </a:r>
          </a:p>
          <a:p>
            <a:pPr lvl="1"/>
            <a:r>
              <a:rPr lang="en-US" b="1" dirty="0"/>
              <a:t>Acceptance and Commitment Therapy (ACT)</a:t>
            </a:r>
            <a:r>
              <a:rPr lang="en-US" dirty="0"/>
              <a:t>: Present-moment awareness, values clarification</a:t>
            </a:r>
          </a:p>
          <a:p>
            <a:pPr lvl="1"/>
            <a:r>
              <a:rPr lang="en-US" b="1" dirty="0"/>
              <a:t>(Motivational Interviewing (MI)</a:t>
            </a:r>
          </a:p>
        </p:txBody>
      </p:sp>
    </p:spTree>
    <p:extLst>
      <p:ext uri="{BB962C8B-B14F-4D97-AF65-F5344CB8AC3E}">
        <p14:creationId xmlns:p14="http://schemas.microsoft.com/office/powerpoint/2010/main" val="424867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D7BBF-9574-5071-578F-513B160CC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FB682-A5B1-64AE-E9DD-06E6C1483A85}"/>
              </a:ext>
            </a:extLst>
          </p:cNvPr>
          <p:cNvSpPr>
            <a:spLocks noGrp="1"/>
          </p:cNvSpPr>
          <p:nvPr>
            <p:ph type="title"/>
          </p:nvPr>
        </p:nvSpPr>
        <p:spPr/>
        <p:txBody>
          <a:bodyPr/>
          <a:lstStyle/>
          <a:p>
            <a:r>
              <a:rPr lang="en-US" dirty="0"/>
              <a:t>Cognitive Behavioral Therapy (CBT) </a:t>
            </a:r>
          </a:p>
        </p:txBody>
      </p:sp>
      <p:sp>
        <p:nvSpPr>
          <p:cNvPr id="17" name="TextBox 16">
            <a:extLst>
              <a:ext uri="{FF2B5EF4-FFF2-40B4-BE49-F238E27FC236}">
                <a16:creationId xmlns:a16="http://schemas.microsoft.com/office/drawing/2014/main" id="{AD348A02-1B18-43D0-BE26-4BC9FBEDDB3A}"/>
              </a:ext>
            </a:extLst>
          </p:cNvPr>
          <p:cNvSpPr txBox="1"/>
          <p:nvPr/>
        </p:nvSpPr>
        <p:spPr>
          <a:xfrm>
            <a:off x="3620064" y="1697128"/>
            <a:ext cx="4951868" cy="400110"/>
          </a:xfrm>
          <a:prstGeom prst="rect">
            <a:avLst/>
          </a:prstGeom>
          <a:noFill/>
        </p:spPr>
        <p:txBody>
          <a:bodyPr wrap="none" rtlCol="0">
            <a:spAutoFit/>
          </a:bodyPr>
          <a:lstStyle/>
          <a:p>
            <a:r>
              <a:rPr lang="en-US" sz="2000" dirty="0"/>
              <a:t>How we </a:t>
            </a:r>
            <a:r>
              <a:rPr lang="en-US" sz="2000" b="1" i="1" u="sng" dirty="0">
                <a:solidFill>
                  <a:schemeClr val="accent1"/>
                </a:solidFill>
              </a:rPr>
              <a:t>think</a:t>
            </a:r>
            <a:r>
              <a:rPr lang="en-US" sz="2000" b="1" dirty="0"/>
              <a:t> </a:t>
            </a:r>
            <a:r>
              <a:rPr lang="en-US" sz="2000" dirty="0"/>
              <a:t>affects how we </a:t>
            </a:r>
            <a:r>
              <a:rPr lang="en-US" sz="2000" i="1" dirty="0">
                <a:solidFill>
                  <a:schemeClr val="accent4"/>
                </a:solidFill>
              </a:rPr>
              <a:t>feel</a:t>
            </a:r>
            <a:r>
              <a:rPr lang="en-US" sz="2000" dirty="0"/>
              <a:t> and </a:t>
            </a:r>
            <a:r>
              <a:rPr lang="en-US" sz="2000" i="1" dirty="0">
                <a:solidFill>
                  <a:schemeClr val="accent6">
                    <a:lumMod val="75000"/>
                  </a:schemeClr>
                </a:solidFill>
              </a:rPr>
              <a:t>behave</a:t>
            </a:r>
          </a:p>
        </p:txBody>
      </p:sp>
      <p:sp>
        <p:nvSpPr>
          <p:cNvPr id="19" name="Oval 18">
            <a:extLst>
              <a:ext uri="{FF2B5EF4-FFF2-40B4-BE49-F238E27FC236}">
                <a16:creationId xmlns:a16="http://schemas.microsoft.com/office/drawing/2014/main" id="{73F365E3-48AD-C6C8-7FBB-88FFFF757DC6}"/>
              </a:ext>
            </a:extLst>
          </p:cNvPr>
          <p:cNvSpPr/>
          <p:nvPr/>
        </p:nvSpPr>
        <p:spPr>
          <a:xfrm>
            <a:off x="5087813" y="2170501"/>
            <a:ext cx="2016369" cy="1211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612901F-3954-A281-B628-616EC8341DCC}"/>
              </a:ext>
            </a:extLst>
          </p:cNvPr>
          <p:cNvSpPr txBox="1"/>
          <p:nvPr/>
        </p:nvSpPr>
        <p:spPr>
          <a:xfrm>
            <a:off x="5429758" y="2548404"/>
            <a:ext cx="1332477" cy="400110"/>
          </a:xfrm>
          <a:prstGeom prst="rect">
            <a:avLst/>
          </a:prstGeom>
          <a:noFill/>
        </p:spPr>
        <p:txBody>
          <a:bodyPr wrap="square" rtlCol="0">
            <a:spAutoFit/>
          </a:bodyPr>
          <a:lstStyle/>
          <a:p>
            <a:r>
              <a:rPr lang="en-US" sz="2000" b="1" dirty="0">
                <a:solidFill>
                  <a:schemeClr val="bg1"/>
                </a:solidFill>
              </a:rPr>
              <a:t>Thoughts</a:t>
            </a:r>
          </a:p>
        </p:txBody>
      </p:sp>
      <p:sp>
        <p:nvSpPr>
          <p:cNvPr id="21" name="AutoShape 6">
            <a:extLst>
              <a:ext uri="{FF2B5EF4-FFF2-40B4-BE49-F238E27FC236}">
                <a16:creationId xmlns:a16="http://schemas.microsoft.com/office/drawing/2014/main" id="{00B2E6E6-1640-9DEF-CD36-8F8871EE1783}"/>
              </a:ext>
            </a:extLst>
          </p:cNvPr>
          <p:cNvSpPr>
            <a:spLocks noChangeAspect="1" noEditPoints="1" noChangeArrowheads="1" noChangeShapeType="1" noTextEdit="1"/>
          </p:cNvSpPr>
          <p:nvPr/>
        </p:nvSpPr>
        <p:spPr bwMode="auto">
          <a:xfrm rot="8228349">
            <a:off x="6992298" y="3317208"/>
            <a:ext cx="190500" cy="1127760"/>
          </a:xfrm>
          <a:prstGeom prst="upDownArrow">
            <a:avLst>
              <a:gd name="adj1" fmla="val 50000"/>
              <a:gd name="adj2" fmla="val 118400"/>
            </a:avLst>
          </a:prstGeom>
          <a:solidFill>
            <a:schemeClr val="tx2">
              <a:lumMod val="60000"/>
              <a:lumOff val="40000"/>
            </a:schemeClr>
          </a:solidFill>
          <a:ln w="9525">
            <a:solidFill>
              <a:srgbClr val="000000"/>
            </a:solidFill>
            <a:miter lim="800000"/>
            <a:headEnd/>
            <a:tailEnd/>
          </a:ln>
        </p:spPr>
        <p:txBody>
          <a:bodyPr rot="0" vert="eaVert" wrap="square" lIns="91440" tIns="45720" rIns="91440" bIns="45720" anchor="t" anchorCtr="0" upright="1">
            <a:noAutofit/>
          </a:bodyPr>
          <a:lstStyle/>
          <a:p>
            <a:endParaRPr lang="en-US" dirty="0"/>
          </a:p>
        </p:txBody>
      </p:sp>
      <p:sp>
        <p:nvSpPr>
          <p:cNvPr id="22" name="AutoShape 6">
            <a:extLst>
              <a:ext uri="{FF2B5EF4-FFF2-40B4-BE49-F238E27FC236}">
                <a16:creationId xmlns:a16="http://schemas.microsoft.com/office/drawing/2014/main" id="{DC1EE72D-A2FB-AB9A-341E-0F610A138AAF}"/>
              </a:ext>
            </a:extLst>
          </p:cNvPr>
          <p:cNvSpPr>
            <a:spLocks noChangeAspect="1" noEditPoints="1" noChangeArrowheads="1" noChangeShapeType="1" noTextEdit="1"/>
          </p:cNvSpPr>
          <p:nvPr/>
        </p:nvSpPr>
        <p:spPr bwMode="auto">
          <a:xfrm rot="13307588">
            <a:off x="4958383" y="3317207"/>
            <a:ext cx="190500" cy="1127760"/>
          </a:xfrm>
          <a:prstGeom prst="upDownArrow">
            <a:avLst>
              <a:gd name="adj1" fmla="val 50000"/>
              <a:gd name="adj2" fmla="val 118400"/>
            </a:avLst>
          </a:prstGeom>
          <a:solidFill>
            <a:schemeClr val="tx2">
              <a:lumMod val="60000"/>
              <a:lumOff val="40000"/>
            </a:schemeClr>
          </a:solidFill>
          <a:ln w="9525">
            <a:solidFill>
              <a:srgbClr val="000000"/>
            </a:solidFill>
            <a:miter lim="800000"/>
            <a:headEnd/>
            <a:tailEnd/>
          </a:ln>
        </p:spPr>
        <p:txBody>
          <a:bodyPr rot="0" vert="eaVert" wrap="square" lIns="91440" tIns="45720" rIns="91440" bIns="45720" anchor="t" anchorCtr="0" upright="1">
            <a:noAutofit/>
          </a:bodyPr>
          <a:lstStyle/>
          <a:p>
            <a:endParaRPr lang="en-US"/>
          </a:p>
        </p:txBody>
      </p:sp>
      <p:sp>
        <p:nvSpPr>
          <p:cNvPr id="23" name="AutoShape 6">
            <a:extLst>
              <a:ext uri="{FF2B5EF4-FFF2-40B4-BE49-F238E27FC236}">
                <a16:creationId xmlns:a16="http://schemas.microsoft.com/office/drawing/2014/main" id="{D0448E5B-A403-2E9D-0EBE-49E56B86CF89}"/>
              </a:ext>
            </a:extLst>
          </p:cNvPr>
          <p:cNvSpPr>
            <a:spLocks noChangeAspect="1" noEditPoints="1" noChangeArrowheads="1" noChangeShapeType="1" noTextEdit="1"/>
          </p:cNvSpPr>
          <p:nvPr/>
        </p:nvSpPr>
        <p:spPr bwMode="auto">
          <a:xfrm rot="16200000">
            <a:off x="6000747" y="4419093"/>
            <a:ext cx="190500" cy="1127760"/>
          </a:xfrm>
          <a:prstGeom prst="upDownArrow">
            <a:avLst>
              <a:gd name="adj1" fmla="val 50000"/>
              <a:gd name="adj2" fmla="val 118400"/>
            </a:avLst>
          </a:prstGeom>
          <a:solidFill>
            <a:schemeClr val="tx2">
              <a:lumMod val="60000"/>
              <a:lumOff val="40000"/>
            </a:schemeClr>
          </a:solidFill>
          <a:ln w="9525">
            <a:solidFill>
              <a:srgbClr val="000000"/>
            </a:solidFill>
            <a:miter lim="800000"/>
            <a:headEnd/>
            <a:tailEnd/>
          </a:ln>
        </p:spPr>
        <p:txBody>
          <a:bodyPr rot="0" vert="eaVert"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3694C64E-3347-5C2F-C2C2-84079ADA2FA5}"/>
              </a:ext>
            </a:extLst>
          </p:cNvPr>
          <p:cNvSpPr/>
          <p:nvPr/>
        </p:nvSpPr>
        <p:spPr>
          <a:xfrm>
            <a:off x="7104182" y="4332700"/>
            <a:ext cx="2016369" cy="121107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E637C32-7B7D-2352-3895-520EA3031322}"/>
              </a:ext>
            </a:extLst>
          </p:cNvPr>
          <p:cNvSpPr txBox="1"/>
          <p:nvPr/>
        </p:nvSpPr>
        <p:spPr>
          <a:xfrm>
            <a:off x="7446127" y="4748541"/>
            <a:ext cx="1332477" cy="400110"/>
          </a:xfrm>
          <a:prstGeom prst="rect">
            <a:avLst/>
          </a:prstGeom>
          <a:noFill/>
        </p:spPr>
        <p:txBody>
          <a:bodyPr wrap="square" rtlCol="0">
            <a:spAutoFit/>
          </a:bodyPr>
          <a:lstStyle/>
          <a:p>
            <a:r>
              <a:rPr lang="en-US" sz="2000" b="1" dirty="0">
                <a:solidFill>
                  <a:schemeClr val="bg1"/>
                </a:solidFill>
              </a:rPr>
              <a:t>Behaviors</a:t>
            </a:r>
          </a:p>
        </p:txBody>
      </p:sp>
      <p:sp>
        <p:nvSpPr>
          <p:cNvPr id="26" name="TextBox 25">
            <a:extLst>
              <a:ext uri="{FF2B5EF4-FFF2-40B4-BE49-F238E27FC236}">
                <a16:creationId xmlns:a16="http://schemas.microsoft.com/office/drawing/2014/main" id="{273CFD6C-5D6F-3096-6682-F5E1648F5BF0}"/>
              </a:ext>
            </a:extLst>
          </p:cNvPr>
          <p:cNvSpPr txBox="1"/>
          <p:nvPr/>
        </p:nvSpPr>
        <p:spPr>
          <a:xfrm>
            <a:off x="6622516" y="5617034"/>
            <a:ext cx="4959884" cy="400110"/>
          </a:xfrm>
          <a:prstGeom prst="rect">
            <a:avLst/>
          </a:prstGeom>
          <a:noFill/>
        </p:spPr>
        <p:txBody>
          <a:bodyPr wrap="none" rtlCol="0">
            <a:spAutoFit/>
          </a:bodyPr>
          <a:lstStyle/>
          <a:p>
            <a:r>
              <a:rPr lang="en-US" sz="2000" dirty="0"/>
              <a:t>How we </a:t>
            </a:r>
            <a:r>
              <a:rPr lang="en-US" sz="2000" b="1" i="1" u="sng" dirty="0">
                <a:solidFill>
                  <a:schemeClr val="accent6">
                    <a:lumMod val="75000"/>
                  </a:schemeClr>
                </a:solidFill>
              </a:rPr>
              <a:t>behave</a:t>
            </a:r>
            <a:r>
              <a:rPr lang="en-US" sz="2000" b="1" dirty="0"/>
              <a:t> </a:t>
            </a:r>
            <a:r>
              <a:rPr lang="en-US" sz="2000" dirty="0"/>
              <a:t>affects how we </a:t>
            </a:r>
            <a:r>
              <a:rPr lang="en-US" sz="2000" i="1" dirty="0">
                <a:solidFill>
                  <a:schemeClr val="accent1"/>
                </a:solidFill>
              </a:rPr>
              <a:t>think</a:t>
            </a:r>
            <a:r>
              <a:rPr lang="en-US" sz="2000" dirty="0"/>
              <a:t> and </a:t>
            </a:r>
            <a:r>
              <a:rPr lang="en-US" sz="2000" i="1" dirty="0">
                <a:solidFill>
                  <a:schemeClr val="accent4"/>
                </a:solidFill>
              </a:rPr>
              <a:t>feel</a:t>
            </a:r>
          </a:p>
        </p:txBody>
      </p:sp>
      <p:sp>
        <p:nvSpPr>
          <p:cNvPr id="27" name="TextBox 26">
            <a:extLst>
              <a:ext uri="{FF2B5EF4-FFF2-40B4-BE49-F238E27FC236}">
                <a16:creationId xmlns:a16="http://schemas.microsoft.com/office/drawing/2014/main" id="{59C80C89-8954-C4DF-CAEE-75231BEFC3C2}"/>
              </a:ext>
            </a:extLst>
          </p:cNvPr>
          <p:cNvSpPr txBox="1"/>
          <p:nvPr/>
        </p:nvSpPr>
        <p:spPr>
          <a:xfrm>
            <a:off x="609600" y="5633094"/>
            <a:ext cx="4951292" cy="400110"/>
          </a:xfrm>
          <a:prstGeom prst="rect">
            <a:avLst/>
          </a:prstGeom>
          <a:noFill/>
        </p:spPr>
        <p:txBody>
          <a:bodyPr wrap="none" rtlCol="0">
            <a:spAutoFit/>
          </a:bodyPr>
          <a:lstStyle/>
          <a:p>
            <a:r>
              <a:rPr lang="en-US" sz="2000" dirty="0"/>
              <a:t>How we </a:t>
            </a:r>
            <a:r>
              <a:rPr lang="en-US" sz="2000" b="1" i="1" u="sng" dirty="0">
                <a:solidFill>
                  <a:schemeClr val="accent4"/>
                </a:solidFill>
              </a:rPr>
              <a:t>feel</a:t>
            </a:r>
            <a:r>
              <a:rPr lang="en-US" sz="2000" b="1" dirty="0"/>
              <a:t> </a:t>
            </a:r>
            <a:r>
              <a:rPr lang="en-US" sz="2000" dirty="0"/>
              <a:t>affects how we </a:t>
            </a:r>
            <a:r>
              <a:rPr lang="en-US" sz="2000" i="1" dirty="0">
                <a:solidFill>
                  <a:schemeClr val="accent1"/>
                </a:solidFill>
              </a:rPr>
              <a:t>think</a:t>
            </a:r>
            <a:r>
              <a:rPr lang="en-US" sz="2000" dirty="0"/>
              <a:t> and </a:t>
            </a:r>
            <a:r>
              <a:rPr lang="en-US" sz="2000" i="1" dirty="0">
                <a:solidFill>
                  <a:schemeClr val="accent6">
                    <a:lumMod val="75000"/>
                  </a:schemeClr>
                </a:solidFill>
              </a:rPr>
              <a:t>behave</a:t>
            </a:r>
          </a:p>
        </p:txBody>
      </p:sp>
      <p:sp>
        <p:nvSpPr>
          <p:cNvPr id="28" name="Oval 27">
            <a:extLst>
              <a:ext uri="{FF2B5EF4-FFF2-40B4-BE49-F238E27FC236}">
                <a16:creationId xmlns:a16="http://schemas.microsoft.com/office/drawing/2014/main" id="{2732E49C-5EFA-013B-51F5-5ECA41564B2A}"/>
              </a:ext>
            </a:extLst>
          </p:cNvPr>
          <p:cNvSpPr/>
          <p:nvPr/>
        </p:nvSpPr>
        <p:spPr>
          <a:xfrm>
            <a:off x="2976648" y="4293755"/>
            <a:ext cx="2016369" cy="121107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5B1375D-2A3C-C50A-F253-91309B685516}"/>
              </a:ext>
            </a:extLst>
          </p:cNvPr>
          <p:cNvSpPr txBox="1"/>
          <p:nvPr/>
        </p:nvSpPr>
        <p:spPr>
          <a:xfrm>
            <a:off x="3372809" y="4719786"/>
            <a:ext cx="1357438" cy="400110"/>
          </a:xfrm>
          <a:prstGeom prst="rect">
            <a:avLst/>
          </a:prstGeom>
          <a:noFill/>
        </p:spPr>
        <p:txBody>
          <a:bodyPr wrap="square" rtlCol="0">
            <a:spAutoFit/>
          </a:bodyPr>
          <a:lstStyle/>
          <a:p>
            <a:r>
              <a:rPr lang="en-US" sz="2000" b="1" dirty="0">
                <a:solidFill>
                  <a:schemeClr val="bg1"/>
                </a:solidFill>
              </a:rPr>
              <a:t>Feelings</a:t>
            </a:r>
          </a:p>
        </p:txBody>
      </p:sp>
    </p:spTree>
    <p:extLst>
      <p:ext uri="{BB962C8B-B14F-4D97-AF65-F5344CB8AC3E}">
        <p14:creationId xmlns:p14="http://schemas.microsoft.com/office/powerpoint/2010/main" val="76085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607469DD-CCF7-1BAD-E29B-9CCD4EBF5A41}"/>
              </a:ext>
            </a:extLst>
          </p:cNvPr>
          <p:cNvSpPr>
            <a:spLocks noGrp="1"/>
          </p:cNvSpPr>
          <p:nvPr>
            <p:ph type="title"/>
          </p:nvPr>
        </p:nvSpPr>
        <p:spPr/>
        <p:txBody>
          <a:bodyPr/>
          <a:lstStyle/>
          <a:p>
            <a:pPr algn="ctr"/>
            <a:r>
              <a:rPr lang="en-US" altLang="en-US" dirty="0"/>
              <a:t>Detective Thinking: </a:t>
            </a:r>
            <a:br>
              <a:rPr lang="en-US" altLang="en-US" dirty="0"/>
            </a:br>
            <a:r>
              <a:rPr lang="en-US" altLang="en-US" dirty="0"/>
              <a:t>Catch, Check, Change (CCC)</a:t>
            </a:r>
          </a:p>
        </p:txBody>
      </p:sp>
      <p:pic>
        <p:nvPicPr>
          <p:cNvPr id="485378" name="Picture 2" descr="C:\Users\mpp9\Desktop\McLean Conference\lion.jpg">
            <a:extLst>
              <a:ext uri="{FF2B5EF4-FFF2-40B4-BE49-F238E27FC236}">
                <a16:creationId xmlns:a16="http://schemas.microsoft.com/office/drawing/2014/main" id="{56CB5585-69AC-8A7B-4548-DEB06F4A629C}"/>
              </a:ext>
            </a:extLst>
          </p:cNvPr>
          <p:cNvPicPr>
            <a:picLocks noGrp="1" noChangeAspect="1" noChangeArrowheads="1"/>
          </p:cNvPicPr>
          <p:nvPr>
            <p:ph sz="half" idx="1"/>
          </p:nvPr>
        </p:nvPicPr>
        <p:blipFill>
          <a:blip r:embed="rId3"/>
          <a:srcRect/>
          <a:stretch>
            <a:fillRect/>
          </a:stretch>
        </p:blipFill>
        <p:spPr>
          <a:xfrm>
            <a:off x="2057400" y="1905000"/>
            <a:ext cx="3276600" cy="4529138"/>
          </a:xfrm>
          <a:ln w="38100" cap="sq">
            <a:solidFill>
              <a:srgbClr val="000000"/>
            </a:solidFill>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FA3EF9E9-E2FD-7978-D0A4-F8EFA6C3660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155772918"/>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9145-F8C7-6010-A0C1-8259393051D2}"/>
            </a:ext>
          </a:extLst>
        </p:cNvPr>
        <p:cNvGrpSpPr/>
        <p:nvPr/>
      </p:nvGrpSpPr>
      <p:grpSpPr>
        <a:xfrm>
          <a:off x="0" y="0"/>
          <a:ext cx="0" cy="0"/>
          <a:chOff x="0" y="0"/>
          <a:chExt cx="0" cy="0"/>
        </a:xfrm>
      </p:grpSpPr>
      <p:sp>
        <p:nvSpPr>
          <p:cNvPr id="178178" name="Title 1">
            <a:extLst>
              <a:ext uri="{FF2B5EF4-FFF2-40B4-BE49-F238E27FC236}">
                <a16:creationId xmlns:a16="http://schemas.microsoft.com/office/drawing/2014/main" id="{71197C57-DF68-CB22-A999-0F34AA813ABD}"/>
              </a:ext>
            </a:extLst>
          </p:cNvPr>
          <p:cNvSpPr>
            <a:spLocks noGrp="1"/>
          </p:cNvSpPr>
          <p:nvPr>
            <p:ph type="title"/>
          </p:nvPr>
        </p:nvSpPr>
        <p:spPr/>
        <p:txBody>
          <a:bodyPr/>
          <a:lstStyle/>
          <a:p>
            <a:pPr algn="ctr"/>
            <a:r>
              <a:rPr lang="en-US" altLang="en-US" dirty="0"/>
              <a:t>Cognitive: Detective Thinking /</a:t>
            </a:r>
            <a:br>
              <a:rPr lang="en-US" altLang="en-US" dirty="0"/>
            </a:br>
            <a:r>
              <a:rPr lang="en-US" altLang="en-US" dirty="0"/>
              <a:t>Catch, Check, Change </a:t>
            </a:r>
          </a:p>
        </p:txBody>
      </p:sp>
      <p:pic>
        <p:nvPicPr>
          <p:cNvPr id="485378" name="Picture 2" descr="C:\Users\mpp9\Desktop\McLean Conference\lion.jpg">
            <a:extLst>
              <a:ext uri="{FF2B5EF4-FFF2-40B4-BE49-F238E27FC236}">
                <a16:creationId xmlns:a16="http://schemas.microsoft.com/office/drawing/2014/main" id="{54AA59DB-41BA-B15C-77CB-945CAE8C675C}"/>
              </a:ext>
            </a:extLst>
          </p:cNvPr>
          <p:cNvPicPr>
            <a:picLocks noGrp="1" noChangeAspect="1" noChangeArrowheads="1"/>
          </p:cNvPicPr>
          <p:nvPr>
            <p:ph sz="half" idx="1"/>
          </p:nvPr>
        </p:nvPicPr>
        <p:blipFill>
          <a:blip r:embed="rId3"/>
          <a:srcRect/>
          <a:stretch>
            <a:fillRect/>
          </a:stretch>
        </p:blipFill>
        <p:spPr>
          <a:xfrm>
            <a:off x="2057400" y="1905000"/>
            <a:ext cx="3276600" cy="4529138"/>
          </a:xfrm>
          <a:ln w="38100" cap="sq">
            <a:solidFill>
              <a:srgbClr val="000000"/>
            </a:solidFill>
          </a:ln>
          <a:effectLst>
            <a:outerShdw blurRad="50800" dist="38100" dir="2700000" algn="tl" rotWithShape="0">
              <a:srgbClr val="000000">
                <a:alpha val="43000"/>
              </a:srgbClr>
            </a:outerShdw>
          </a:effectLst>
        </p:spPr>
      </p:pic>
      <p:pic>
        <p:nvPicPr>
          <p:cNvPr id="485379" name="Picture 3" descr="C:\Users\mpp9\Desktop\McLean Conference\cat angry.jpg">
            <a:extLst>
              <a:ext uri="{FF2B5EF4-FFF2-40B4-BE49-F238E27FC236}">
                <a16:creationId xmlns:a16="http://schemas.microsoft.com/office/drawing/2014/main" id="{A560A155-E427-CD4D-FC2A-04584FF12BBF}"/>
              </a:ext>
            </a:extLst>
          </p:cNvPr>
          <p:cNvPicPr>
            <a:picLocks noGrp="1" noChangeAspect="1" noChangeArrowheads="1"/>
          </p:cNvPicPr>
          <p:nvPr>
            <p:ph sz="half" idx="2"/>
          </p:nvPr>
        </p:nvPicPr>
        <p:blipFill>
          <a:blip r:embed="rId4"/>
          <a:srcRect/>
          <a:stretch>
            <a:fillRect/>
          </a:stretch>
        </p:blipFill>
        <p:spPr>
          <a:xfrm>
            <a:off x="6248401" y="2438400"/>
            <a:ext cx="4043363" cy="3028950"/>
          </a:xfrm>
          <a:ln w="38100" cap="sq">
            <a:solidFill>
              <a:srgbClr val="000000"/>
            </a:solidFill>
          </a:ln>
          <a:effectLst>
            <a:outerShdw blurRad="50800" dist="38100" dir="2700000" algn="tl" rotWithShape="0">
              <a:srgbClr val="000000">
                <a:alpha val="43000"/>
              </a:srgbClr>
            </a:outerShdw>
          </a:effectLst>
        </p:spPr>
      </p:pic>
      <p:sp>
        <p:nvSpPr>
          <p:cNvPr id="178181" name="TextBox 6">
            <a:extLst>
              <a:ext uri="{FF2B5EF4-FFF2-40B4-BE49-F238E27FC236}">
                <a16:creationId xmlns:a16="http://schemas.microsoft.com/office/drawing/2014/main" id="{8D43435F-E7EC-A869-5E66-E434F63BC9BB}"/>
              </a:ext>
            </a:extLst>
          </p:cNvPr>
          <p:cNvSpPr txBox="1">
            <a:spLocks noChangeArrowheads="1"/>
          </p:cNvSpPr>
          <p:nvPr/>
        </p:nvSpPr>
        <p:spPr bwMode="auto">
          <a:xfrm>
            <a:off x="5486400" y="3200401"/>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rgbClr val="CC99FF"/>
                </a:solidFill>
                <a:latin typeface="Times New Roman" panose="02020603050405020304" pitchFamily="18" charset="0"/>
                <a:ea typeface="MS PGothic" panose="020B0600070205080204" pitchFamily="34" charset="-128"/>
              </a:defRPr>
            </a:lvl1pPr>
            <a:lvl2pPr marL="742950" indent="-285750">
              <a:defRPr kumimoji="1" sz="2400">
                <a:solidFill>
                  <a:srgbClr val="CC99FF"/>
                </a:solidFill>
                <a:latin typeface="Times New Roman" panose="02020603050405020304" pitchFamily="18" charset="0"/>
                <a:ea typeface="MS PGothic" panose="020B0600070205080204" pitchFamily="34" charset="-128"/>
              </a:defRPr>
            </a:lvl2pPr>
            <a:lvl3pPr marL="1143000" indent="-228600">
              <a:defRPr kumimoji="1" sz="2400">
                <a:solidFill>
                  <a:srgbClr val="CC99FF"/>
                </a:solidFill>
                <a:latin typeface="Times New Roman" panose="02020603050405020304" pitchFamily="18" charset="0"/>
                <a:ea typeface="MS PGothic" panose="020B0600070205080204" pitchFamily="34" charset="-128"/>
              </a:defRPr>
            </a:lvl3pPr>
            <a:lvl4pPr marL="1600200" indent="-228600">
              <a:defRPr kumimoji="1" sz="2400">
                <a:solidFill>
                  <a:srgbClr val="CC99FF"/>
                </a:solidFill>
                <a:latin typeface="Times New Roman" panose="02020603050405020304" pitchFamily="18" charset="0"/>
                <a:ea typeface="MS PGothic" panose="020B0600070205080204" pitchFamily="34" charset="-128"/>
              </a:defRPr>
            </a:lvl4pPr>
            <a:lvl5pPr marL="2057400" indent="-228600">
              <a:defRPr kumimoji="1" sz="2400">
                <a:solidFill>
                  <a:srgbClr val="CC99FF"/>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rgbClr val="CC99FF"/>
                </a:solidFill>
                <a:latin typeface="Times New Roman" panose="02020603050405020304" pitchFamily="18" charset="0"/>
                <a:ea typeface="MS PGothic" panose="020B0600070205080204" pitchFamily="34" charset="-128"/>
              </a:defRPr>
            </a:lvl9pPr>
          </a:lstStyle>
          <a:p>
            <a:r>
              <a:rPr lang="en-US" altLang="en-US" b="1">
                <a:solidFill>
                  <a:srgbClr val="FFFFFF"/>
                </a:solidFill>
              </a:rPr>
              <a:t>OR</a:t>
            </a:r>
          </a:p>
        </p:txBody>
      </p:sp>
    </p:spTree>
    <p:extLst>
      <p:ext uri="{BB962C8B-B14F-4D97-AF65-F5344CB8AC3E}">
        <p14:creationId xmlns:p14="http://schemas.microsoft.com/office/powerpoint/2010/main" val="4116434466"/>
      </p:ext>
    </p:extLst>
  </p:cSld>
  <p:clrMapOvr>
    <a:masterClrMapping/>
  </p:clrMapOvr>
  <p:transition>
    <p:wedg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dges_ PPT template" id="{A3BE0DF7-872F-401F-A2C8-44733975127C}" vid="{8479AC2C-9515-42D9-8400-23C171C9C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BF8D4B9DDA564A9A2143268BDFD4F6" ma:contentTypeVersion="17" ma:contentTypeDescription="Create a new document." ma:contentTypeScope="" ma:versionID="a72470a821fc91f3a59705e2fef5a80e">
  <xsd:schema xmlns:xsd="http://www.w3.org/2001/XMLSchema" xmlns:xs="http://www.w3.org/2001/XMLSchema" xmlns:p="http://schemas.microsoft.com/office/2006/metadata/properties" xmlns:ns1="http://schemas.microsoft.com/sharepoint/v3" xmlns:ns3="d7552b67-71e3-4a32-bccd-162f47bea669" xmlns:ns4="5520ca94-f4a5-475b-bf69-e6bd9e93acad" targetNamespace="http://schemas.microsoft.com/office/2006/metadata/properties" ma:root="true" ma:fieldsID="af04161074c8050fe0f3b582d2f88390" ns1:_="" ns3:_="" ns4:_="">
    <xsd:import namespace="http://schemas.microsoft.com/sharepoint/v3"/>
    <xsd:import namespace="d7552b67-71e3-4a32-bccd-162f47bea669"/>
    <xsd:import namespace="5520ca94-f4a5-475b-bf69-e6bd9e93ac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52b67-71e3-4a32-bccd-162f47bea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0ca94-f4a5-475b-bf69-e6bd9e93ac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7552b67-71e3-4a32-bccd-162f47bea6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713C11-9D94-481A-80FF-81C2A830B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552b67-71e3-4a32-bccd-162f47bea669"/>
    <ds:schemaRef ds:uri="5520ca94-f4a5-475b-bf69-e6bd9e93a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0E088B-3B37-4756-86A2-E150D6AD63B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7552b67-71e3-4a32-bccd-162f47bea669"/>
    <ds:schemaRef ds:uri="http://schemas.microsoft.com/sharepoint/v3"/>
    <ds:schemaRef ds:uri="5520ca94-f4a5-475b-bf69-e6bd9e93acad"/>
    <ds:schemaRef ds:uri="http://www.w3.org/XML/1998/namespace"/>
    <ds:schemaRef ds:uri="http://purl.org/dc/dcmitype/"/>
  </ds:schemaRefs>
</ds:datastoreItem>
</file>

<file path=customXml/itemProps3.xml><?xml version="1.0" encoding="utf-8"?>
<ds:datastoreItem xmlns:ds="http://schemas.openxmlformats.org/officeDocument/2006/customXml" ds:itemID="{C931FCDD-8F36-4320-A6B2-F49E6614F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628</TotalTime>
  <Words>12831</Words>
  <Application>Microsoft Macintosh PowerPoint</Application>
  <PresentationFormat>Widescreen</PresentationFormat>
  <Paragraphs>954</Paragraphs>
  <Slides>24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ＭＳ Ｐゴシック</vt:lpstr>
      <vt:lpstr>Aptos</vt:lpstr>
      <vt:lpstr>Aptos Display</vt:lpstr>
      <vt:lpstr>Arial</vt:lpstr>
      <vt:lpstr>Calibri</vt:lpstr>
      <vt:lpstr>Courier New</vt:lpstr>
      <vt:lpstr>Symbol</vt:lpstr>
      <vt:lpstr>Times</vt:lpstr>
      <vt:lpstr>Times New Roman</vt:lpstr>
      <vt:lpstr>Whitney Book</vt:lpstr>
      <vt:lpstr>Wingdings</vt:lpstr>
      <vt:lpstr>1_Office Theme</vt:lpstr>
      <vt:lpstr>Psychotherapies for Depression and Anxiety</vt:lpstr>
      <vt:lpstr>Psychotherapies for Depression:  Overview</vt:lpstr>
      <vt:lpstr>Psychotherapies for Depression:  Overview</vt:lpstr>
      <vt:lpstr>Therapy Guidelines Snapshot</vt:lpstr>
      <vt:lpstr>Evidence-Based Common Factors</vt:lpstr>
      <vt:lpstr>Skills building</vt:lpstr>
      <vt:lpstr>Cognitive Behavioral Therapy (CBT) </vt:lpstr>
      <vt:lpstr>Detective Thinking:  Catch, Check, Change (CCC)</vt:lpstr>
      <vt:lpstr>Cognitive: Detective Thinking / Catch, Check, Change </vt:lpstr>
      <vt:lpstr>Behavioral: Behavioral activation for depression</vt:lpstr>
      <vt:lpstr>Behavioral: Exposure and Response Prevention for Anxiety and OCD</vt:lpstr>
      <vt:lpstr>Behavioral: Exposure and Response Prevention for Anxiety and OCD</vt:lpstr>
      <vt:lpstr>Make exposure life!</vt:lpstr>
      <vt:lpstr>Dialectical Behavioral Therapy (DBT)</vt:lpstr>
      <vt:lpstr>DBT Skills Training</vt:lpstr>
      <vt:lpstr>Distress Tolerance</vt:lpstr>
      <vt:lpstr>DBT Distress Tolerance: TIPP Skills for Acute Crisis</vt:lpstr>
      <vt:lpstr>Acceptance and Commitment Therapy (ACT)</vt:lpstr>
      <vt:lpstr>Passengers on the bus</vt:lpstr>
      <vt:lpstr>Choice Point</vt:lpstr>
      <vt:lpstr>Psychotherapies for Depression:  Future Directions</vt:lpstr>
      <vt:lpstr>PowerPoint Presentation</vt:lpstr>
      <vt:lpstr>Treatment Selection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Fowler, Alexandra D.</dc:creator>
  <cp:lastModifiedBy>Mona Potter</cp:lastModifiedBy>
  <cp:revision>71</cp:revision>
  <dcterms:created xsi:type="dcterms:W3CDTF">2022-10-06T16:48:33Z</dcterms:created>
  <dcterms:modified xsi:type="dcterms:W3CDTF">2026-04-10T02:04:22Z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0x010100FDBF8D4B9DDA564A9A2143268BDFD4F6</vt:lpwstr>
  </property>
</Properties>
</file>