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9" r:id="rId2"/>
    <p:sldId id="347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9" r:id="rId11"/>
    <p:sldId id="338" r:id="rId12"/>
    <p:sldId id="340" r:id="rId13"/>
    <p:sldId id="341" r:id="rId14"/>
    <p:sldId id="342" r:id="rId15"/>
    <p:sldId id="343" r:id="rId16"/>
    <p:sldId id="344" r:id="rId17"/>
    <p:sldId id="345" r:id="rId18"/>
    <p:sldId id="3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1" autoAdjust="0"/>
    <p:restoredTop sz="94652" autoAdjust="0"/>
  </p:normalViewPr>
  <p:slideViewPr>
    <p:cSldViewPr snapToGrid="0">
      <p:cViewPr varScale="1">
        <p:scale>
          <a:sx n="59" d="100"/>
          <a:sy n="59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hoff, Rob" userId="d3a6be77-a378-406d-b453-a7f650687276" providerId="ADAL" clId="{C842A7B1-731E-4E69-B917-C99BCA532959}"/>
    <pc:docChg chg="custSel addSld delSld modSld">
      <pc:chgData name="Althoff, Rob" userId="d3a6be77-a378-406d-b453-a7f650687276" providerId="ADAL" clId="{C842A7B1-731E-4E69-B917-C99BCA532959}" dt="2026-04-10T17:18:22.714" v="66" actId="255"/>
      <pc:docMkLst>
        <pc:docMk/>
      </pc:docMkLst>
      <pc:sldChg chg="modSp mod">
        <pc:chgData name="Althoff, Rob" userId="d3a6be77-a378-406d-b453-a7f650687276" providerId="ADAL" clId="{C842A7B1-731E-4E69-B917-C99BCA532959}" dt="2026-04-10T17:18:22.714" v="66" actId="255"/>
        <pc:sldMkLst>
          <pc:docMk/>
          <pc:sldMk cId="287729455" sldId="259"/>
        </pc:sldMkLst>
        <pc:spChg chg="mod">
          <ac:chgData name="Althoff, Rob" userId="d3a6be77-a378-406d-b453-a7f650687276" providerId="ADAL" clId="{C842A7B1-731E-4E69-B917-C99BCA532959}" dt="2026-04-10T17:18:22.714" v="66" actId="255"/>
          <ac:spMkLst>
            <pc:docMk/>
            <pc:sldMk cId="287729455" sldId="259"/>
            <ac:spMk id="6" creationId="{00000000-0000-0000-0000-000000000000}"/>
          </ac:spMkLst>
        </pc:spChg>
      </pc:sldChg>
      <pc:sldChg chg="add">
        <pc:chgData name="Althoff, Rob" userId="d3a6be77-a378-406d-b453-a7f650687276" providerId="ADAL" clId="{C842A7B1-731E-4E69-B917-C99BCA532959}" dt="2026-04-10T17:17:55.941" v="45" actId="2890"/>
        <pc:sldMkLst>
          <pc:docMk/>
          <pc:sldMk cId="932264903" sldId="347"/>
        </pc:sldMkLst>
      </pc:sldChg>
      <pc:sldChg chg="new del">
        <pc:chgData name="Althoff, Rob" userId="d3a6be77-a378-406d-b453-a7f650687276" providerId="ADAL" clId="{C842A7B1-731E-4E69-B917-C99BCA532959}" dt="2026-04-10T17:17:50.585" v="44" actId="47"/>
        <pc:sldMkLst>
          <pc:docMk/>
          <pc:sldMk cId="2419015071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ADFBD-CAB7-43A1-B261-7842FD160A2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E9F8-92F8-4B55-82EC-A02EDCD0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722715E1-182E-4B59-87F6-55A60D683C1F}" type="slidenum">
              <a:rPr lang="en-US" altLang="en-US" sz="1200">
                <a:latin typeface="Times" pitchFamily="3" charset="0"/>
              </a:rPr>
              <a:pPr>
                <a:defRPr/>
              </a:pPr>
              <a:t>1</a:t>
            </a:fld>
            <a:endParaRPr lang="en-US" altLang="en-US" sz="1200">
              <a:latin typeface="Times" pitchFamily="3" charset="0"/>
            </a:endParaRPr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F358B-1FA7-599C-2CCE-3F1E5BBE7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9AEC6F-67D1-1253-5601-ACAB3AFE2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722715E1-182E-4B59-87F6-55A60D683C1F}" type="slidenum">
              <a:rPr lang="en-US" altLang="en-US" sz="1200">
                <a:latin typeface="Times" pitchFamily="3" charset="0"/>
              </a:rPr>
              <a:pPr>
                <a:defRPr/>
              </a:pPr>
              <a:t>2</a:t>
            </a:fld>
            <a:endParaRPr lang="en-US" altLang="en-US" sz="1200">
              <a:latin typeface="Times" pitchFamily="3" charset="0"/>
            </a:endParaRPr>
          </a:p>
        </p:txBody>
      </p:sp>
      <p:sp>
        <p:nvSpPr>
          <p:cNvPr id="527362" name="Rectangle 2">
            <a:extLst>
              <a:ext uri="{FF2B5EF4-FFF2-40B4-BE49-F238E27FC236}">
                <a16:creationId xmlns:a16="http://schemas.microsoft.com/office/drawing/2014/main" id="{3BF80BDC-F2D2-FB28-1894-EA4F7230B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98D599BB-1773-4244-EE3E-C22A50579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74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69B-C031-31F5-EFA4-F135481C6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A256E-B4B8-C6E2-23C4-87D557DB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76E96D02-9745-80EE-1DAF-0C146AB1E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846-95A7-2A4F-9818-B889AD59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AA737-3674-A7FE-8475-D35CC1A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7A50F-023C-672C-3801-D1020ED93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4/10/2026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D3D0ED-C7AD-0EF6-9129-AE5B6451E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8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52B4B-290E-EB17-A9A8-891FE01F1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F6F35-6D7C-5D05-6B6F-AFBD175C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8B5330-880F-C38D-C880-FF493A8A5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4/10/2026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A7B440-F217-094D-D104-B49C09201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69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651E-D80A-3516-F25C-ADB882A0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2810-D1A1-A8D2-99D7-00A7692F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211F218C-B46F-78D9-9194-DCBD4A24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D10745-6F5E-7F27-F328-1A876946C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4/10/2026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E6638E-38AE-5B31-4234-C17FC755F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05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6AB3-7A7B-C97F-B9FC-C917E36F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7F24-7D80-71EA-4196-31FD5FDD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3EE22647-6629-E870-D7F4-7912F754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FA578A-6A07-AB8E-FCD8-4D66DD40C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4/10/2026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4E95C0-0B66-CB3D-D251-8859CD6E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74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F5F8-A374-D2B2-80CF-E9DF7B6C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8B8E-5561-C242-50C2-549C1EE9B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8FF61-072A-7413-2461-8FC12B6F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9052649C-63FA-94C4-62B7-F882077C4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2DABBCC-C129-1ECD-0FCE-F28880F9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4/10/2026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4B7650-BEA7-4E81-9D64-72A512E9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70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640-0CAB-33FB-1038-877CCD87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1D50F-02A4-B245-9282-345065D1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F9FCE-C192-28C1-E324-162E1A37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FAA92-34E3-68AF-AE38-16E73DC0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E3FC-F7CD-EB93-ACB6-B7D3CD64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DEAA2F8F-6036-D726-BE08-8BF10507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AA0A0EF-FE2B-98A3-3C5E-FF0987BA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4/10/2026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94B5CA-ECB3-6A2F-C55F-D6C2D8C82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0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7C50-91BD-0D24-FB2B-BB29C85C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64A7668B-4BCF-2147-2A31-6B74B022B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61230F-359A-6A4E-10B8-4CC6CA212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4/10/2026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31A2967-8DA7-8BF1-6600-15DB4E614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31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AB7D1C91-2278-911B-8A4E-B7B60A38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1CF2258-1319-776F-2C5A-0FD691ED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4/10/2026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DAE93-3BC1-7F4A-4200-A06EDCF8B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0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93AA-36BE-0170-5EEA-A944938D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83D4-182C-9BB5-748E-F3BF8FAC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82BFD-866F-FD8F-974C-B71001299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E7597F97-3C55-DBFA-33EE-3CE0D0C9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D8B9CAC-1A79-A2EA-C320-570A9F76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4/10/2026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BECCAB-A9F8-A12F-1B3F-9AE4EB16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2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91B1-6EE0-FABC-A185-A62686CA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3DDF5-BC9A-293F-FB98-C06D53823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E6C6D-5E2C-2574-49D9-12E16CD9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BFB4EE82-F7DE-E026-57CE-D856DF8C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894A750-192F-DFFE-48C8-E84ACD5D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4/10/2026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C98E9E-EF4E-2F41-CE5E-931B2617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9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C101E-9236-E445-F6C0-A752CB58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39A0-03B3-47CB-3DBA-A438C969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41551-BC80-2878-803B-90534B794EBC}"/>
              </a:ext>
            </a:extLst>
          </p:cNvPr>
          <p:cNvSpPr/>
          <p:nvPr/>
        </p:nvSpPr>
        <p:spPr>
          <a:xfrm>
            <a:off x="0" y="6357887"/>
            <a:ext cx="12192000" cy="501649"/>
          </a:xfrm>
          <a:prstGeom prst="rect">
            <a:avLst/>
          </a:prstGeom>
          <a:solidFill>
            <a:srgbClr val="388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180C07-D94C-1FC1-9EFB-4979F190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4/10/2026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EABD98-B164-BA25-963D-489C4FEC1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E26B0-E977-EE55-464D-D1DC6DC8E55F}"/>
              </a:ext>
            </a:extLst>
          </p:cNvPr>
          <p:cNvSpPr txBox="1"/>
          <p:nvPr/>
        </p:nvSpPr>
        <p:spPr>
          <a:xfrm>
            <a:off x="3642966" y="6423719"/>
            <a:ext cx="490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clarksonregional.com/bridges-to-mental-health</a:t>
            </a:r>
          </a:p>
        </p:txBody>
      </p:sp>
    </p:spTree>
    <p:extLst>
      <p:ext uri="{BB962C8B-B14F-4D97-AF65-F5344CB8AC3E}">
        <p14:creationId xmlns:p14="http://schemas.microsoft.com/office/powerpoint/2010/main" val="52733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b="1" dirty="0"/>
              <a:t>LUNCH: BACK AT 1:20</a:t>
            </a:r>
            <a:br>
              <a:rPr lang="en-US" sz="4000" dirty="0"/>
            </a:br>
            <a:endParaRPr lang="en-US" sz="2400" dirty="0"/>
          </a:p>
        </p:txBody>
      </p:sp>
      <p:sp>
        <p:nvSpPr>
          <p:cNvPr id="7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9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D941-C2D9-5FD7-3873-A76D92BD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healthy body is uncomfortable</a:t>
            </a:r>
          </a:p>
        </p:txBody>
      </p:sp>
      <p:pic>
        <p:nvPicPr>
          <p:cNvPr id="6146" name="Picture 2" descr="Body aches and diarrhea: 7 causes, symptoms, and treatments">
            <a:extLst>
              <a:ext uri="{FF2B5EF4-FFF2-40B4-BE49-F238E27FC236}">
                <a16:creationId xmlns:a16="http://schemas.microsoft.com/office/drawing/2014/main" id="{219DCFE2-1F70-5DE4-4CA9-358A7DDFA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3159" y="1690688"/>
            <a:ext cx="7485682" cy="419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BEC5-5543-2E87-B740-34CA10D3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Psychosomatic symptoms are real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Pain Really Is All In Your Head And Emotion Controls Intensity : Shots -  Health News : NPR">
            <a:extLst>
              <a:ext uri="{FF2B5EF4-FFF2-40B4-BE49-F238E27FC236}">
                <a16:creationId xmlns:a16="http://schemas.microsoft.com/office/drawing/2014/main" id="{6B6F7CB8-49AD-C7D3-B278-5CAE6F2606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04" y="1276556"/>
            <a:ext cx="7020991" cy="467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15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1DD9-C4C3-C002-5DD6-9909C5A2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OCD: from syntonic to dystonic</a:t>
            </a:r>
          </a:p>
        </p:txBody>
      </p:sp>
      <p:pic>
        <p:nvPicPr>
          <p:cNvPr id="8194" name="Picture 2" descr="Don't step on a crack. You'll break your mother's back!” - Catholic Review">
            <a:extLst>
              <a:ext uri="{FF2B5EF4-FFF2-40B4-BE49-F238E27FC236}">
                <a16:creationId xmlns:a16="http://schemas.microsoft.com/office/drawing/2014/main" id="{78BFD7B2-A435-8C8F-7CD5-60E58DC1AA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77" y="1924833"/>
            <a:ext cx="5999646" cy="399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50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B443-7506-8FCC-96AE-746BD2D4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Compulsions can be subcontracted</a:t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 descr="Federal Contractor or Subcontractor? Know the difference">
            <a:extLst>
              <a:ext uri="{FF2B5EF4-FFF2-40B4-BE49-F238E27FC236}">
                <a16:creationId xmlns:a16="http://schemas.microsoft.com/office/drawing/2014/main" id="{77992585-C89C-BECD-D743-A033325EFF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22" y="1813560"/>
            <a:ext cx="6137458" cy="408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50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B55DB-AC67-DB49-3ADC-B4015032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90848" cy="4616778"/>
          </a:xfrm>
        </p:spPr>
        <p:txBody>
          <a:bodyPr>
            <a:normAutofit/>
          </a:bodyPr>
          <a:lstStyle/>
          <a:p>
            <a:r>
              <a:rPr lang="en-US" dirty="0"/>
              <a:t>Internally positive reinforcing </a:t>
            </a:r>
            <a:br>
              <a:rPr lang="en-US" dirty="0"/>
            </a:br>
            <a:r>
              <a:rPr lang="en-US" dirty="0"/>
              <a:t>behaviors the hardest to extinguish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10 Tips for an Organized Pantry | Pulp Design Studios">
            <a:extLst>
              <a:ext uri="{FF2B5EF4-FFF2-40B4-BE49-F238E27FC236}">
                <a16:creationId xmlns:a16="http://schemas.microsoft.com/office/drawing/2014/main" id="{AE767FEE-8429-C33F-7688-405EFC4E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147" y="672661"/>
            <a:ext cx="3185614" cy="505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5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530A-8183-2260-C776-F3C1E99F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is ubiquitous, PTSD is rare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E7EFE-9DB4-7336-2C55-CFEE3EB7F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301" y="1463566"/>
            <a:ext cx="7705397" cy="462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265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DB21-85A9-E15F-0DC0-254594B0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Better to be organized than accurate in </a:t>
            </a:r>
            <a:br>
              <a:rPr lang="en-US" dirty="0"/>
            </a:br>
            <a:r>
              <a:rPr lang="en-US" dirty="0"/>
              <a:t>trauma narratives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16DCF-CD27-757B-4C75-7BAFA25C9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2CD5F-D149-EE1D-886B-2230AF76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337" y="1780673"/>
            <a:ext cx="6128083" cy="459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432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4E38-6622-C77B-3FC4-9EFBB5BE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Depression and addiction are the most </a:t>
            </a:r>
            <a:br>
              <a:rPr lang="en-US" dirty="0"/>
            </a:br>
            <a:r>
              <a:rPr lang="en-US" dirty="0"/>
              <a:t>common post-traumatic diagnoses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97D-2EBE-AB29-0876-CB5E219B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EC16D-96BF-5023-43C8-52667FB4A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733" y="1690688"/>
            <a:ext cx="687053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097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1F74-4553-4876-469C-DF674414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Memories are state dependent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FE2E7-F747-EEA7-CE21-CBF78FFD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FA2B0-DA0A-72F8-CB35-32714A1C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79" y="1418897"/>
            <a:ext cx="6747642" cy="449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05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A1579-EF85-9CD9-4159-EAD725631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2A56664-DE3A-DFD4-D02D-22479D126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Clinical Pearls of Anxiety Disorders</a:t>
            </a:r>
            <a:br>
              <a:rPr lang="en-US" sz="4000" dirty="0"/>
            </a:br>
            <a:endParaRPr 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0A64871-3EE8-73FB-ACD4-E266F23B7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6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D9C0-8B7C-7471-80ED-D4057D18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Diurnal variation, reprise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14685-ED7E-83AB-3DA9-B13DA8EC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How To Read A Tide Chart (For Catching Fish AND Boating Safety)">
            <a:extLst>
              <a:ext uri="{FF2B5EF4-FFF2-40B4-BE49-F238E27FC236}">
                <a16:creationId xmlns:a16="http://schemas.microsoft.com/office/drawing/2014/main" id="{89861F0A-4E80-BAEA-FE80-F4D029B8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825625"/>
            <a:ext cx="10829925" cy="423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79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10A6-1906-FE46-7E5D-CE8E0C68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Behavioral consequence of depression and anxiety are the same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A Woman Sitting Alone on Her Bed · Free Stock Photo">
            <a:extLst>
              <a:ext uri="{FF2B5EF4-FFF2-40B4-BE49-F238E27FC236}">
                <a16:creationId xmlns:a16="http://schemas.microsoft.com/office/drawing/2014/main" id="{7B88BE84-2FE0-5A5E-AEDA-AD2F5AD657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3254" y="1827516"/>
            <a:ext cx="6525491" cy="434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40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6638-EF95-9A90-6072-C9DA5174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Self-medication quickly becomes </a:t>
            </a:r>
            <a:br>
              <a:rPr lang="en-US" dirty="0"/>
            </a:br>
            <a:r>
              <a:rPr lang="en-US" dirty="0"/>
              <a:t>mythology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Drinking Contest of Heracles &amp; Dionysus - Ancient Greco-Roman Mosaic">
            <a:extLst>
              <a:ext uri="{FF2B5EF4-FFF2-40B4-BE49-F238E27FC236}">
                <a16:creationId xmlns:a16="http://schemas.microsoft.com/office/drawing/2014/main" id="{333E5C93-EB28-07CE-F74D-357D564622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1945" y="1514113"/>
            <a:ext cx="7288110" cy="436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7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9F02-0A20-0A80-6680-F3434F11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anxious tyrants</a:t>
            </a:r>
          </a:p>
        </p:txBody>
      </p:sp>
      <p:pic>
        <p:nvPicPr>
          <p:cNvPr id="2050" name="Picture 2" descr="The Wizard of Oz Photo: The Cowardly Lion | Wizard of oz, The wonderful  wizard of oz, Wizard of oz 1939">
            <a:extLst>
              <a:ext uri="{FF2B5EF4-FFF2-40B4-BE49-F238E27FC236}">
                <a16:creationId xmlns:a16="http://schemas.microsoft.com/office/drawing/2014/main" id="{70B6DCB6-DD80-3A9E-180B-230C929D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87227"/>
            <a:ext cx="4724400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95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DF06-35E0-7AE0-3BA2-D5AE80C8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Parental fears are powerful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Viral Video of Chimpanzees Jumping in Fear of Snake Amuses Internet - News18">
            <a:extLst>
              <a:ext uri="{FF2B5EF4-FFF2-40B4-BE49-F238E27FC236}">
                <a16:creationId xmlns:a16="http://schemas.microsoft.com/office/drawing/2014/main" id="{AC8C2681-87E6-8222-27FB-0261F1F805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230" y="1299423"/>
            <a:ext cx="4877540" cy="487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78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ECF1-0A4D-29E9-BC26-015C8DC9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watched pot never boils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A watched pot never boils | Grammar Zone">
            <a:extLst>
              <a:ext uri="{FF2B5EF4-FFF2-40B4-BE49-F238E27FC236}">
                <a16:creationId xmlns:a16="http://schemas.microsoft.com/office/drawing/2014/main" id="{A9CB099D-9F5B-DFC6-629A-15A71A82A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1391010"/>
            <a:ext cx="5760720" cy="4613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25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02DB-6D36-F9BA-4379-03911BB1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 is a second job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Having two jobs is great for employers. | Today's Research by Fortinberry  Murray">
            <a:extLst>
              <a:ext uri="{FF2B5EF4-FFF2-40B4-BE49-F238E27FC236}">
                <a16:creationId xmlns:a16="http://schemas.microsoft.com/office/drawing/2014/main" id="{9990A6DD-A604-EC89-DE7A-CF42A22E36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1563743"/>
            <a:ext cx="6477000" cy="456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35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dges_ PPT template" id="{A3BE0DF7-872F-401F-A2C8-44733975127C}" vid="{8479AC2C-9515-42D9-8400-23C171C9C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126</Words>
  <Application>Microsoft Office PowerPoint</Application>
  <PresentationFormat>Widescreen</PresentationFormat>
  <Paragraphs>23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Aptos</vt:lpstr>
      <vt:lpstr>Aptos Display</vt:lpstr>
      <vt:lpstr>Arial</vt:lpstr>
      <vt:lpstr>Calibri</vt:lpstr>
      <vt:lpstr>Times</vt:lpstr>
      <vt:lpstr>1_Office Theme</vt:lpstr>
      <vt:lpstr>LUNCH: BACK AT 1:20 </vt:lpstr>
      <vt:lpstr>Clinical Pearls of Anxiety Disorders </vt:lpstr>
      <vt:lpstr>Diurnal variation, reprise  </vt:lpstr>
      <vt:lpstr>Behavioral consequence of depression and anxiety are the same </vt:lpstr>
      <vt:lpstr>Self-medication quickly becomes  mythology </vt:lpstr>
      <vt:lpstr>There are anxious tyrants</vt:lpstr>
      <vt:lpstr>Parental fears are powerful </vt:lpstr>
      <vt:lpstr>A watched pot never boils </vt:lpstr>
      <vt:lpstr>GAD is a second job </vt:lpstr>
      <vt:lpstr>Your healthy body is uncomfortable</vt:lpstr>
      <vt:lpstr>Psychosomatic symptoms are real </vt:lpstr>
      <vt:lpstr>OCD: from syntonic to dystonic</vt:lpstr>
      <vt:lpstr>Compulsions can be subcontracted </vt:lpstr>
      <vt:lpstr>Internally positive reinforcing  behaviors the hardest to extinguish </vt:lpstr>
      <vt:lpstr>Trauma is ubiquitous, PTSD is rare </vt:lpstr>
      <vt:lpstr>Better to be organized than accurate in  trauma narratives </vt:lpstr>
      <vt:lpstr>Depression and addiction are the most  common post-traumatic diagnoses </vt:lpstr>
      <vt:lpstr>Memories are state dependent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Fowler, Alexandra D.</dc:creator>
  <cp:lastModifiedBy>Althoff, Rob</cp:lastModifiedBy>
  <cp:revision>67</cp:revision>
  <dcterms:created xsi:type="dcterms:W3CDTF">2022-10-06T16:48:33Z</dcterms:created>
  <dcterms:modified xsi:type="dcterms:W3CDTF">2026-04-10T17:18:29Z</dcterms:modified>
</cp:coreProperties>
</file>