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0"/>
  </p:notesMasterIdLst>
  <p:sldIdLst>
    <p:sldId id="259" r:id="rId5"/>
    <p:sldId id="332" r:id="rId6"/>
    <p:sldId id="333" r:id="rId7"/>
    <p:sldId id="370" r:id="rId8"/>
    <p:sldId id="341" r:id="rId9"/>
    <p:sldId id="344" r:id="rId10"/>
    <p:sldId id="345" r:id="rId11"/>
    <p:sldId id="346" r:id="rId12"/>
    <p:sldId id="347" r:id="rId13"/>
    <p:sldId id="348" r:id="rId14"/>
    <p:sldId id="350" r:id="rId15"/>
    <p:sldId id="351" r:id="rId16"/>
    <p:sldId id="353" r:id="rId17"/>
    <p:sldId id="359" r:id="rId18"/>
    <p:sldId id="360" r:id="rId19"/>
    <p:sldId id="362" r:id="rId20"/>
    <p:sldId id="363" r:id="rId21"/>
    <p:sldId id="458" r:id="rId22"/>
    <p:sldId id="459" r:id="rId23"/>
    <p:sldId id="460" r:id="rId24"/>
    <p:sldId id="461" r:id="rId25"/>
    <p:sldId id="354" r:id="rId26"/>
    <p:sldId id="336" r:id="rId27"/>
    <p:sldId id="463" r:id="rId28"/>
    <p:sldId id="3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8BB8A-CB4E-4544-BC58-799BA8220947}" v="23" dt="2026-04-09T23:13:37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52" autoAdjust="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DFBD-CAB7-43A1-B261-7842FD160A2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E9F8-92F8-4B55-82EC-A02EDCD0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2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2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6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8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7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1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3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10457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central.com/blog/top-25-psychiatric-medications-for-20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sychcentral.com/blog/top-25-psychiatric-medications-for-20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/>
              <a:t>Psychopharmacology: </a:t>
            </a:r>
            <a:br>
              <a:rPr lang="en-US" altLang="en-US" sz="6000" dirty="0"/>
            </a:br>
            <a:r>
              <a:rPr lang="en-US" altLang="en-US" sz="6000" dirty="0"/>
              <a:t>Just the Hits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8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-514350" algn="ctr" fontAlgn="base">
              <a:buNone/>
            </a:pPr>
            <a:r>
              <a:rPr lang="en-US" sz="2400" dirty="0" err="1"/>
              <a:t>Cymbalta</a:t>
            </a:r>
            <a:r>
              <a:rPr lang="en-US" sz="2400" dirty="0"/>
              <a:t> (</a:t>
            </a:r>
            <a:r>
              <a:rPr lang="en-US" sz="2400" dirty="0" err="1"/>
              <a:t>duloxetine</a:t>
            </a:r>
            <a:r>
              <a:rPr lang="en-US" sz="2400" dirty="0"/>
              <a:t>), </a:t>
            </a:r>
            <a:r>
              <a:rPr lang="en-US" sz="2400" dirty="0" err="1"/>
              <a:t>Effexor</a:t>
            </a:r>
            <a:r>
              <a:rPr lang="en-US" sz="2400" dirty="0"/>
              <a:t> XR (</a:t>
            </a:r>
            <a:r>
              <a:rPr lang="en-US" sz="2400" dirty="0" err="1"/>
              <a:t>venlafaxine</a:t>
            </a:r>
            <a:r>
              <a:rPr lang="en-US" sz="2400" dirty="0"/>
              <a:t> HCL ER)</a:t>
            </a:r>
          </a:p>
          <a:p>
            <a:endParaRPr lang="en-US" dirty="0"/>
          </a:p>
        </p:txBody>
      </p:sp>
      <p:pic>
        <p:nvPicPr>
          <p:cNvPr id="4" name="Picture 6" descr="http://stahlonline.cambridge.org/content/ep4/images/02598fig7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764602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73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Effexor</a:t>
            </a:r>
            <a:r>
              <a:rPr lang="en-US" dirty="0"/>
              <a:t> (</a:t>
            </a:r>
            <a:r>
              <a:rPr lang="en-US" dirty="0" err="1"/>
              <a:t>venlafaxine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Depression</a:t>
            </a:r>
            <a:endParaRPr lang="en-US" dirty="0"/>
          </a:p>
          <a:p>
            <a:r>
              <a:rPr lang="en-US" b="1" dirty="0"/>
              <a:t>Generalized anxiety disorder (GAD)</a:t>
            </a:r>
            <a:endParaRPr lang="en-US" dirty="0"/>
          </a:p>
          <a:p>
            <a:r>
              <a:rPr lang="en-US" b="1" dirty="0"/>
              <a:t>Social anxiety disorder (social phobia)</a:t>
            </a:r>
            <a:endParaRPr lang="en-US" dirty="0"/>
          </a:p>
          <a:p>
            <a:r>
              <a:rPr lang="en-US" b="1" dirty="0"/>
              <a:t>Panic disorder</a:t>
            </a:r>
            <a:endParaRPr lang="en-US" dirty="0"/>
          </a:p>
          <a:p>
            <a:r>
              <a:rPr lang="en-US" dirty="0"/>
              <a:t>Posttraumatic stress disorder (PTSD)</a:t>
            </a:r>
          </a:p>
          <a:p>
            <a:r>
              <a:rPr lang="en-US" dirty="0"/>
              <a:t>Premenstrual </a:t>
            </a:r>
            <a:r>
              <a:rPr lang="en-US" dirty="0" err="1"/>
              <a:t>dysphoric</a:t>
            </a:r>
            <a:r>
              <a:rPr lang="en-US" dirty="0"/>
              <a:t> disorder (PMDD)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Most side effects increase with higher doses, at least transiently</a:t>
            </a:r>
          </a:p>
          <a:p>
            <a:r>
              <a:rPr lang="en-US" sz="1600" dirty="0">
                <a:highlight>
                  <a:srgbClr val="FFFF00"/>
                </a:highlight>
              </a:rPr>
              <a:t>Headache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nervousness</a:t>
            </a:r>
            <a:r>
              <a:rPr lang="en-US" sz="1600" dirty="0"/>
              <a:t>, insomnia, sedation</a:t>
            </a:r>
          </a:p>
          <a:p>
            <a:r>
              <a:rPr lang="en-US" sz="1600" dirty="0">
                <a:highlight>
                  <a:srgbClr val="FFFF00"/>
                </a:highlight>
              </a:rPr>
              <a:t>Nausea</a:t>
            </a:r>
            <a:r>
              <a:rPr lang="en-US" sz="1600" dirty="0"/>
              <a:t>, diarrhea, decreased appetite</a:t>
            </a:r>
          </a:p>
          <a:p>
            <a:r>
              <a:rPr lang="en-US" sz="1600" dirty="0"/>
              <a:t>Sexual dysfunction</a:t>
            </a:r>
          </a:p>
          <a:p>
            <a:r>
              <a:rPr lang="en-US" sz="1600" dirty="0"/>
              <a:t>Asthenia, sweating</a:t>
            </a:r>
          </a:p>
          <a:p>
            <a:r>
              <a:rPr lang="en-US" sz="1600" dirty="0"/>
              <a:t>SIADH (syndrome of inappropriate </a:t>
            </a:r>
            <a:r>
              <a:rPr lang="en-US" sz="1600" dirty="0" err="1"/>
              <a:t>antidiuretic</a:t>
            </a:r>
            <a:r>
              <a:rPr lang="en-US" sz="1600" dirty="0"/>
              <a:t> hormone secretion)</a:t>
            </a:r>
          </a:p>
          <a:p>
            <a:r>
              <a:rPr lang="en-US" sz="1600" dirty="0" err="1"/>
              <a:t>Hyponatremia</a:t>
            </a:r>
            <a:endParaRPr lang="en-US" sz="1600" dirty="0"/>
          </a:p>
          <a:p>
            <a:r>
              <a:rPr lang="en-US" sz="1600" dirty="0"/>
              <a:t>Dose-dependent increase in </a:t>
            </a:r>
            <a:r>
              <a:rPr lang="en-US" sz="1600" dirty="0">
                <a:highlight>
                  <a:srgbClr val="FFFF00"/>
                </a:highlight>
              </a:rPr>
              <a:t>blood pressure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4038600"/>
            <a:ext cx="632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Potential Advantages</a:t>
            </a:r>
          </a:p>
          <a:p>
            <a:r>
              <a:rPr lang="en-US" sz="1600" dirty="0"/>
              <a:t>Patients with depression that includes motor slowing</a:t>
            </a:r>
          </a:p>
          <a:p>
            <a:r>
              <a:rPr lang="en-US" sz="1600" dirty="0"/>
              <a:t>Patients with atypical depression</a:t>
            </a:r>
          </a:p>
          <a:p>
            <a:r>
              <a:rPr lang="en-US" sz="1600" dirty="0"/>
              <a:t>Patients with comorbid anxiety</a:t>
            </a:r>
          </a:p>
          <a:p>
            <a:r>
              <a:rPr lang="en-US" sz="1600" dirty="0"/>
              <a:t>Depressed patients with somatic symptoms, fatigue, and pain</a:t>
            </a:r>
          </a:p>
          <a:p>
            <a:r>
              <a:rPr lang="en-US" sz="1600" dirty="0"/>
              <a:t>Patients who do not respond to SSRIs</a:t>
            </a:r>
          </a:p>
          <a:p>
            <a:r>
              <a:rPr lang="en-US" sz="1600" b="1" dirty="0"/>
              <a:t>Potential Disadvantages</a:t>
            </a:r>
          </a:p>
          <a:p>
            <a:r>
              <a:rPr lang="en-US" sz="1600" dirty="0"/>
              <a:t>Patients sensitive to nausea</a:t>
            </a:r>
          </a:p>
          <a:p>
            <a:r>
              <a:rPr lang="en-US" sz="1600" dirty="0"/>
              <a:t>Patients with borderline or uncontrolled hypertension</a:t>
            </a:r>
          </a:p>
          <a:p>
            <a:r>
              <a:rPr lang="en-US" sz="1600" dirty="0"/>
              <a:t>Patients with cardiac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2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Cymbalta</a:t>
            </a:r>
            <a:r>
              <a:rPr lang="en-US" dirty="0"/>
              <a:t> (</a:t>
            </a:r>
            <a:r>
              <a:rPr lang="en-US" dirty="0" err="1"/>
              <a:t>duloxetine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Major depressive disorder</a:t>
            </a:r>
            <a:endParaRPr lang="en-US" dirty="0"/>
          </a:p>
          <a:p>
            <a:r>
              <a:rPr lang="en-US" b="1" dirty="0"/>
              <a:t>Diabetic peripheral neuropathic pain (DPNP)</a:t>
            </a:r>
            <a:endParaRPr lang="en-US" dirty="0"/>
          </a:p>
          <a:p>
            <a:r>
              <a:rPr lang="en-US" b="1" dirty="0"/>
              <a:t>Fibromyalgia</a:t>
            </a:r>
            <a:endParaRPr lang="en-US" dirty="0"/>
          </a:p>
          <a:p>
            <a:r>
              <a:rPr lang="en-US" b="1" dirty="0"/>
              <a:t>Generalized anxiety disorder, acute and maintenance</a:t>
            </a:r>
            <a:endParaRPr lang="en-US" dirty="0"/>
          </a:p>
          <a:p>
            <a:r>
              <a:rPr lang="en-US" b="1" dirty="0"/>
              <a:t>Chronic musculoskeletal pain</a:t>
            </a:r>
            <a:endParaRPr lang="en-US" dirty="0"/>
          </a:p>
          <a:p>
            <a:r>
              <a:rPr lang="en-US" dirty="0"/>
              <a:t>Stress urinary incontinence</a:t>
            </a:r>
          </a:p>
          <a:p>
            <a:r>
              <a:rPr lang="en-US" dirty="0"/>
              <a:t>Neuropathic pain/chronic pain</a:t>
            </a:r>
          </a:p>
          <a:p>
            <a:r>
              <a:rPr lang="en-US" dirty="0"/>
              <a:t>Other anxiety disorders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dirty="0"/>
              <a:t>Nausea, diarrhea, decreased appetite, dry mouth, constipation</a:t>
            </a:r>
          </a:p>
          <a:p>
            <a:r>
              <a:rPr lang="en-US" dirty="0">
                <a:highlight>
                  <a:srgbClr val="FFFF00"/>
                </a:highlight>
              </a:rPr>
              <a:t>Insomnia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sedation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dizziness</a:t>
            </a:r>
          </a:p>
          <a:p>
            <a:r>
              <a:rPr lang="en-US" dirty="0"/>
              <a:t>Sexual dysfunction</a:t>
            </a:r>
          </a:p>
          <a:p>
            <a:r>
              <a:rPr lang="en-US" dirty="0"/>
              <a:t>Sweating</a:t>
            </a:r>
          </a:p>
          <a:p>
            <a:r>
              <a:rPr lang="en-US" dirty="0"/>
              <a:t>Increase in blood pressure (up to 2 mm Hg)</a:t>
            </a:r>
          </a:p>
          <a:p>
            <a:r>
              <a:rPr lang="en-US" dirty="0"/>
              <a:t>Urinary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704034"/>
            <a:ext cx="632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Potential Advantages</a:t>
            </a:r>
          </a:p>
          <a:p>
            <a:r>
              <a:rPr lang="en-US" sz="1600" dirty="0"/>
              <a:t>Patients with physical symptoms of depression</a:t>
            </a:r>
          </a:p>
          <a:p>
            <a:r>
              <a:rPr lang="en-US" sz="1600" dirty="0"/>
              <a:t>Patients with depression with motor slowing</a:t>
            </a:r>
          </a:p>
          <a:p>
            <a:r>
              <a:rPr lang="en-US" sz="1600" dirty="0"/>
              <a:t>Patients with atypical depression</a:t>
            </a:r>
          </a:p>
          <a:p>
            <a:r>
              <a:rPr lang="en-US" sz="1600" dirty="0"/>
              <a:t>Patients with comorbid anxiety</a:t>
            </a:r>
          </a:p>
          <a:p>
            <a:r>
              <a:rPr lang="en-US" sz="1600" dirty="0"/>
              <a:t>Depressed patients with somatic symptoms, fatigue, and pain</a:t>
            </a:r>
          </a:p>
          <a:p>
            <a:r>
              <a:rPr lang="en-US" sz="1600" dirty="0"/>
              <a:t>Patients who do not respond to SSRIs</a:t>
            </a:r>
          </a:p>
          <a:p>
            <a:r>
              <a:rPr lang="en-US" sz="1600" b="1" dirty="0"/>
              <a:t>Potential Disadvantages</a:t>
            </a:r>
          </a:p>
          <a:p>
            <a:r>
              <a:rPr lang="en-US" sz="1600" dirty="0"/>
              <a:t>Patients with urologic disorders, prostate disorders (e.g., older men)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Patients sensitive to nausea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Wellbutrin</a:t>
            </a:r>
            <a:r>
              <a:rPr lang="en-US" dirty="0"/>
              <a:t> (</a:t>
            </a:r>
            <a:r>
              <a:rPr lang="en-US" dirty="0" err="1"/>
              <a:t>bupropion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Major depressive disorder (</a:t>
            </a:r>
            <a:r>
              <a:rPr lang="en-US" b="1" dirty="0" err="1"/>
              <a:t>bupropion</a:t>
            </a:r>
            <a:r>
              <a:rPr lang="en-US" b="1" dirty="0"/>
              <a:t>, </a:t>
            </a:r>
            <a:r>
              <a:rPr lang="en-US" b="1" dirty="0" err="1"/>
              <a:t>bupropion</a:t>
            </a:r>
            <a:r>
              <a:rPr lang="en-US" b="1" dirty="0"/>
              <a:t> SR, and </a:t>
            </a:r>
            <a:r>
              <a:rPr lang="en-US" b="1" dirty="0" err="1"/>
              <a:t>bupropion</a:t>
            </a:r>
            <a:r>
              <a:rPr lang="en-US" b="1" dirty="0"/>
              <a:t> XL)</a:t>
            </a:r>
            <a:endParaRPr lang="en-US" dirty="0"/>
          </a:p>
          <a:p>
            <a:r>
              <a:rPr lang="en-US" b="1" dirty="0"/>
              <a:t>Seasonal affective disorder (</a:t>
            </a:r>
            <a:r>
              <a:rPr lang="en-US" b="1" dirty="0" err="1"/>
              <a:t>bupropion</a:t>
            </a:r>
            <a:r>
              <a:rPr lang="en-US" b="1" dirty="0"/>
              <a:t> XL)</a:t>
            </a:r>
            <a:endParaRPr lang="en-US" dirty="0"/>
          </a:p>
          <a:p>
            <a:r>
              <a:rPr lang="en-US" b="1" dirty="0"/>
              <a:t>Nicotine addiction (</a:t>
            </a:r>
            <a:r>
              <a:rPr lang="en-US" b="1" dirty="0" err="1"/>
              <a:t>bupropion</a:t>
            </a:r>
            <a:r>
              <a:rPr lang="en-US" b="1" dirty="0"/>
              <a:t> SR)</a:t>
            </a:r>
            <a:endParaRPr lang="en-US" dirty="0"/>
          </a:p>
          <a:p>
            <a:r>
              <a:rPr lang="en-US" dirty="0"/>
              <a:t>Bipolar depression</a:t>
            </a:r>
          </a:p>
          <a:p>
            <a:r>
              <a:rPr lang="en-US" dirty="0"/>
              <a:t>Attention deficit /hyperactivity disorder (ADHD)</a:t>
            </a:r>
          </a:p>
          <a:p>
            <a:r>
              <a:rPr lang="en-US" dirty="0"/>
              <a:t>Sexual dysfunction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dirty="0"/>
              <a:t>Dry mouth, constipation, nausea, weight loss, anorexia, </a:t>
            </a:r>
            <a:r>
              <a:rPr lang="en-US" dirty="0" err="1"/>
              <a:t>myalgia</a:t>
            </a:r>
            <a:endParaRPr lang="en-US" dirty="0"/>
          </a:p>
          <a:p>
            <a:r>
              <a:rPr lang="en-US" dirty="0"/>
              <a:t>Insomnia, dizziness, headache, agitation, </a:t>
            </a:r>
            <a:r>
              <a:rPr lang="en-US" dirty="0">
                <a:highlight>
                  <a:srgbClr val="FFFF00"/>
                </a:highlight>
              </a:rPr>
              <a:t>anxiety, tremor</a:t>
            </a:r>
            <a:r>
              <a:rPr lang="en-US" dirty="0"/>
              <a:t>, abdominal pain, tinnitus</a:t>
            </a:r>
          </a:p>
          <a:p>
            <a:r>
              <a:rPr lang="en-US" dirty="0"/>
              <a:t>Sweating, rash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Rare seizure (more with immediate release)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704035"/>
            <a:ext cx="6871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Depression with motor slowing</a:t>
            </a:r>
          </a:p>
          <a:p>
            <a:r>
              <a:rPr lang="en-US" dirty="0"/>
              <a:t>Atypical depression</a:t>
            </a:r>
          </a:p>
          <a:p>
            <a:r>
              <a:rPr lang="en-US" dirty="0"/>
              <a:t>Bipolar depression</a:t>
            </a:r>
          </a:p>
          <a:p>
            <a:r>
              <a:rPr lang="en-US" dirty="0"/>
              <a:t>Patients concerned about sexual dysfunction</a:t>
            </a:r>
          </a:p>
          <a:p>
            <a:r>
              <a:rPr lang="en-US" dirty="0"/>
              <a:t>Patients concerned about weight gain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Patients experiencing weight loss associated with their depression</a:t>
            </a:r>
          </a:p>
          <a:p>
            <a:r>
              <a:rPr lang="en-US" dirty="0"/>
              <a:t>Patients who are excessively activated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8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228601"/>
            <a:ext cx="4114800" cy="3357563"/>
            <a:chOff x="1680" y="336"/>
            <a:chExt cx="1824" cy="1488"/>
          </a:xfrm>
        </p:grpSpPr>
        <p:sp>
          <p:nvSpPr>
            <p:cNvPr id="13340" name="Oval 3"/>
            <p:cNvSpPr>
              <a:spLocks noChangeArrowheads="1"/>
            </p:cNvSpPr>
            <p:nvPr/>
          </p:nvSpPr>
          <p:spPr bwMode="auto">
            <a:xfrm>
              <a:off x="1680" y="720"/>
              <a:ext cx="1824" cy="1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AutoShape 4"/>
            <p:cNvSpPr>
              <a:spLocks noChangeArrowheads="1"/>
            </p:cNvSpPr>
            <p:nvPr/>
          </p:nvSpPr>
          <p:spPr bwMode="auto">
            <a:xfrm flipV="1">
              <a:off x="1776" y="336"/>
              <a:ext cx="163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3733800" y="4343400"/>
            <a:ext cx="4114800" cy="2514600"/>
            <a:chOff x="1680" y="336"/>
            <a:chExt cx="1824" cy="1488"/>
          </a:xfrm>
        </p:grpSpPr>
        <p:sp>
          <p:nvSpPr>
            <p:cNvPr id="13338" name="Oval 6"/>
            <p:cNvSpPr>
              <a:spLocks noChangeArrowheads="1"/>
            </p:cNvSpPr>
            <p:nvPr/>
          </p:nvSpPr>
          <p:spPr bwMode="auto">
            <a:xfrm>
              <a:off x="1680" y="720"/>
              <a:ext cx="1824" cy="1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AutoShape 7"/>
            <p:cNvSpPr>
              <a:spLocks noChangeArrowheads="1"/>
            </p:cNvSpPr>
            <p:nvPr/>
          </p:nvSpPr>
          <p:spPr bwMode="auto">
            <a:xfrm flipV="1">
              <a:off x="1776" y="336"/>
              <a:ext cx="163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088" name="AutoShape 8"/>
          <p:cNvSpPr>
            <a:spLocks noChangeArrowheads="1"/>
          </p:cNvSpPr>
          <p:nvPr/>
        </p:nvSpPr>
        <p:spPr bwMode="auto">
          <a:xfrm rot="-1792560">
            <a:off x="7086600" y="2819400"/>
            <a:ext cx="304800" cy="685800"/>
          </a:xfrm>
          <a:prstGeom prst="can">
            <a:avLst>
              <a:gd name="adj" fmla="val 468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89" name="AutoShape 9"/>
          <p:cNvSpPr>
            <a:spLocks noChangeArrowheads="1"/>
          </p:cNvSpPr>
          <p:nvPr/>
        </p:nvSpPr>
        <p:spPr bwMode="auto">
          <a:xfrm>
            <a:off x="4495800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0" name="AutoShape 10"/>
          <p:cNvSpPr>
            <a:spLocks noChangeArrowheads="1"/>
          </p:cNvSpPr>
          <p:nvPr/>
        </p:nvSpPr>
        <p:spPr bwMode="auto">
          <a:xfrm>
            <a:off x="4191000" y="3657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1" name="AutoShape 11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2" name="AutoShape 12"/>
          <p:cNvSpPr>
            <a:spLocks noChangeArrowheads="1"/>
          </p:cNvSpPr>
          <p:nvPr/>
        </p:nvSpPr>
        <p:spPr bwMode="auto">
          <a:xfrm>
            <a:off x="59436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3" name="AutoShape 13"/>
          <p:cNvSpPr>
            <a:spLocks noChangeArrowheads="1"/>
          </p:cNvSpPr>
          <p:nvPr/>
        </p:nvSpPr>
        <p:spPr bwMode="auto">
          <a:xfrm>
            <a:off x="4572000" y="42672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4" name="AutoShape 14"/>
          <p:cNvSpPr>
            <a:spLocks noChangeArrowheads="1"/>
          </p:cNvSpPr>
          <p:nvPr/>
        </p:nvSpPr>
        <p:spPr bwMode="auto">
          <a:xfrm>
            <a:off x="5334000" y="41910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5" name="AutoShape 15"/>
          <p:cNvSpPr>
            <a:spLocks noChangeArrowheads="1"/>
          </p:cNvSpPr>
          <p:nvPr/>
        </p:nvSpPr>
        <p:spPr bwMode="auto">
          <a:xfrm>
            <a:off x="5943600" y="41910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6" name="AutoShape 16"/>
          <p:cNvSpPr>
            <a:spLocks noChangeArrowheads="1"/>
          </p:cNvSpPr>
          <p:nvPr/>
        </p:nvSpPr>
        <p:spPr bwMode="auto">
          <a:xfrm rot="-3009189">
            <a:off x="7467600" y="2438400"/>
            <a:ext cx="304800" cy="685800"/>
          </a:xfrm>
          <a:prstGeom prst="can">
            <a:avLst>
              <a:gd name="adj" fmla="val 468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7" name="AutoShape 17"/>
          <p:cNvSpPr>
            <a:spLocks noChangeArrowheads="1"/>
          </p:cNvSpPr>
          <p:nvPr/>
        </p:nvSpPr>
        <p:spPr bwMode="auto">
          <a:xfrm>
            <a:off x="7467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4343400" y="2590800"/>
            <a:ext cx="10668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099" name="Oval 19"/>
          <p:cNvSpPr>
            <a:spLocks noChangeArrowheads="1"/>
          </p:cNvSpPr>
          <p:nvPr/>
        </p:nvSpPr>
        <p:spPr bwMode="auto">
          <a:xfrm>
            <a:off x="5486400" y="2057400"/>
            <a:ext cx="10668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0" name="AutoShape 20"/>
          <p:cNvSpPr>
            <a:spLocks noChangeArrowheads="1"/>
          </p:cNvSpPr>
          <p:nvPr/>
        </p:nvSpPr>
        <p:spPr bwMode="auto">
          <a:xfrm>
            <a:off x="4495800" y="3124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1" name="AutoShape 21"/>
          <p:cNvSpPr>
            <a:spLocks noChangeArrowheads="1"/>
          </p:cNvSpPr>
          <p:nvPr/>
        </p:nvSpPr>
        <p:spPr bwMode="auto">
          <a:xfrm>
            <a:off x="5867400" y="2514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2" name="AutoShape 22"/>
          <p:cNvSpPr>
            <a:spLocks noChangeArrowheads="1"/>
          </p:cNvSpPr>
          <p:nvPr/>
        </p:nvSpPr>
        <p:spPr bwMode="auto">
          <a:xfrm>
            <a:off x="5867400" y="2209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3" name="AutoShape 23"/>
          <p:cNvSpPr>
            <a:spLocks noChangeArrowheads="1"/>
          </p:cNvSpPr>
          <p:nvPr/>
        </p:nvSpPr>
        <p:spPr bwMode="auto">
          <a:xfrm>
            <a:off x="4953000" y="3048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4" name="AutoShape 24"/>
          <p:cNvSpPr>
            <a:spLocks noChangeArrowheads="1"/>
          </p:cNvSpPr>
          <p:nvPr/>
        </p:nvSpPr>
        <p:spPr bwMode="auto">
          <a:xfrm>
            <a:off x="6781800" y="2590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5" name="Line 25"/>
          <p:cNvSpPr>
            <a:spLocks noChangeShapeType="1"/>
          </p:cNvSpPr>
          <p:nvPr/>
        </p:nvSpPr>
        <p:spPr bwMode="auto">
          <a:xfrm flipH="1" flipV="1">
            <a:off x="7010400" y="2819400"/>
            <a:ext cx="457200" cy="685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06" name="Line 26"/>
          <p:cNvSpPr>
            <a:spLocks noChangeShapeType="1"/>
          </p:cNvSpPr>
          <p:nvPr/>
        </p:nvSpPr>
        <p:spPr bwMode="auto">
          <a:xfrm flipH="1">
            <a:off x="4876800" y="3352800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07" name="Text Box 27"/>
          <p:cNvSpPr txBox="1">
            <a:spLocks noChangeArrowheads="1"/>
          </p:cNvSpPr>
          <p:nvPr/>
        </p:nvSpPr>
        <p:spPr bwMode="auto">
          <a:xfrm>
            <a:off x="2955926" y="3536951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Dopamine</a:t>
            </a:r>
          </a:p>
        </p:txBody>
      </p:sp>
      <p:sp>
        <p:nvSpPr>
          <p:cNvPr id="430108" name="Text Box 28"/>
          <p:cNvSpPr txBox="1">
            <a:spLocks noChangeArrowheads="1"/>
          </p:cNvSpPr>
          <p:nvPr/>
        </p:nvSpPr>
        <p:spPr bwMode="auto">
          <a:xfrm>
            <a:off x="4648200" y="4800601"/>
            <a:ext cx="217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Dopamine Receptor</a:t>
            </a:r>
          </a:p>
        </p:txBody>
      </p:sp>
      <p:sp>
        <p:nvSpPr>
          <p:cNvPr id="430109" name="Text Box 29"/>
          <p:cNvSpPr txBox="1">
            <a:spLocks noChangeArrowheads="1"/>
          </p:cNvSpPr>
          <p:nvPr/>
        </p:nvSpPr>
        <p:spPr bwMode="auto">
          <a:xfrm>
            <a:off x="8077201" y="2667000"/>
            <a:ext cx="177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FF"/>
                </a:solidFill>
                <a:latin typeface="Tahoma" pitchFamily="34" charset="0"/>
              </a:rPr>
              <a:t>Dopamine</a:t>
            </a:r>
          </a:p>
          <a:p>
            <a:r>
              <a:rPr lang="en-US">
                <a:solidFill>
                  <a:srgbClr val="66FFFF"/>
                </a:solidFill>
                <a:latin typeface="Tahoma" pitchFamily="34" charset="0"/>
              </a:rPr>
              <a:t>Reuptake Pump</a:t>
            </a:r>
          </a:p>
        </p:txBody>
      </p:sp>
    </p:spTree>
    <p:extLst>
      <p:ext uri="{BB962C8B-B14F-4D97-AF65-F5344CB8AC3E}">
        <p14:creationId xmlns:p14="http://schemas.microsoft.com/office/powerpoint/2010/main" val="1974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0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8" grpId="0" animBg="1"/>
      <p:bldP spid="430089" grpId="0" animBg="1"/>
      <p:bldP spid="430090" grpId="0" animBg="1"/>
      <p:bldP spid="430091" grpId="0" animBg="1"/>
      <p:bldP spid="430092" grpId="0" animBg="1"/>
      <p:bldP spid="430093" grpId="0" animBg="1"/>
      <p:bldP spid="430094" grpId="0" animBg="1"/>
      <p:bldP spid="430095" grpId="0" animBg="1"/>
      <p:bldP spid="430096" grpId="0" animBg="1"/>
      <p:bldP spid="430097" grpId="0" animBg="1"/>
      <p:bldP spid="430098" grpId="0" animBg="1"/>
      <p:bldP spid="430099" grpId="0" animBg="1"/>
      <p:bldP spid="430100" grpId="0" animBg="1"/>
      <p:bldP spid="430101" grpId="0" animBg="1"/>
      <p:bldP spid="430102" grpId="0" animBg="1"/>
      <p:bldP spid="430103" grpId="0" animBg="1"/>
      <p:bldP spid="430104" grpId="0" animBg="1"/>
      <p:bldP spid="430105" grpId="0" animBg="1"/>
      <p:bldP spid="430106" grpId="0" animBg="1"/>
      <p:bldP spid="430107" grpId="0"/>
      <p:bldP spid="430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228601"/>
            <a:ext cx="4114800" cy="3357563"/>
            <a:chOff x="1680" y="336"/>
            <a:chExt cx="1824" cy="1488"/>
          </a:xfrm>
        </p:grpSpPr>
        <p:sp>
          <p:nvSpPr>
            <p:cNvPr id="14376" name="Oval 3"/>
            <p:cNvSpPr>
              <a:spLocks noChangeArrowheads="1"/>
            </p:cNvSpPr>
            <p:nvPr/>
          </p:nvSpPr>
          <p:spPr bwMode="auto">
            <a:xfrm>
              <a:off x="1680" y="720"/>
              <a:ext cx="1824" cy="1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77" name="AutoShape 4"/>
            <p:cNvSpPr>
              <a:spLocks noChangeArrowheads="1"/>
            </p:cNvSpPr>
            <p:nvPr/>
          </p:nvSpPr>
          <p:spPr bwMode="auto">
            <a:xfrm flipV="1">
              <a:off x="1776" y="336"/>
              <a:ext cx="163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3733800" y="4343400"/>
            <a:ext cx="4114800" cy="2514600"/>
            <a:chOff x="1680" y="336"/>
            <a:chExt cx="1824" cy="1488"/>
          </a:xfrm>
        </p:grpSpPr>
        <p:sp>
          <p:nvSpPr>
            <p:cNvPr id="14374" name="Oval 6"/>
            <p:cNvSpPr>
              <a:spLocks noChangeArrowheads="1"/>
            </p:cNvSpPr>
            <p:nvPr/>
          </p:nvSpPr>
          <p:spPr bwMode="auto">
            <a:xfrm>
              <a:off x="1680" y="720"/>
              <a:ext cx="1824" cy="1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AutoShape 7"/>
            <p:cNvSpPr>
              <a:spLocks noChangeArrowheads="1"/>
            </p:cNvSpPr>
            <p:nvPr/>
          </p:nvSpPr>
          <p:spPr bwMode="auto">
            <a:xfrm flipV="1">
              <a:off x="1776" y="336"/>
              <a:ext cx="1632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AutoShape 8"/>
          <p:cNvSpPr>
            <a:spLocks noChangeArrowheads="1"/>
          </p:cNvSpPr>
          <p:nvPr/>
        </p:nvSpPr>
        <p:spPr bwMode="auto">
          <a:xfrm rot="-1792560">
            <a:off x="7086600" y="2819400"/>
            <a:ext cx="304800" cy="685800"/>
          </a:xfrm>
          <a:prstGeom prst="can">
            <a:avLst>
              <a:gd name="adj" fmla="val 468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4495800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>
            <a:off x="4191000" y="3657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4" name="AutoShape 12"/>
          <p:cNvSpPr>
            <a:spLocks noChangeArrowheads="1"/>
          </p:cNvSpPr>
          <p:nvPr/>
        </p:nvSpPr>
        <p:spPr bwMode="auto">
          <a:xfrm>
            <a:off x="59436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4572000" y="42672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6" name="AutoShape 14"/>
          <p:cNvSpPr>
            <a:spLocks noChangeArrowheads="1"/>
          </p:cNvSpPr>
          <p:nvPr/>
        </p:nvSpPr>
        <p:spPr bwMode="auto">
          <a:xfrm>
            <a:off x="5334000" y="41910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>
            <a:off x="5943600" y="4191000"/>
            <a:ext cx="3048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8" name="AutoShape 16"/>
          <p:cNvSpPr>
            <a:spLocks noChangeArrowheads="1"/>
          </p:cNvSpPr>
          <p:nvPr/>
        </p:nvSpPr>
        <p:spPr bwMode="auto">
          <a:xfrm rot="-3009189">
            <a:off x="7467600" y="2438400"/>
            <a:ext cx="304800" cy="685800"/>
          </a:xfrm>
          <a:prstGeom prst="can">
            <a:avLst>
              <a:gd name="adj" fmla="val 46875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9" name="Oval 17"/>
          <p:cNvSpPr>
            <a:spLocks noChangeArrowheads="1"/>
          </p:cNvSpPr>
          <p:nvPr/>
        </p:nvSpPr>
        <p:spPr bwMode="auto">
          <a:xfrm>
            <a:off x="4343400" y="2590800"/>
            <a:ext cx="10668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0" name="Oval 18"/>
          <p:cNvSpPr>
            <a:spLocks noChangeArrowheads="1"/>
          </p:cNvSpPr>
          <p:nvPr/>
        </p:nvSpPr>
        <p:spPr bwMode="auto">
          <a:xfrm>
            <a:off x="5486400" y="2057400"/>
            <a:ext cx="10668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23" name="AutoShape 19"/>
          <p:cNvSpPr>
            <a:spLocks noChangeArrowheads="1"/>
          </p:cNvSpPr>
          <p:nvPr/>
        </p:nvSpPr>
        <p:spPr bwMode="auto">
          <a:xfrm>
            <a:off x="40386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AutoShape 20"/>
          <p:cNvSpPr>
            <a:spLocks noChangeArrowheads="1"/>
          </p:cNvSpPr>
          <p:nvPr/>
        </p:nvSpPr>
        <p:spPr bwMode="auto">
          <a:xfrm>
            <a:off x="5867400" y="2514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3" name="AutoShape 21"/>
          <p:cNvSpPr>
            <a:spLocks noChangeArrowheads="1"/>
          </p:cNvSpPr>
          <p:nvPr/>
        </p:nvSpPr>
        <p:spPr bwMode="auto">
          <a:xfrm>
            <a:off x="5867400" y="2209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26" name="AutoShape 22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27" name="AutoShape 23"/>
          <p:cNvSpPr>
            <a:spLocks noChangeArrowheads="1"/>
          </p:cNvSpPr>
          <p:nvPr/>
        </p:nvSpPr>
        <p:spPr bwMode="auto">
          <a:xfrm>
            <a:off x="7848600" y="3657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 flipH="1">
            <a:off x="4876800" y="3352800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2955926" y="3536951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Dopamine</a:t>
            </a:r>
          </a:p>
        </p:txBody>
      </p:sp>
      <p:sp>
        <p:nvSpPr>
          <p:cNvPr id="14358" name="Text Box 26"/>
          <p:cNvSpPr txBox="1">
            <a:spLocks noChangeArrowheads="1"/>
          </p:cNvSpPr>
          <p:nvPr/>
        </p:nvSpPr>
        <p:spPr bwMode="auto">
          <a:xfrm>
            <a:off x="4648200" y="4800601"/>
            <a:ext cx="217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Dopamine Receptor</a:t>
            </a:r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8077201" y="2667000"/>
            <a:ext cx="177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FF"/>
                </a:solidFill>
                <a:latin typeface="Tahoma" pitchFamily="34" charset="0"/>
              </a:rPr>
              <a:t>Dopamine</a:t>
            </a:r>
          </a:p>
          <a:p>
            <a:r>
              <a:rPr lang="en-US">
                <a:solidFill>
                  <a:srgbClr val="66FFFF"/>
                </a:solidFill>
                <a:latin typeface="Tahoma" pitchFamily="34" charset="0"/>
              </a:rPr>
              <a:t>Reuptake Pump</a:t>
            </a:r>
          </a:p>
        </p:txBody>
      </p:sp>
      <p:sp>
        <p:nvSpPr>
          <p:cNvPr id="431132" name="AutoShape 28"/>
          <p:cNvSpPr>
            <a:spLocks noChangeArrowheads="1"/>
          </p:cNvSpPr>
          <p:nvPr/>
        </p:nvSpPr>
        <p:spPr bwMode="auto">
          <a:xfrm>
            <a:off x="7162800" y="32004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133" name="AutoShape 29"/>
          <p:cNvSpPr>
            <a:spLocks noChangeArrowheads="1"/>
          </p:cNvSpPr>
          <p:nvPr/>
        </p:nvSpPr>
        <p:spPr bwMode="auto">
          <a:xfrm>
            <a:off x="7620000" y="27432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4724400" y="3352800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 flipH="1">
            <a:off x="5029200" y="3352800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8229601" y="3429000"/>
            <a:ext cx="1228725" cy="376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AMP, MPH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 flipV="1">
            <a:off x="7467600" y="3505200"/>
            <a:ext cx="838200" cy="152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 flipH="1" flipV="1">
            <a:off x="7924800" y="3124200"/>
            <a:ext cx="381000" cy="381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1139" name="Text Box 35"/>
          <p:cNvSpPr txBox="1">
            <a:spLocks noChangeArrowheads="1"/>
          </p:cNvSpPr>
          <p:nvPr/>
        </p:nvSpPr>
        <p:spPr bwMode="auto">
          <a:xfrm>
            <a:off x="2971801" y="3048000"/>
            <a:ext cx="631825" cy="376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AMP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>
            <a:off x="3581400" y="3352800"/>
            <a:ext cx="10668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1141" name="AutoShape 37"/>
          <p:cNvSpPr>
            <a:spLocks noChangeArrowheads="1"/>
          </p:cNvSpPr>
          <p:nvPr/>
        </p:nvSpPr>
        <p:spPr bwMode="auto">
          <a:xfrm>
            <a:off x="4495800" y="3124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42" name="AutoShape 38"/>
          <p:cNvSpPr>
            <a:spLocks noChangeArrowheads="1"/>
          </p:cNvSpPr>
          <p:nvPr/>
        </p:nvSpPr>
        <p:spPr bwMode="auto">
          <a:xfrm>
            <a:off x="4953000" y="3048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1" name="AutoShape 39"/>
          <p:cNvSpPr>
            <a:spLocks noChangeArrowheads="1"/>
          </p:cNvSpPr>
          <p:nvPr/>
        </p:nvSpPr>
        <p:spPr bwMode="auto">
          <a:xfrm>
            <a:off x="7467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44" name="AutoShape 40"/>
          <p:cNvSpPr>
            <a:spLocks noChangeArrowheads="1"/>
          </p:cNvSpPr>
          <p:nvPr/>
        </p:nvSpPr>
        <p:spPr bwMode="auto">
          <a:xfrm>
            <a:off x="6781800" y="2590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 flipH="1" flipV="1">
            <a:off x="7010400" y="2819400"/>
            <a:ext cx="457200" cy="685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3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30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30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3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43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0"/>
                                        <p:tgtEl>
                                          <p:spTgt spid="43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23" grpId="0" animBg="1"/>
      <p:bldP spid="431126" grpId="0" animBg="1"/>
      <p:bldP spid="431127" grpId="0" animBg="1"/>
      <p:bldP spid="431132" grpId="0" animBg="1"/>
      <p:bldP spid="431133" grpId="0" animBg="1"/>
      <p:bldP spid="431134" grpId="0" animBg="1"/>
      <p:bldP spid="431134" grpId="1" animBg="1"/>
      <p:bldP spid="431135" grpId="0" animBg="1"/>
      <p:bldP spid="431136" grpId="0" animBg="1"/>
      <p:bldP spid="431137" grpId="0" animBg="1"/>
      <p:bldP spid="431138" grpId="0" animBg="1"/>
      <p:bldP spid="431139" grpId="0" animBg="1"/>
      <p:bldP spid="431140" grpId="0" animBg="1"/>
      <p:bldP spid="431141" grpId="0" animBg="1"/>
      <p:bldP spid="431142" grpId="0" animBg="1"/>
      <p:bldP spid="431144" grpId="0" animBg="1"/>
      <p:bldP spid="431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Adderall</a:t>
            </a:r>
            <a:r>
              <a:rPr lang="en-US" dirty="0"/>
              <a:t> (mixed amphetamine salts)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Attention deficit hyperactivity disorder (ADHD) in children ages 3–12 (</a:t>
            </a:r>
            <a:r>
              <a:rPr lang="en-US" b="1" dirty="0" err="1"/>
              <a:t>Adderall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Attention deficit hyperactivity disorder (ADHD) in children ages 6–17 and in adults (</a:t>
            </a:r>
            <a:r>
              <a:rPr lang="en-US" b="1" dirty="0" err="1"/>
              <a:t>Adderall</a:t>
            </a:r>
            <a:r>
              <a:rPr lang="en-US" b="1" dirty="0"/>
              <a:t> XR)</a:t>
            </a:r>
            <a:endParaRPr lang="en-US" dirty="0"/>
          </a:p>
          <a:p>
            <a:r>
              <a:rPr lang="en-US" b="1" dirty="0"/>
              <a:t>Narcolepsy (</a:t>
            </a:r>
            <a:r>
              <a:rPr lang="en-US" b="1" dirty="0" err="1"/>
              <a:t>Adderall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Treatment-resistant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Insomnia, headache, </a:t>
            </a:r>
            <a:r>
              <a:rPr lang="en-US" sz="1600" dirty="0">
                <a:highlight>
                  <a:srgbClr val="FFFF00"/>
                </a:highlight>
              </a:rPr>
              <a:t>exacerbation of tics</a:t>
            </a:r>
            <a:r>
              <a:rPr lang="en-US" sz="1600" dirty="0"/>
              <a:t>, nervousness, </a:t>
            </a:r>
            <a:r>
              <a:rPr lang="en-US" sz="1600" dirty="0">
                <a:highlight>
                  <a:srgbClr val="FFFF00"/>
                </a:highlight>
              </a:rPr>
              <a:t>irritability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overstimulation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tremor</a:t>
            </a:r>
            <a:r>
              <a:rPr lang="en-US" sz="1600" dirty="0"/>
              <a:t>, dizziness</a:t>
            </a:r>
          </a:p>
          <a:p>
            <a:r>
              <a:rPr lang="en-US" sz="1600" dirty="0">
                <a:highlight>
                  <a:srgbClr val="FFFF00"/>
                </a:highlight>
              </a:rPr>
              <a:t>Anorexia</a:t>
            </a:r>
            <a:r>
              <a:rPr lang="en-US" sz="1600" dirty="0"/>
              <a:t>, nausea, dry mouth, constipation, diarrhea, weight loss</a:t>
            </a:r>
          </a:p>
          <a:p>
            <a:r>
              <a:rPr lang="en-US" sz="1600" dirty="0"/>
              <a:t>Slowing of normal growth in children (controversial)</a:t>
            </a:r>
          </a:p>
          <a:p>
            <a:r>
              <a:rPr lang="en-US" sz="1600" dirty="0"/>
              <a:t>Palpitations, tachycardia, hypertension</a:t>
            </a:r>
          </a:p>
          <a:p>
            <a:r>
              <a:rPr lang="en-US" sz="1600" dirty="0"/>
              <a:t>Cardiovascular adverse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9408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May work in ADHD patients unresponsive to other stimulants, including pure d-amphetamine sulfate</a:t>
            </a:r>
          </a:p>
          <a:p>
            <a:r>
              <a:rPr lang="en-US" dirty="0"/>
              <a:t>Sustained-release option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Patients with current or past substance abuse</a:t>
            </a:r>
          </a:p>
          <a:p>
            <a:r>
              <a:rPr lang="en-US" dirty="0"/>
              <a:t>Patients with current or past bipolar disorder or psychosis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Concerta</a:t>
            </a:r>
            <a:r>
              <a:rPr lang="en-US" dirty="0"/>
              <a:t> (methylphenidate)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Attention deficit hyperactivity disorder (ADHD) in children and adults (approved ages vary based on formulation)</a:t>
            </a:r>
            <a:endParaRPr lang="en-US" dirty="0"/>
          </a:p>
          <a:p>
            <a:r>
              <a:rPr lang="en-US" b="1" dirty="0"/>
              <a:t>Narcolepsy (</a:t>
            </a:r>
            <a:r>
              <a:rPr lang="en-US" b="1" dirty="0" err="1"/>
              <a:t>Metadate</a:t>
            </a:r>
            <a:r>
              <a:rPr lang="en-US" b="1" dirty="0"/>
              <a:t> ER, </a:t>
            </a:r>
            <a:r>
              <a:rPr lang="en-US" b="1" dirty="0" err="1"/>
              <a:t>Methylin</a:t>
            </a:r>
            <a:r>
              <a:rPr lang="en-US" b="1" dirty="0"/>
              <a:t> ER, Ritalin, Ritalin SR)</a:t>
            </a:r>
            <a:endParaRPr lang="en-US" dirty="0"/>
          </a:p>
          <a:p>
            <a:r>
              <a:rPr lang="en-US" dirty="0"/>
              <a:t>Treatment-resistant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Insomnia, </a:t>
            </a:r>
            <a:r>
              <a:rPr lang="en-US" sz="1600" dirty="0">
                <a:highlight>
                  <a:srgbClr val="FFFF00"/>
                </a:highlight>
              </a:rPr>
              <a:t>headache, exacerbation of tics</a:t>
            </a:r>
            <a:r>
              <a:rPr lang="en-US" sz="1600" dirty="0"/>
              <a:t>, nervousness, </a:t>
            </a:r>
            <a:r>
              <a:rPr lang="en-US" sz="1600" dirty="0">
                <a:highlight>
                  <a:srgbClr val="FFFF00"/>
                </a:highlight>
              </a:rPr>
              <a:t>irritability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overstimulation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tremor</a:t>
            </a:r>
            <a:r>
              <a:rPr lang="en-US" sz="1600" dirty="0"/>
              <a:t>, dizziness</a:t>
            </a:r>
          </a:p>
          <a:p>
            <a:r>
              <a:rPr lang="en-US" sz="1600" dirty="0">
                <a:highlight>
                  <a:srgbClr val="FFFF00"/>
                </a:highlight>
              </a:rPr>
              <a:t>Anorexia</a:t>
            </a:r>
            <a:r>
              <a:rPr lang="en-US" sz="1600" dirty="0"/>
              <a:t>, nausea, dry mouth, constipation, diarrhea, weight loss</a:t>
            </a:r>
          </a:p>
          <a:p>
            <a:r>
              <a:rPr lang="en-US" sz="1600" dirty="0"/>
              <a:t>Slowing of normal growth in children (controversial)</a:t>
            </a:r>
          </a:p>
          <a:p>
            <a:r>
              <a:rPr lang="en-US" sz="1600" dirty="0"/>
              <a:t>Palpitations, tachycardia, hypertension</a:t>
            </a:r>
          </a:p>
          <a:p>
            <a:r>
              <a:rPr lang="en-US" sz="1600" dirty="0"/>
              <a:t>Cardiovascular adverse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9408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Established long-term efficacy as a first-line treatment for ADHD</a:t>
            </a:r>
          </a:p>
          <a:p>
            <a:r>
              <a:rPr lang="en-US" dirty="0"/>
              <a:t>Multiple options for drug delivery, peak actions, and duration of action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Patients with current or past substance abuse</a:t>
            </a:r>
          </a:p>
          <a:p>
            <a:r>
              <a:rPr lang="en-US" dirty="0"/>
              <a:t>Patients with current or past bipolar disorder or psychosis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9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047E-E780-7191-F8E8-A82AD202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Alpha-agonists</a:t>
            </a:r>
          </a:p>
        </p:txBody>
      </p:sp>
      <p:pic>
        <p:nvPicPr>
          <p:cNvPr id="1026" name="Picture 2" descr="Attention deficit hyperactivity disorder and its treatment - Stahl's ...">
            <a:extLst>
              <a:ext uri="{FF2B5EF4-FFF2-40B4-BE49-F238E27FC236}">
                <a16:creationId xmlns:a16="http://schemas.microsoft.com/office/drawing/2014/main" id="{44A8DB7C-EF8E-06FA-681E-26E0FC00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30" y="1408930"/>
            <a:ext cx="6133383" cy="508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0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Kapvay</a:t>
            </a:r>
            <a:r>
              <a:rPr lang="en-US" dirty="0"/>
              <a:t>/Catapres (clonidine)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Attention deficit hyperactivity disorder (ADHD) in children and adults </a:t>
            </a:r>
          </a:p>
          <a:p>
            <a:r>
              <a:rPr lang="en-US" dirty="0"/>
              <a:t>hypertension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Constipation</a:t>
            </a:r>
          </a:p>
          <a:p>
            <a:r>
              <a:rPr lang="en-US" sz="1600" dirty="0"/>
              <a:t>Pruritus of skin</a:t>
            </a:r>
          </a:p>
          <a:p>
            <a:r>
              <a:rPr lang="en-US" sz="1600" dirty="0">
                <a:highlight>
                  <a:srgbClr val="FFFF00"/>
                </a:highlight>
              </a:rPr>
              <a:t>Drowsy</a:t>
            </a:r>
          </a:p>
          <a:p>
            <a:r>
              <a:rPr lang="en-US" sz="1600" dirty="0">
                <a:highlight>
                  <a:srgbClr val="FFFF00"/>
                </a:highlight>
              </a:rPr>
              <a:t>Dizziness</a:t>
            </a:r>
          </a:p>
          <a:p>
            <a:r>
              <a:rPr lang="en-US" sz="1600" dirty="0">
                <a:highlight>
                  <a:srgbClr val="FFFF00"/>
                </a:highlight>
              </a:rPr>
              <a:t>Fatigue</a:t>
            </a:r>
          </a:p>
          <a:p>
            <a:r>
              <a:rPr lang="en-US" sz="1600" dirty="0"/>
              <a:t>General weakness</a:t>
            </a:r>
          </a:p>
          <a:p>
            <a:r>
              <a:rPr lang="en-US" sz="1600" dirty="0"/>
              <a:t>Orthostatic hypotension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9408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Nonstimulant. Little abuse potential</a:t>
            </a:r>
          </a:p>
          <a:p>
            <a:r>
              <a:rPr lang="en-US" dirty="0"/>
              <a:t>Comes in long acting form</a:t>
            </a:r>
          </a:p>
          <a:p>
            <a:r>
              <a:rPr lang="en-US" dirty="0">
                <a:highlight>
                  <a:srgbClr val="FFFF00"/>
                </a:highlight>
              </a:rPr>
              <a:t>Sedation</a:t>
            </a:r>
            <a:r>
              <a:rPr lang="en-US" dirty="0"/>
              <a:t> can be useful in insomnia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>
                <a:highlight>
                  <a:srgbClr val="FFFF00"/>
                </a:highlight>
              </a:rPr>
              <a:t>Sedation</a:t>
            </a:r>
            <a:r>
              <a:rPr lang="en-US" dirty="0"/>
              <a:t> and hypotension</a:t>
            </a:r>
          </a:p>
          <a:p>
            <a:r>
              <a:rPr lang="en-US" dirty="0"/>
              <a:t>Less effective than stimulants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94" y="2979956"/>
            <a:ext cx="4344444" cy="12260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most common psychiatric medications, their side effects, and how they 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134" y="6211669"/>
            <a:ext cx="434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Nearly all figures and text from Stahl’s Essential Pharmacology, 4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pic>
        <p:nvPicPr>
          <p:cNvPr id="21506" name="Picture 2" descr="http://3.bp.blogspot.com/_Gfqu_HqqeaU/S7_mVepMPvI/AAAAAAAADl8/jiGQnVyiLeE/s1600/nothingbutH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26" y="1235083"/>
            <a:ext cx="5026264" cy="501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8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Intuniv</a:t>
            </a:r>
            <a:r>
              <a:rPr lang="en-US" dirty="0"/>
              <a:t>/Tenex (guanfacine)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Attention deficit hyperactivity disorder (ADHD) in children and adults </a:t>
            </a:r>
          </a:p>
          <a:p>
            <a:r>
              <a:rPr lang="en-US" dirty="0"/>
              <a:t>hypertension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>
                <a:highlight>
                  <a:srgbClr val="FFFF00"/>
                </a:highlight>
              </a:rPr>
              <a:t>Drowsy</a:t>
            </a:r>
            <a:r>
              <a:rPr lang="en-US" sz="1600" dirty="0"/>
              <a:t>, Dizziness, Sedation, Lethargy, Fatigue</a:t>
            </a:r>
          </a:p>
          <a:p>
            <a:r>
              <a:rPr lang="en-US" sz="1600" dirty="0"/>
              <a:t>Insomnia</a:t>
            </a:r>
          </a:p>
          <a:p>
            <a:r>
              <a:rPr lang="en-US" sz="1600" dirty="0"/>
              <a:t>Nausea</a:t>
            </a:r>
          </a:p>
          <a:p>
            <a:r>
              <a:rPr lang="en-US" sz="1600" dirty="0">
                <a:highlight>
                  <a:srgbClr val="FFFF00"/>
                </a:highlight>
              </a:rPr>
              <a:t>Hypotension</a:t>
            </a:r>
          </a:p>
          <a:p>
            <a:r>
              <a:rPr lang="en-US" sz="1600" dirty="0"/>
              <a:t>Weight gain</a:t>
            </a:r>
          </a:p>
          <a:p>
            <a:r>
              <a:rPr lang="en-US" sz="1600" dirty="0"/>
              <a:t>Headache disorder</a:t>
            </a:r>
          </a:p>
          <a:p>
            <a:r>
              <a:rPr lang="en-US" sz="1600" dirty="0"/>
              <a:t>Irritability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9408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Nonstimulant. Little abuse potential</a:t>
            </a:r>
          </a:p>
          <a:p>
            <a:r>
              <a:rPr lang="en-US" dirty="0"/>
              <a:t>Comes in long acting form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Sedation and hypotension (less than clonidine)</a:t>
            </a:r>
          </a:p>
          <a:p>
            <a:r>
              <a:rPr lang="en-US" dirty="0"/>
              <a:t>Less effective than stimulants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1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Strattera (atomoxetine)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Attention deficit hyperactivity disorder (ADHD) in children and adults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Nausea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Vomiting, Abdominal pain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Drowsy, fatigue, sedation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Headache disorder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Sedation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Mood changes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9408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Nonstimulant. Little abuse potential</a:t>
            </a:r>
          </a:p>
          <a:p>
            <a:r>
              <a:rPr lang="en-US" dirty="0"/>
              <a:t>May be useful with co-occurring anxiety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Sedation or insomnia (less than clonidine)</a:t>
            </a:r>
          </a:p>
          <a:p>
            <a:r>
              <a:rPr lang="en-US" dirty="0"/>
              <a:t>Less effective than stimulants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9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3603740"/>
            <a:ext cx="3895725" cy="325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912" y="1447801"/>
            <a:ext cx="3111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Antipsychotics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1" y="1295401"/>
            <a:ext cx="130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 err="1"/>
              <a:t>Risperidone</a:t>
            </a:r>
            <a:endParaRPr lang="en-US" sz="12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3124200" cy="23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1" y="1295401"/>
            <a:ext cx="130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Quetiapine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696201" y="4953001"/>
            <a:ext cx="130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 err="1"/>
              <a:t>Aripiprazole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1" y="4352835"/>
            <a:ext cx="2202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Others:</a:t>
            </a:r>
          </a:p>
          <a:p>
            <a:r>
              <a:rPr lang="en-US" dirty="0" err="1"/>
              <a:t>Geodon</a:t>
            </a:r>
            <a:r>
              <a:rPr lang="en-US" dirty="0"/>
              <a:t> (</a:t>
            </a:r>
            <a:r>
              <a:rPr lang="en-US" dirty="0" err="1"/>
              <a:t>ziprasidone</a:t>
            </a:r>
            <a:r>
              <a:rPr lang="en-US" dirty="0"/>
              <a:t>)</a:t>
            </a:r>
          </a:p>
          <a:p>
            <a:r>
              <a:rPr lang="en-US" dirty="0" err="1"/>
              <a:t>Zyprexa</a:t>
            </a:r>
            <a:r>
              <a:rPr lang="en-US" dirty="0"/>
              <a:t> (</a:t>
            </a:r>
            <a:r>
              <a:rPr lang="en-US" dirty="0" err="1"/>
              <a:t>olanzapine</a:t>
            </a:r>
            <a:r>
              <a:rPr lang="en-US" dirty="0"/>
              <a:t>)</a:t>
            </a:r>
          </a:p>
          <a:p>
            <a:r>
              <a:rPr lang="en-US" dirty="0" err="1"/>
              <a:t>Latuda</a:t>
            </a:r>
            <a:r>
              <a:rPr lang="en-US" dirty="0"/>
              <a:t> (</a:t>
            </a:r>
            <a:r>
              <a:rPr lang="en-US" dirty="0" err="1"/>
              <a:t>lorasidone</a:t>
            </a:r>
            <a:r>
              <a:rPr lang="en-US" dirty="0"/>
              <a:t>)</a:t>
            </a:r>
          </a:p>
          <a:p>
            <a:r>
              <a:rPr lang="en-US" dirty="0" err="1"/>
              <a:t>Invega</a:t>
            </a:r>
            <a:r>
              <a:rPr lang="en-US" dirty="0"/>
              <a:t> (</a:t>
            </a:r>
            <a:r>
              <a:rPr lang="en-US" dirty="0" err="1"/>
              <a:t>paliperidone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850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None/>
            </a:pPr>
            <a:r>
              <a:rPr lang="en-US" u="sng" dirty="0" err="1"/>
              <a:t>Anxiolytics</a:t>
            </a:r>
            <a:endParaRPr lang="en-US" u="sng" dirty="0"/>
          </a:p>
          <a:p>
            <a:pPr marL="514350" indent="-514350" fontAlgn="base">
              <a:buNone/>
            </a:pPr>
            <a:r>
              <a:rPr lang="en-US" dirty="0" err="1"/>
              <a:t>Xanax</a:t>
            </a:r>
            <a:r>
              <a:rPr lang="en-US" dirty="0"/>
              <a:t> (</a:t>
            </a:r>
            <a:r>
              <a:rPr lang="en-US" dirty="0" err="1"/>
              <a:t>alprazolam</a:t>
            </a:r>
            <a:r>
              <a:rPr lang="en-US" dirty="0"/>
              <a:t>)</a:t>
            </a:r>
          </a:p>
          <a:p>
            <a:pPr marL="514350" indent="-514350" fontAlgn="base">
              <a:buNone/>
            </a:pPr>
            <a:r>
              <a:rPr lang="en-US" dirty="0" err="1"/>
              <a:t>Ativan</a:t>
            </a:r>
            <a:r>
              <a:rPr lang="en-US" dirty="0"/>
              <a:t> (</a:t>
            </a:r>
            <a:r>
              <a:rPr lang="en-US" dirty="0" err="1"/>
              <a:t>lorazepam</a:t>
            </a:r>
            <a:r>
              <a:rPr lang="en-US" dirty="0"/>
              <a:t>)</a:t>
            </a:r>
          </a:p>
          <a:p>
            <a:pPr marL="514350" indent="-514350" fontAlgn="base">
              <a:buNone/>
            </a:pPr>
            <a:r>
              <a:rPr lang="en-US" dirty="0"/>
              <a:t>Valium (diazepam)</a:t>
            </a:r>
          </a:p>
          <a:p>
            <a:endParaRPr lang="en-US" dirty="0"/>
          </a:p>
          <a:p>
            <a:r>
              <a:rPr lang="en-US" dirty="0"/>
              <a:t>Others: </a:t>
            </a:r>
            <a:r>
              <a:rPr lang="en-US" dirty="0" err="1"/>
              <a:t>Klonopin</a:t>
            </a:r>
            <a:r>
              <a:rPr lang="en-US" dirty="0"/>
              <a:t> (</a:t>
            </a:r>
            <a:r>
              <a:rPr lang="en-US" dirty="0" err="1"/>
              <a:t>clonazepam</a:t>
            </a:r>
            <a:r>
              <a:rPr lang="en-US" dirty="0"/>
              <a:t>), Librium (</a:t>
            </a:r>
            <a:r>
              <a:rPr lang="en-US" dirty="0" err="1"/>
              <a:t>chlordiazepoxide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495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5F45-FDD8-D51A-D9D6-8874784C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F822-3DD1-33C0-6235-1828B0F7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them in the Q&amp;A and I’ll try to address</a:t>
            </a:r>
          </a:p>
        </p:txBody>
      </p:sp>
    </p:spTree>
    <p:extLst>
      <p:ext uri="{BB962C8B-B14F-4D97-AF65-F5344CB8AC3E}">
        <p14:creationId xmlns:p14="http://schemas.microsoft.com/office/powerpoint/2010/main" val="412845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am580radio.com/getmedia/c314a832-8488-4fcb-9178-1cc0b5c5f16c/Kasem_Memorial2.aspx?width=400&amp;height=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149" y="321770"/>
            <a:ext cx="7262948" cy="548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41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6FB74-31B0-7B5B-D4D9-2BABD070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4" y="1371543"/>
            <a:ext cx="747712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2415E-1360-23EA-175F-B0C13E19505F}"/>
              </a:ext>
            </a:extLst>
          </p:cNvPr>
          <p:cNvSpPr txBox="1"/>
          <p:nvPr/>
        </p:nvSpPr>
        <p:spPr>
          <a:xfrm>
            <a:off x="6098500" y="584829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What Are the Top Psych Meds Prescribed? I Psych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3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2415E-1360-23EA-175F-B0C13E19505F}"/>
              </a:ext>
            </a:extLst>
          </p:cNvPr>
          <p:cNvSpPr txBox="1"/>
          <p:nvPr/>
        </p:nvSpPr>
        <p:spPr>
          <a:xfrm>
            <a:off x="6098500" y="584829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What Are the Top Psych Meds Prescribed? I Psych Central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A9BA3-9ADA-CDCC-1CA1-3D97840A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3" y="1690688"/>
            <a:ext cx="7239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3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-514350" algn="ctr" fontAlgn="base">
              <a:buNone/>
            </a:pPr>
            <a:r>
              <a:rPr lang="en-US" sz="2400" dirty="0"/>
              <a:t>Zoloft (</a:t>
            </a:r>
            <a:r>
              <a:rPr lang="en-US" sz="2400" dirty="0" err="1"/>
              <a:t>sertraline</a:t>
            </a:r>
            <a:r>
              <a:rPr lang="en-US" sz="2400" dirty="0"/>
              <a:t>), </a:t>
            </a:r>
            <a:r>
              <a:rPr lang="en-US" sz="2400" dirty="0" err="1"/>
              <a:t>Celexa</a:t>
            </a:r>
            <a:r>
              <a:rPr lang="en-US" sz="2400" dirty="0"/>
              <a:t> (</a:t>
            </a:r>
            <a:r>
              <a:rPr lang="en-US" sz="2400" dirty="0" err="1"/>
              <a:t>citalopram</a:t>
            </a:r>
            <a:r>
              <a:rPr lang="en-US" sz="2400" dirty="0"/>
              <a:t>), Prozac (</a:t>
            </a:r>
            <a:r>
              <a:rPr lang="en-US" sz="2400" dirty="0" err="1"/>
              <a:t>fluoxetine</a:t>
            </a:r>
            <a:r>
              <a:rPr lang="en-US" sz="2400" dirty="0"/>
              <a:t>), </a:t>
            </a:r>
            <a:r>
              <a:rPr lang="en-US" sz="2400" dirty="0" err="1"/>
              <a:t>Lexapro</a:t>
            </a:r>
            <a:r>
              <a:rPr lang="en-US" sz="2400" dirty="0"/>
              <a:t> (</a:t>
            </a:r>
            <a:r>
              <a:rPr lang="en-US" sz="2400" dirty="0" err="1"/>
              <a:t>escitalopram</a:t>
            </a:r>
            <a:r>
              <a:rPr lang="en-US" sz="2400" dirty="0"/>
              <a:t>), Paxil (</a:t>
            </a:r>
            <a:r>
              <a:rPr lang="en-US" sz="2400" dirty="0" err="1"/>
              <a:t>paroxetine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pic>
        <p:nvPicPr>
          <p:cNvPr id="1030" name="Picture 6" descr="http://stahlonline.cambridge.org/content/ep4/images/02598fig7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764602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74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Zoloft (</a:t>
            </a:r>
            <a:r>
              <a:rPr lang="en-US" dirty="0" err="1"/>
              <a:t>sertraline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Major depressive disorder</a:t>
            </a:r>
            <a:endParaRPr lang="en-US" dirty="0"/>
          </a:p>
          <a:p>
            <a:r>
              <a:rPr lang="en-US" b="1" dirty="0"/>
              <a:t>Premenstrual </a:t>
            </a:r>
            <a:r>
              <a:rPr lang="en-US" b="1" dirty="0" err="1"/>
              <a:t>dysphoric</a:t>
            </a:r>
            <a:r>
              <a:rPr lang="en-US" b="1" dirty="0"/>
              <a:t> disorder (PMDD)</a:t>
            </a:r>
            <a:endParaRPr lang="en-US" dirty="0"/>
          </a:p>
          <a:p>
            <a:r>
              <a:rPr lang="en-US" b="1" dirty="0"/>
              <a:t>Panic disorder</a:t>
            </a:r>
            <a:endParaRPr lang="en-US" dirty="0"/>
          </a:p>
          <a:p>
            <a:r>
              <a:rPr lang="en-US" b="1" dirty="0"/>
              <a:t>Posttraumatic stress disorder (PTSD)</a:t>
            </a:r>
            <a:endParaRPr lang="en-US" dirty="0"/>
          </a:p>
          <a:p>
            <a:r>
              <a:rPr lang="en-US" b="1" dirty="0"/>
              <a:t>Social anxiety disorder (social phobia)</a:t>
            </a:r>
            <a:endParaRPr lang="en-US" dirty="0"/>
          </a:p>
          <a:p>
            <a:r>
              <a:rPr lang="en-US" b="1" dirty="0"/>
              <a:t>Obsessive-compulsive disorder (OCD)</a:t>
            </a:r>
            <a:endParaRPr lang="en-US" dirty="0"/>
          </a:p>
          <a:p>
            <a:r>
              <a:rPr lang="en-US" dirty="0"/>
              <a:t>Generalized anxiety disorder (GAD)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Sexual dysfunction</a:t>
            </a:r>
          </a:p>
          <a:p>
            <a:r>
              <a:rPr lang="en-US" sz="1600" dirty="0"/>
              <a:t>Gastrointestinal (decreased appetite, nausea, diarrhea, constipation, dry mouth)</a:t>
            </a:r>
          </a:p>
          <a:p>
            <a:r>
              <a:rPr lang="en-US" sz="1600" dirty="0"/>
              <a:t>Mostly central nervous system (insomnia but also </a:t>
            </a:r>
            <a:r>
              <a:rPr lang="en-US" sz="1600" dirty="0">
                <a:highlight>
                  <a:srgbClr val="FFFF00"/>
                </a:highlight>
              </a:rPr>
              <a:t>sedation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agitation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tremors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headache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dizziness</a:t>
            </a:r>
            <a:r>
              <a:rPr lang="en-US" sz="1600" dirty="0"/>
              <a:t>)</a:t>
            </a:r>
          </a:p>
          <a:p>
            <a:r>
              <a:rPr lang="en-US" sz="1600" dirty="0"/>
              <a:t>Autonomic (</a:t>
            </a:r>
            <a:r>
              <a:rPr lang="en-US" sz="1600" dirty="0">
                <a:highlight>
                  <a:srgbClr val="FFFF00"/>
                </a:highlight>
              </a:rPr>
              <a:t>sweating</a:t>
            </a:r>
            <a:r>
              <a:rPr lang="en-US" sz="1600" dirty="0"/>
              <a:t>)</a:t>
            </a:r>
          </a:p>
          <a:p>
            <a:r>
              <a:rPr lang="en-US" sz="1600" dirty="0"/>
              <a:t>Bruising and rare bleeding</a:t>
            </a:r>
          </a:p>
          <a:p>
            <a:r>
              <a:rPr lang="en-US" sz="1600" dirty="0"/>
              <a:t>Rare </a:t>
            </a:r>
            <a:r>
              <a:rPr lang="en-US" sz="1600" dirty="0" err="1"/>
              <a:t>hyponatremia</a:t>
            </a:r>
            <a:endParaRPr lang="en-US" sz="1600" dirty="0"/>
          </a:p>
          <a:p>
            <a:r>
              <a:rPr lang="en-US" sz="1600" dirty="0"/>
              <a:t>Rare hypotension</a:t>
            </a:r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794879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Patients with atypical depression</a:t>
            </a:r>
          </a:p>
          <a:p>
            <a:r>
              <a:rPr lang="en-US" dirty="0"/>
              <a:t>Patients with fatigue and low energy</a:t>
            </a:r>
          </a:p>
          <a:p>
            <a:r>
              <a:rPr lang="en-US" dirty="0"/>
              <a:t>Patients who wish to avoid </a:t>
            </a:r>
            <a:r>
              <a:rPr lang="en-US" dirty="0" err="1"/>
              <a:t>hyperprolactinemia</a:t>
            </a:r>
            <a:r>
              <a:rPr lang="en-US" dirty="0"/>
              <a:t> 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Initiating treatment in anxious patients with some insomnia</a:t>
            </a:r>
          </a:p>
          <a:p>
            <a:r>
              <a:rPr lang="en-US" dirty="0"/>
              <a:t>Patients with comorbid irritable bowel syndrome</a:t>
            </a:r>
          </a:p>
          <a:p>
            <a:r>
              <a:rPr lang="en-US" dirty="0"/>
              <a:t>Can require dosage titration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4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Celexa</a:t>
            </a:r>
            <a:r>
              <a:rPr lang="en-US" dirty="0"/>
              <a:t> (</a:t>
            </a:r>
            <a:r>
              <a:rPr lang="en-US" dirty="0" err="1"/>
              <a:t>citalopram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Depression</a:t>
            </a:r>
            <a:endParaRPr lang="en-US" dirty="0"/>
          </a:p>
          <a:p>
            <a:r>
              <a:rPr lang="en-US" dirty="0"/>
              <a:t>Premenstrual </a:t>
            </a:r>
            <a:r>
              <a:rPr lang="en-US" dirty="0" err="1"/>
              <a:t>dysphoric</a:t>
            </a:r>
            <a:r>
              <a:rPr lang="en-US" dirty="0"/>
              <a:t> disorder (PMDD)</a:t>
            </a:r>
          </a:p>
          <a:p>
            <a:r>
              <a:rPr lang="en-US" dirty="0"/>
              <a:t>Obsessive-compulsive disorder (OCD)</a:t>
            </a:r>
          </a:p>
          <a:p>
            <a:r>
              <a:rPr lang="en-US" dirty="0"/>
              <a:t>Panic disorder</a:t>
            </a:r>
          </a:p>
          <a:p>
            <a:r>
              <a:rPr lang="en-US" dirty="0"/>
              <a:t>Generalized anxiety disorder</a:t>
            </a:r>
          </a:p>
          <a:p>
            <a:r>
              <a:rPr lang="en-US" dirty="0"/>
              <a:t>Posttraumatic stress disorder (PTSD)</a:t>
            </a:r>
          </a:p>
          <a:p>
            <a:r>
              <a:rPr lang="en-US" dirty="0"/>
              <a:t>Social anxiety disorder (social phobia)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80"/>
            <a:ext cx="457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Sexual dysfunction</a:t>
            </a:r>
          </a:p>
          <a:p>
            <a:r>
              <a:rPr lang="en-US" sz="1600" dirty="0"/>
              <a:t>Gastrointestinal</a:t>
            </a:r>
          </a:p>
          <a:p>
            <a:r>
              <a:rPr lang="en-US" sz="1600" dirty="0"/>
              <a:t>Mostly central nervous system (insomnia but also </a:t>
            </a:r>
            <a:r>
              <a:rPr lang="en-US" sz="1600" dirty="0">
                <a:highlight>
                  <a:srgbClr val="FFFF00"/>
                </a:highlight>
              </a:rPr>
              <a:t>sedation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agitation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tremors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headache</a:t>
            </a:r>
            <a:r>
              <a:rPr lang="en-US" sz="1600" dirty="0"/>
              <a:t>, </a:t>
            </a:r>
            <a:r>
              <a:rPr lang="en-US" sz="1600" dirty="0">
                <a:highlight>
                  <a:srgbClr val="FFFF00"/>
                </a:highlight>
              </a:rPr>
              <a:t>dizziness</a:t>
            </a:r>
            <a:r>
              <a:rPr lang="en-US" sz="1600" dirty="0"/>
              <a:t>)</a:t>
            </a:r>
          </a:p>
          <a:p>
            <a:r>
              <a:rPr lang="en-US" sz="1600" dirty="0"/>
              <a:t>Autonomic (sweating)</a:t>
            </a:r>
          </a:p>
          <a:p>
            <a:r>
              <a:rPr lang="en-US" sz="1600" dirty="0"/>
              <a:t>Bruising and rare bleeding</a:t>
            </a:r>
          </a:p>
          <a:p>
            <a:r>
              <a:rPr lang="en-US" sz="1600" dirty="0"/>
              <a:t>Rare </a:t>
            </a:r>
            <a:r>
              <a:rPr lang="en-US" sz="1600" dirty="0" err="1"/>
              <a:t>hyponatremia</a:t>
            </a:r>
            <a:endParaRPr lang="en-US" sz="1600" dirty="0"/>
          </a:p>
          <a:p>
            <a:r>
              <a:rPr lang="en-US" sz="1600" dirty="0"/>
              <a:t>SIADH (syndrome of inappropriate </a:t>
            </a:r>
            <a:r>
              <a:rPr lang="en-US" sz="1600" dirty="0" err="1"/>
              <a:t>antidiuretic</a:t>
            </a:r>
            <a:r>
              <a:rPr lang="en-US" sz="1600" dirty="0"/>
              <a:t> hormone secretion)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Cardiac</a:t>
            </a:r>
            <a:r>
              <a:rPr lang="en-US" sz="1600" dirty="0"/>
              <a:t> at high doses</a:t>
            </a:r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071879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Elderly patients/</a:t>
            </a:r>
            <a:r>
              <a:rPr lang="en-US" dirty="0">
                <a:highlight>
                  <a:srgbClr val="FFFF00"/>
                </a:highlight>
              </a:rPr>
              <a:t>medically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sick</a:t>
            </a:r>
            <a:r>
              <a:rPr lang="en-US" dirty="0"/>
              <a:t> patients</a:t>
            </a:r>
          </a:p>
          <a:p>
            <a:r>
              <a:rPr lang="en-US" dirty="0"/>
              <a:t>Patients excessively activated or sedated by other SSRIs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May require dosage titration to attain optimal efficacy</a:t>
            </a:r>
          </a:p>
          <a:p>
            <a:r>
              <a:rPr lang="en-US" dirty="0"/>
              <a:t>Can be sedating in some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Prozac (</a:t>
            </a:r>
            <a:r>
              <a:rPr lang="en-US" dirty="0" err="1"/>
              <a:t>fluoxetine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Major depressive disorder (ages 8 and older)</a:t>
            </a:r>
            <a:endParaRPr lang="en-US" dirty="0"/>
          </a:p>
          <a:p>
            <a:r>
              <a:rPr lang="en-US" b="1" dirty="0"/>
              <a:t>Obsessive-compulsive disorder (OCD) (ages 7 and older)</a:t>
            </a:r>
            <a:endParaRPr lang="en-US" dirty="0"/>
          </a:p>
          <a:p>
            <a:r>
              <a:rPr lang="en-US" b="1" dirty="0"/>
              <a:t>Premenstrual </a:t>
            </a:r>
            <a:r>
              <a:rPr lang="en-US" b="1" dirty="0" err="1"/>
              <a:t>dysphoric</a:t>
            </a:r>
            <a:r>
              <a:rPr lang="en-US" b="1" dirty="0"/>
              <a:t> disorder (PMDD)</a:t>
            </a:r>
            <a:endParaRPr lang="en-US" dirty="0"/>
          </a:p>
          <a:p>
            <a:r>
              <a:rPr lang="en-US" b="1" dirty="0"/>
              <a:t>Bulimia nervosa</a:t>
            </a:r>
            <a:endParaRPr lang="en-US" dirty="0"/>
          </a:p>
          <a:p>
            <a:r>
              <a:rPr lang="en-US" b="1" dirty="0"/>
              <a:t>Panic disorder</a:t>
            </a:r>
            <a:endParaRPr lang="en-US" dirty="0"/>
          </a:p>
          <a:p>
            <a:r>
              <a:rPr lang="en-US" b="1" dirty="0"/>
              <a:t>Bipolar depression [in combination with </a:t>
            </a:r>
            <a:r>
              <a:rPr lang="en-US" b="1" dirty="0" err="1"/>
              <a:t>olanzapine</a:t>
            </a:r>
            <a:r>
              <a:rPr lang="en-US" b="1" dirty="0"/>
              <a:t> (</a:t>
            </a:r>
            <a:r>
              <a:rPr lang="en-US" b="1" dirty="0" err="1"/>
              <a:t>Symbyax</a:t>
            </a:r>
            <a:r>
              <a:rPr lang="en-US" b="1" dirty="0"/>
              <a:t>)]</a:t>
            </a:r>
            <a:endParaRPr lang="en-US" dirty="0"/>
          </a:p>
          <a:p>
            <a:r>
              <a:rPr lang="en-US" b="1" dirty="0"/>
              <a:t>Treatment-resistant depression [in combination with </a:t>
            </a:r>
            <a:r>
              <a:rPr lang="en-US" b="1" dirty="0" err="1"/>
              <a:t>olanzapine</a:t>
            </a:r>
            <a:r>
              <a:rPr lang="en-US" b="1" dirty="0"/>
              <a:t> (</a:t>
            </a:r>
            <a:r>
              <a:rPr lang="en-US" b="1" dirty="0" err="1"/>
              <a:t>Symbyax</a:t>
            </a:r>
            <a:r>
              <a:rPr lang="en-US" b="1" dirty="0"/>
              <a:t>)]</a:t>
            </a:r>
            <a:endParaRPr lang="en-US" dirty="0"/>
          </a:p>
          <a:p>
            <a:r>
              <a:rPr lang="en-US" dirty="0"/>
              <a:t>Social anxiety disorder (social phobia)</a:t>
            </a:r>
          </a:p>
          <a:p>
            <a:r>
              <a:rPr lang="en-US" dirty="0"/>
              <a:t>Posttraumatic stress disorder (PTSD)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04079"/>
            <a:ext cx="4572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sz="1600" dirty="0"/>
              <a:t>Sexual dysfunction</a:t>
            </a:r>
          </a:p>
          <a:p>
            <a:r>
              <a:rPr lang="en-US" sz="1600" dirty="0"/>
              <a:t>Gastrointestinal (decreased appetite, nausea, diarrhea, constipation, dry mouth)</a:t>
            </a:r>
          </a:p>
          <a:p>
            <a:r>
              <a:rPr lang="en-US" sz="1600" dirty="0"/>
              <a:t>Mostly central nervous system (insomnia but also </a:t>
            </a:r>
            <a:r>
              <a:rPr lang="en-US" sz="1600" dirty="0">
                <a:highlight>
                  <a:srgbClr val="FFFF00"/>
                </a:highlight>
              </a:rPr>
              <a:t>sedation, agitation, tremors, headache, dizziness</a:t>
            </a:r>
            <a:r>
              <a:rPr lang="en-US" sz="1600" dirty="0"/>
              <a:t>)</a:t>
            </a:r>
          </a:p>
          <a:p>
            <a:r>
              <a:rPr lang="en-US" sz="1600" dirty="0"/>
              <a:t>Autonomic (sweating)</a:t>
            </a:r>
          </a:p>
          <a:p>
            <a:r>
              <a:rPr lang="en-US" sz="1600" dirty="0"/>
              <a:t>Bruising and rare bleeding</a:t>
            </a:r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520858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sz="1600" dirty="0"/>
              <a:t>Patients with atypical depression</a:t>
            </a:r>
          </a:p>
          <a:p>
            <a:r>
              <a:rPr lang="en-US" sz="1600" dirty="0"/>
              <a:t>Patients with fatigue and low energy</a:t>
            </a:r>
          </a:p>
          <a:p>
            <a:r>
              <a:rPr lang="en-US" sz="1600" dirty="0"/>
              <a:t>Patients with comorbid eating disorders</a:t>
            </a:r>
          </a:p>
          <a:p>
            <a:r>
              <a:rPr lang="en-US" sz="1600" dirty="0"/>
              <a:t>Generic is less expensive</a:t>
            </a:r>
          </a:p>
          <a:p>
            <a:r>
              <a:rPr lang="en-US" sz="1600" dirty="0"/>
              <a:t>Weekly administration</a:t>
            </a:r>
          </a:p>
          <a:p>
            <a:r>
              <a:rPr lang="en-US" sz="1600" dirty="0"/>
              <a:t>Children with OCD or depression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sz="1600" dirty="0"/>
              <a:t>Patients with anorexia</a:t>
            </a:r>
          </a:p>
          <a:p>
            <a:r>
              <a:rPr lang="en-US" sz="1600" dirty="0"/>
              <a:t>Initiating treatment in anxious, agitated patients</a:t>
            </a:r>
          </a:p>
          <a:p>
            <a:r>
              <a:rPr lang="en-US" sz="1600" dirty="0"/>
              <a:t>Initiating treatment in severe insomnia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Paxil (</a:t>
            </a:r>
            <a:r>
              <a:rPr lang="en-US" dirty="0" err="1"/>
              <a:t>paroxetine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0280"/>
            <a:ext cx="3810000" cy="51967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Commonly Prescribed for</a:t>
            </a:r>
          </a:p>
          <a:p>
            <a:r>
              <a:rPr lang="en-US" b="1" dirty="0"/>
              <a:t>Major depressive disorder (</a:t>
            </a:r>
            <a:r>
              <a:rPr lang="en-US" b="1" dirty="0" err="1"/>
              <a:t>paroxetine</a:t>
            </a:r>
            <a:r>
              <a:rPr lang="en-US" b="1" dirty="0"/>
              <a:t> and </a:t>
            </a:r>
            <a:r>
              <a:rPr lang="en-US" b="1" dirty="0" err="1"/>
              <a:t>paroxetine</a:t>
            </a:r>
            <a:r>
              <a:rPr lang="en-US" b="1" dirty="0"/>
              <a:t> CR)</a:t>
            </a:r>
            <a:endParaRPr lang="en-US" dirty="0"/>
          </a:p>
          <a:p>
            <a:r>
              <a:rPr lang="en-US" b="1" dirty="0"/>
              <a:t>Obsessive-compulsive disorder (OCD)</a:t>
            </a:r>
            <a:endParaRPr lang="en-US" dirty="0"/>
          </a:p>
          <a:p>
            <a:r>
              <a:rPr lang="en-US" b="1" dirty="0"/>
              <a:t>Panic disorder (</a:t>
            </a:r>
            <a:r>
              <a:rPr lang="en-US" b="1" dirty="0" err="1"/>
              <a:t>paroxetine</a:t>
            </a:r>
            <a:r>
              <a:rPr lang="en-US" b="1" dirty="0"/>
              <a:t> and </a:t>
            </a:r>
            <a:r>
              <a:rPr lang="en-US" b="1" dirty="0" err="1"/>
              <a:t>paroxetine</a:t>
            </a:r>
            <a:r>
              <a:rPr lang="en-US" b="1" dirty="0"/>
              <a:t> CR)</a:t>
            </a:r>
            <a:endParaRPr lang="en-US" dirty="0"/>
          </a:p>
          <a:p>
            <a:r>
              <a:rPr lang="en-US" b="1" dirty="0"/>
              <a:t>Social anxiety disorder (social phobia) (</a:t>
            </a:r>
            <a:r>
              <a:rPr lang="en-US" b="1" dirty="0" err="1"/>
              <a:t>paroxetine</a:t>
            </a:r>
            <a:r>
              <a:rPr lang="en-US" b="1" dirty="0"/>
              <a:t> and </a:t>
            </a:r>
            <a:r>
              <a:rPr lang="en-US" b="1" dirty="0" err="1"/>
              <a:t>paroxetine</a:t>
            </a:r>
            <a:r>
              <a:rPr lang="en-US" b="1" dirty="0"/>
              <a:t> CR)</a:t>
            </a:r>
            <a:endParaRPr lang="en-US" dirty="0"/>
          </a:p>
          <a:p>
            <a:r>
              <a:rPr lang="en-US" b="1" dirty="0"/>
              <a:t>Posttraumatic stress disorder (PTSD)</a:t>
            </a:r>
            <a:endParaRPr lang="en-US" dirty="0"/>
          </a:p>
          <a:p>
            <a:r>
              <a:rPr lang="en-US" b="1" dirty="0"/>
              <a:t>Generalized anxiety disorder (GAD)</a:t>
            </a:r>
            <a:endParaRPr lang="en-US" dirty="0"/>
          </a:p>
          <a:p>
            <a:r>
              <a:rPr lang="en-US" b="1" dirty="0"/>
              <a:t>Premenstrual </a:t>
            </a:r>
            <a:r>
              <a:rPr lang="en-US" b="1" dirty="0" err="1"/>
              <a:t>dysphoric</a:t>
            </a:r>
            <a:r>
              <a:rPr lang="en-US" b="1" dirty="0"/>
              <a:t> disorder (PMDD) (</a:t>
            </a:r>
            <a:r>
              <a:rPr lang="en-US" b="1" dirty="0" err="1"/>
              <a:t>paroxetine</a:t>
            </a:r>
            <a:r>
              <a:rPr lang="en-US" b="1" dirty="0"/>
              <a:t> CR)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204080"/>
            <a:ext cx="457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Notable Side Effects</a:t>
            </a:r>
          </a:p>
          <a:p>
            <a:r>
              <a:rPr lang="en-US" dirty="0"/>
              <a:t>Sexual dysfunction</a:t>
            </a:r>
          </a:p>
          <a:p>
            <a:r>
              <a:rPr lang="en-US" dirty="0"/>
              <a:t>Gastrointestinal</a:t>
            </a:r>
          </a:p>
          <a:p>
            <a:r>
              <a:rPr lang="en-US" dirty="0"/>
              <a:t>Mostly central nervous system (insomnia but also </a:t>
            </a:r>
            <a:r>
              <a:rPr lang="en-US" dirty="0">
                <a:highlight>
                  <a:srgbClr val="FFFF00"/>
                </a:highlight>
              </a:rPr>
              <a:t>sedation, agitation, tremors, headache, dizziness</a:t>
            </a:r>
            <a:r>
              <a:rPr lang="en-US" dirty="0"/>
              <a:t>)</a:t>
            </a:r>
          </a:p>
          <a:p>
            <a:r>
              <a:rPr lang="en-US" dirty="0"/>
              <a:t>Autonomic (sweating)</a:t>
            </a:r>
          </a:p>
          <a:p>
            <a:r>
              <a:rPr lang="en-US" dirty="0"/>
              <a:t>Bruising and rare bleeding</a:t>
            </a:r>
          </a:p>
          <a:p>
            <a:r>
              <a:rPr lang="en-US" dirty="0"/>
              <a:t>Rare </a:t>
            </a:r>
            <a:r>
              <a:rPr lang="en-US" dirty="0" err="1"/>
              <a:t>hyponatremia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Withdrawal</a:t>
            </a:r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071879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Potential Advantages</a:t>
            </a:r>
          </a:p>
          <a:p>
            <a:r>
              <a:rPr lang="en-US" dirty="0"/>
              <a:t>Patients with anxiety disorders and insomnia</a:t>
            </a:r>
          </a:p>
          <a:p>
            <a:r>
              <a:rPr lang="en-US" dirty="0"/>
              <a:t>Patients with mixed anxiety/depression</a:t>
            </a:r>
          </a:p>
          <a:p>
            <a:r>
              <a:rPr lang="en-US" b="1" dirty="0"/>
              <a:t>Potential Disadvantages</a:t>
            </a:r>
          </a:p>
          <a:p>
            <a:r>
              <a:rPr lang="en-US" dirty="0"/>
              <a:t>Patients with </a:t>
            </a:r>
            <a:r>
              <a:rPr lang="en-US" dirty="0" err="1"/>
              <a:t>hypersomnia</a:t>
            </a:r>
            <a:endParaRPr lang="en-US" dirty="0"/>
          </a:p>
          <a:p>
            <a:r>
              <a:rPr lang="en-US" dirty="0"/>
              <a:t>Alzheimer/cognitive disorders</a:t>
            </a:r>
          </a:p>
          <a:p>
            <a:r>
              <a:rPr lang="en-US" dirty="0"/>
              <a:t>Patients with psychomotor retardation, fatigue, and low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652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F8D4B9DDA564A9A2143268BDFD4F6" ma:contentTypeVersion="17" ma:contentTypeDescription="Create a new document." ma:contentTypeScope="" ma:versionID="a72470a821fc91f3a59705e2fef5a80e">
  <xsd:schema xmlns:xsd="http://www.w3.org/2001/XMLSchema" xmlns:xs="http://www.w3.org/2001/XMLSchema" xmlns:p="http://schemas.microsoft.com/office/2006/metadata/properties" xmlns:ns1="http://schemas.microsoft.com/sharepoint/v3" xmlns:ns3="d7552b67-71e3-4a32-bccd-162f47bea669" xmlns:ns4="5520ca94-f4a5-475b-bf69-e6bd9e93acad" targetNamespace="http://schemas.microsoft.com/office/2006/metadata/properties" ma:root="true" ma:fieldsID="af04161074c8050fe0f3b582d2f88390" ns1:_="" ns3:_="" ns4:_="">
    <xsd:import namespace="http://schemas.microsoft.com/sharepoint/v3"/>
    <xsd:import namespace="d7552b67-71e3-4a32-bccd-162f47bea669"/>
    <xsd:import namespace="5520ca94-f4a5-475b-bf69-e6bd9e93ac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52b67-71e3-4a32-bccd-162f47bea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0ca94-f4a5-475b-bf69-e6bd9e93ac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7552b67-71e3-4a32-bccd-162f47bea669" xsi:nil="true"/>
  </documentManagement>
</p:properties>
</file>

<file path=customXml/itemProps1.xml><?xml version="1.0" encoding="utf-8"?>
<ds:datastoreItem xmlns:ds="http://schemas.openxmlformats.org/officeDocument/2006/customXml" ds:itemID="{17713C11-9D94-481A-80FF-81C2A830B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7552b67-71e3-4a32-bccd-162f47bea669"/>
    <ds:schemaRef ds:uri="5520ca94-f4a5-475b-bf69-e6bd9e93a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31FCDD-8F36-4320-A6B2-F49E6614F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E088B-3B37-4756-86A2-E150D6AD63B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552b67-71e3-4a32-bccd-162f47bea669"/>
    <ds:schemaRef ds:uri="http://schemas.microsoft.com/sharepoint/v3"/>
    <ds:schemaRef ds:uri="5520ca94-f4a5-475b-bf69-e6bd9e93ac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1559</Words>
  <Application>Microsoft Office PowerPoint</Application>
  <PresentationFormat>Widescreen</PresentationFormat>
  <Paragraphs>306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Roboto</vt:lpstr>
      <vt:lpstr>Tahoma</vt:lpstr>
      <vt:lpstr>1_Office Theme</vt:lpstr>
      <vt:lpstr>Psychopharmacology:  Just the Hits</vt:lpstr>
      <vt:lpstr>PowerPoint Presentation</vt:lpstr>
      <vt:lpstr>The Top 10</vt:lpstr>
      <vt:lpstr>The Top 10</vt:lpstr>
      <vt:lpstr>SSRIs</vt:lpstr>
      <vt:lpstr>Zoloft (sertraline)</vt:lpstr>
      <vt:lpstr>Celexa (citalopram)</vt:lpstr>
      <vt:lpstr>Prozac (fluoxetine)</vt:lpstr>
      <vt:lpstr>Paxil (paroxetine)</vt:lpstr>
      <vt:lpstr>SNRIs</vt:lpstr>
      <vt:lpstr>Effexor (venlafaxine)</vt:lpstr>
      <vt:lpstr>Cymbalta (duloxetine)</vt:lpstr>
      <vt:lpstr>Wellbutrin (bupropion)</vt:lpstr>
      <vt:lpstr>PowerPoint Presentation</vt:lpstr>
      <vt:lpstr>PowerPoint Presentation</vt:lpstr>
      <vt:lpstr>Adderall (mixed amphetamine salts)</vt:lpstr>
      <vt:lpstr>Concerta (methylphenidate)</vt:lpstr>
      <vt:lpstr>Alpha-agonists</vt:lpstr>
      <vt:lpstr>Kapvay/Catapres (clonidine)</vt:lpstr>
      <vt:lpstr>Intuniv/Tenex (guanfacine)</vt:lpstr>
      <vt:lpstr>Strattera (atomoxetine)</vt:lpstr>
      <vt:lpstr>Antipsychotics</vt:lpstr>
      <vt:lpstr>Benzodiazepines</vt:lpstr>
      <vt:lpstr>Others?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Alexandra D.</dc:creator>
  <cp:lastModifiedBy>Althoff, Rob</cp:lastModifiedBy>
  <cp:revision>66</cp:revision>
  <dcterms:created xsi:type="dcterms:W3CDTF">2022-10-06T16:48:33Z</dcterms:created>
  <dcterms:modified xsi:type="dcterms:W3CDTF">2026-04-10T00:23:02Z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0x010100FDBF8D4B9DDA564A9A2143268BDFD4F6</vt:lpwstr>
  </property>
</Properties>
</file>